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91" r:id="rId2"/>
    <p:sldId id="408" r:id="rId3"/>
    <p:sldId id="423" r:id="rId4"/>
    <p:sldId id="424" r:id="rId5"/>
    <p:sldId id="421" r:id="rId6"/>
    <p:sldId id="422" r:id="rId7"/>
    <p:sldId id="418" r:id="rId8"/>
    <p:sldId id="419" r:id="rId9"/>
    <p:sldId id="411" r:id="rId10"/>
    <p:sldId id="412" r:id="rId11"/>
    <p:sldId id="406" r:id="rId12"/>
    <p:sldId id="407" r:id="rId13"/>
    <p:sldId id="409" r:id="rId14"/>
    <p:sldId id="420" r:id="rId15"/>
    <p:sldId id="413" r:id="rId16"/>
    <p:sldId id="414" r:id="rId17"/>
    <p:sldId id="415" r:id="rId18"/>
    <p:sldId id="416" r:id="rId19"/>
    <p:sldId id="417" r:id="rId20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55555"/>
    <a:srgbClr val="660066"/>
    <a:srgbClr val="EEEEEE"/>
    <a:srgbClr val="333333"/>
    <a:srgbClr val="003399"/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71" autoAdjust="0"/>
    <p:restoredTop sz="86392" autoAdjust="0"/>
  </p:normalViewPr>
  <p:slideViewPr>
    <p:cSldViewPr>
      <p:cViewPr varScale="1">
        <p:scale>
          <a:sx n="78" d="100"/>
          <a:sy n="78" d="100"/>
        </p:scale>
        <p:origin x="66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100" d="100"/>
          <a:sy n="100" d="100"/>
        </p:scale>
        <p:origin x="-918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45FC641D-426C-47DE-B288-4400C84A98D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077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E773BA71-D943-4585-B224-14668FD8E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7CB6F-B609-4FAC-B480-897E563F0D62}" type="slidenum">
              <a:rPr lang="da-DK"/>
              <a:pPr/>
              <a:t>3</a:t>
            </a:fld>
            <a:endParaRPr lang="da-DK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801688"/>
            <a:ext cx="4267200" cy="320040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8163"/>
            <a:ext cx="5032375" cy="38465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0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3DDDB-0CCF-4D2F-8362-0BB10E76AF4A}" type="slidenum">
              <a:rPr lang="da-DK"/>
              <a:pPr/>
              <a:t>4</a:t>
            </a:fld>
            <a:endParaRPr lang="da-DK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801688"/>
            <a:ext cx="4267200" cy="32004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8163"/>
            <a:ext cx="5032375" cy="38465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1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5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69373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0"/>
            <a:ext cx="7772400" cy="586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19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64235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341438"/>
            <a:ext cx="8642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36" name="Rectangle 99"/>
          <p:cNvSpPr>
            <a:spLocks noChangeArrowheads="1"/>
          </p:cNvSpPr>
          <p:nvPr userDrawn="1"/>
        </p:nvSpPr>
        <p:spPr bwMode="ltGray">
          <a:xfrm>
            <a:off x="0" y="6220534"/>
            <a:ext cx="9144000" cy="189453"/>
          </a:xfrm>
          <a:prstGeom prst="rect">
            <a:avLst/>
          </a:prstGeom>
          <a:solidFill>
            <a:srgbClr val="0066CC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nl-NL">
              <a:solidFill>
                <a:srgbClr val="808080"/>
              </a:solidFill>
              <a:latin typeface="Times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 userDrawn="1"/>
        </p:nvSpPr>
        <p:spPr bwMode="auto">
          <a:xfrm>
            <a:off x="212549" y="6190935"/>
            <a:ext cx="8497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5600" algn="ctr"/>
                <a:tab pos="8337600" algn="r"/>
              </a:tabLst>
              <a:defRPr/>
            </a:pPr>
            <a:r>
              <a:rPr lang="en-US" sz="1100" b="0" baseline="0" dirty="0" smtClean="0">
                <a:solidFill>
                  <a:schemeClr val="bg1"/>
                </a:solidFill>
              </a:rPr>
              <a:t>STSE Tides: FP</a:t>
            </a:r>
            <a:r>
              <a:rPr lang="en-US" sz="1100" b="0" dirty="0" smtClean="0">
                <a:solidFill>
                  <a:schemeClr val="bg1"/>
                </a:solidFill>
              </a:rPr>
              <a:t> 	     </a:t>
            </a:r>
            <a:r>
              <a:rPr lang="en-US" sz="1100" b="0" baseline="0" dirty="0" smtClean="0">
                <a:solidFill>
                  <a:schemeClr val="bg1"/>
                </a:solidFill>
              </a:rPr>
              <a:t>1 - 2 November </a:t>
            </a:r>
            <a:r>
              <a:rPr lang="en-US" sz="1100" b="0" dirty="0" smtClean="0">
                <a:solidFill>
                  <a:schemeClr val="bg1"/>
                </a:solidFill>
              </a:rPr>
              <a:t>2016	ESTEC </a:t>
            </a:r>
            <a:r>
              <a:rPr lang="en-US" sz="1100" b="0" dirty="0" err="1" smtClean="0">
                <a:solidFill>
                  <a:schemeClr val="bg1"/>
                </a:solidFill>
              </a:rPr>
              <a:t>Noordwijk</a:t>
            </a:r>
            <a:r>
              <a:rPr lang="en-US" sz="1100" b="0" dirty="0" smtClean="0">
                <a:solidFill>
                  <a:schemeClr val="bg1"/>
                </a:solidFill>
              </a:rPr>
              <a:t>/NL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8" y="6453288"/>
            <a:ext cx="715546" cy="39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12" y="6476784"/>
            <a:ext cx="1370136" cy="34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56" y="6470083"/>
            <a:ext cx="400836" cy="33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1" y="6504254"/>
            <a:ext cx="1136921" cy="32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52" y="6489133"/>
            <a:ext cx="1133277" cy="31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2" r:id="rId3"/>
    <p:sldLayoutId id="2147483651" r:id="rId4"/>
    <p:sldLayoutId id="2147483650" r:id="rId5"/>
    <p:sldLayoutId id="2147483655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400">
          <a:solidFill>
            <a:srgbClr val="0066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22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9.e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1.emf"/><Relationship Id="rId20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8.em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15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496943" cy="1362075"/>
          </a:xfrm>
        </p:spPr>
        <p:txBody>
          <a:bodyPr/>
          <a:lstStyle/>
          <a:p>
            <a:r>
              <a:rPr lang="en-US" sz="2800" dirty="0" smtClean="0"/>
              <a:t>Ocean </a:t>
            </a:r>
            <a:r>
              <a:rPr lang="en-US" sz="2800" dirty="0"/>
              <a:t>Tidal Magnetic Modeling using </a:t>
            </a:r>
            <a:r>
              <a:rPr lang="en-US" sz="2800" dirty="0" smtClean="0"/>
              <a:t>CHAMP and </a:t>
            </a:r>
            <a:r>
              <a:rPr lang="en-US" sz="2800" i="1" dirty="0" smtClean="0"/>
              <a:t>Swarm</a:t>
            </a:r>
            <a:r>
              <a:rPr lang="en-US" sz="2800" dirty="0" smtClean="0"/>
              <a:t> data using </a:t>
            </a:r>
            <a:r>
              <a:rPr lang="en-US" sz="2800" noProof="0" dirty="0" smtClean="0"/>
              <a:t>the Comprehensive Inversion (CI) </a:t>
            </a:r>
            <a:br>
              <a:rPr lang="en-US" sz="2800" noProof="0" dirty="0" smtClean="0"/>
            </a:br>
            <a:r>
              <a:rPr lang="en-US" sz="2800" noProof="0" dirty="0" smtClean="0"/>
              <a:t/>
            </a:r>
            <a:br>
              <a:rPr lang="en-US" sz="2800" noProof="0" dirty="0" smtClean="0"/>
            </a:br>
            <a:r>
              <a:rPr lang="en-US" sz="2800" noProof="0" dirty="0" smtClean="0"/>
              <a:t/>
            </a:r>
            <a:br>
              <a:rPr lang="en-US" sz="2800" noProof="0" dirty="0" smtClean="0"/>
            </a:br>
            <a:r>
              <a:rPr lang="en-US" sz="2000" b="0" cap="none" dirty="0" smtClean="0"/>
              <a:t>Terence </a:t>
            </a:r>
            <a:r>
              <a:rPr lang="en-US" sz="2000" b="0" cap="none" dirty="0" smtClean="0"/>
              <a:t>J Sabaka, </a:t>
            </a:r>
            <a:r>
              <a:rPr lang="en-US" sz="2000" b="0" cap="none" dirty="0"/>
              <a:t>Nils Olsen, Lars </a:t>
            </a:r>
            <a:r>
              <a:rPr lang="en-US" sz="2000" b="0" cap="none" dirty="0" err="1" smtClean="0"/>
              <a:t>Tøffner</a:t>
            </a:r>
            <a:r>
              <a:rPr lang="en-US" sz="2000" b="0" cap="none" dirty="0" smtClean="0"/>
              <a:t>-Clausen </a:t>
            </a:r>
            <a:endParaRPr lang="en-US" sz="2800" b="0" u="sng" cap="none" noProof="0" dirty="0"/>
          </a:p>
        </p:txBody>
      </p:sp>
    </p:spTree>
    <p:extLst>
      <p:ext uri="{BB962C8B-B14F-4D97-AF65-F5344CB8AC3E}">
        <p14:creationId xmlns:p14="http://schemas.microsoft.com/office/powerpoint/2010/main" val="35003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288" y="188640"/>
            <a:ext cx="8458200" cy="639762"/>
          </a:xfrm>
        </p:spPr>
        <p:txBody>
          <a:bodyPr/>
          <a:lstStyle/>
          <a:p>
            <a:r>
              <a:rPr lang="en-US" sz="2400" dirty="0" smtClean="0"/>
              <a:t>The CI1 Model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86301"/>
            <a:ext cx="792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Parameterization:  </a:t>
            </a:r>
            <a:r>
              <a:rPr lang="en-US" sz="1600" dirty="0" smtClean="0"/>
              <a:t>Procedure basically follows that of </a:t>
            </a:r>
            <a:r>
              <a:rPr lang="en-US" sz="1600" i="1" dirty="0" smtClean="0"/>
              <a:t>Sabaka et al. (2013)</a:t>
            </a:r>
            <a:endParaRPr lang="en-US" sz="300" dirty="0"/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Core/lithosphere:</a:t>
            </a:r>
            <a:endParaRPr lang="en-US" sz="1600" dirty="0"/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Degree/order (D/O) 90 internal spherical harmonic expansion (SHE)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/>
              <a:t>L</a:t>
            </a:r>
            <a:r>
              <a:rPr lang="en-US" sz="1600" dirty="0" smtClean="0"/>
              <a:t>inear time dependence up to D/O 13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i="1" dirty="0" err="1" smtClean="0"/>
              <a:t>Magnetospheric</a:t>
            </a:r>
            <a:r>
              <a:rPr lang="en-US" sz="1600" i="1" dirty="0" smtClean="0"/>
              <a:t>/induced:</a:t>
            </a:r>
            <a:endParaRPr lang="en-US" sz="1600" i="1" dirty="0"/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D/O 1 internal/external SHEs, both in 1 </a:t>
            </a:r>
            <a:r>
              <a:rPr lang="en-US" sz="1600" dirty="0" err="1" smtClean="0"/>
              <a:t>hr</a:t>
            </a:r>
            <a:r>
              <a:rPr lang="en-US" sz="1600" dirty="0" smtClean="0"/>
              <a:t> bins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err="1" smtClean="0"/>
              <a:t>Ionospheric</a:t>
            </a:r>
            <a:r>
              <a:rPr lang="en-US" sz="1600" i="1" dirty="0" smtClean="0"/>
              <a:t>/induced: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Similar to CM5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M2 and N2 tides: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D/O 36 internal SHE for both with appropriate sinusoidal temporal frequency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Vector magnetometer alignment: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3 Euler angles in 10 day bins for each satellite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OHM vector biases for each station</a:t>
            </a:r>
          </a:p>
          <a:p>
            <a:pPr marL="742950" lvl="1" indent="-285750">
              <a:buFont typeface="Arial"/>
              <a:buChar char="•"/>
            </a:pPr>
            <a:endParaRPr lang="en-US" sz="1600" i="1" dirty="0"/>
          </a:p>
          <a:p>
            <a:r>
              <a:rPr lang="en-US" sz="1600" b="1" dirty="0" smtClean="0"/>
              <a:t>Application of SIVW:</a:t>
            </a:r>
            <a:endParaRPr lang="en-US" sz="1600" b="1" dirty="0"/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Nominal Core:  </a:t>
            </a:r>
            <a:r>
              <a:rPr lang="en-US" sz="1600" dirty="0" smtClean="0"/>
              <a:t>All </a:t>
            </a:r>
            <a:r>
              <a:rPr lang="en-US" sz="1600" dirty="0" err="1" smtClean="0"/>
              <a:t>nightside</a:t>
            </a:r>
            <a:r>
              <a:rPr lang="en-US" sz="1600" dirty="0" smtClean="0"/>
              <a:t>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Nominal lithosphere:  </a:t>
            </a:r>
            <a:r>
              <a:rPr lang="en-US" sz="1600" dirty="0" smtClean="0"/>
              <a:t>All field and difference data, except low-latitude dayside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Ionosphere:  </a:t>
            </a:r>
            <a:r>
              <a:rPr lang="en-US" sz="1600" dirty="0" smtClean="0"/>
              <a:t>All except difference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Magnetosphere/induced:  </a:t>
            </a:r>
            <a:r>
              <a:rPr lang="en-US" sz="1600" dirty="0" smtClean="0"/>
              <a:t>All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/>
              <a:t>Nominal tidal:  </a:t>
            </a:r>
            <a:r>
              <a:rPr lang="en-US" sz="1600" dirty="0" smtClean="0"/>
              <a:t>All field and difference data, except low-latitude dayside</a:t>
            </a:r>
          </a:p>
        </p:txBody>
      </p:sp>
    </p:spTree>
    <p:extLst>
      <p:ext uri="{BB962C8B-B14F-4D97-AF65-F5344CB8AC3E}">
        <p14:creationId xmlns:p14="http://schemas.microsoft.com/office/powerpoint/2010/main" val="913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nio\m\Swarm\SCARF\CI\TJS\Br_M2_CM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21" y="3266163"/>
            <a:ext cx="3128012" cy="233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nio\m\Swarm\SCARF\CI\TJS\Br_M2_C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24" y="3275696"/>
            <a:ext cx="3126304" cy="23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/>
              <a:t>2</a:t>
            </a:r>
            <a:r>
              <a:rPr lang="en-US" dirty="0" smtClean="0"/>
              <a:t> </a:t>
            </a:r>
            <a:r>
              <a:rPr lang="en-US" dirty="0" smtClean="0"/>
              <a:t>Tidal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404"/>
            <a:ext cx="5639412" cy="27366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18 months of Swarm data allows for an astonishing determination of the M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tidal signal, comparable to what has been obtained using </a:t>
            </a:r>
            <a:br>
              <a:rPr lang="en-US" sz="2000" dirty="0" smtClean="0"/>
            </a:br>
            <a:r>
              <a:rPr lang="en-US" sz="2000" dirty="0" smtClean="0"/>
              <a:t>10 years of CHAMP data (at lower altitude)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57"/>
          <a:stretch/>
        </p:blipFill>
        <p:spPr bwMode="auto">
          <a:xfrm>
            <a:off x="5993252" y="1539296"/>
            <a:ext cx="3150747" cy="15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61732" y="908720"/>
            <a:ext cx="2584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 smtClean="0"/>
              <a:t>|B</a:t>
            </a:r>
            <a:r>
              <a:rPr lang="da-DK" sz="1600" b="1" baseline="-25000" dirty="0" smtClean="0"/>
              <a:t>r</a:t>
            </a:r>
            <a:r>
              <a:rPr lang="da-DK" sz="1600" b="1" dirty="0" smtClean="0"/>
              <a:t>| of M</a:t>
            </a:r>
            <a:r>
              <a:rPr lang="da-DK" sz="1600" b="1" baseline="-25000" dirty="0" smtClean="0"/>
              <a:t>2</a:t>
            </a:r>
            <a:r>
              <a:rPr lang="da-DK" sz="1600" b="1" dirty="0" smtClean="0"/>
              <a:t> tide</a:t>
            </a:r>
            <a:endParaRPr lang="da-DK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61731" y="1262297"/>
            <a:ext cx="2584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 smtClean="0"/>
              <a:t>Model </a:t>
            </a:r>
            <a:r>
              <a:rPr lang="da-DK" sz="1200" dirty="0" err="1" smtClean="0"/>
              <a:t>prediction</a:t>
            </a:r>
            <a:endParaRPr lang="da-DK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261732" y="3279467"/>
            <a:ext cx="2584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 smtClean="0"/>
              <a:t>CM5 (CHAMP)</a:t>
            </a:r>
            <a:endParaRPr lang="da-DK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896264" y="3296382"/>
            <a:ext cx="2584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 smtClean="0"/>
              <a:t>CI (</a:t>
            </a:r>
            <a:r>
              <a:rPr lang="da-DK" sz="1200" dirty="0" err="1" smtClean="0"/>
              <a:t>Swarm</a:t>
            </a:r>
            <a:r>
              <a:rPr lang="da-DK" sz="1200" dirty="0" smtClean="0"/>
              <a:t>)</a:t>
            </a:r>
            <a:endParaRPr lang="da-DK" sz="1200" dirty="0"/>
          </a:p>
        </p:txBody>
      </p:sp>
      <p:sp>
        <p:nvSpPr>
          <p:cNvPr id="13" name="Rectangle 12"/>
          <p:cNvSpPr/>
          <p:nvPr/>
        </p:nvSpPr>
        <p:spPr>
          <a:xfrm>
            <a:off x="6557299" y="5888303"/>
            <a:ext cx="1920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1200" i="1" dirty="0" err="1"/>
              <a:t>Sabaka</a:t>
            </a:r>
            <a:r>
              <a:rPr lang="da-DK" sz="1200" i="1" dirty="0"/>
              <a:t> et </a:t>
            </a:r>
            <a:r>
              <a:rPr lang="da-DK" sz="1200" i="1" dirty="0" smtClean="0"/>
              <a:t>al., GJI (2015</a:t>
            </a:r>
            <a:r>
              <a:rPr lang="da-DK" sz="1200" i="1" dirty="0"/>
              <a:t>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26646" y="5888302"/>
            <a:ext cx="1923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1200" i="1" dirty="0" err="1"/>
              <a:t>Sabaka</a:t>
            </a:r>
            <a:r>
              <a:rPr lang="da-DK" sz="1200" i="1" dirty="0"/>
              <a:t> et </a:t>
            </a:r>
            <a:r>
              <a:rPr lang="da-DK" sz="1200" i="1" dirty="0" smtClean="0"/>
              <a:t>al., </a:t>
            </a:r>
            <a:r>
              <a:rPr lang="da-DK" sz="1200" i="1" dirty="0" smtClean="0"/>
              <a:t>GR</a:t>
            </a:r>
            <a:r>
              <a:rPr lang="da-DK" sz="1200" i="1" dirty="0" smtClean="0"/>
              <a:t>L (2016)</a:t>
            </a:r>
            <a:endParaRPr lang="da-DK" sz="1200" i="1" dirty="0"/>
          </a:p>
        </p:txBody>
      </p:sp>
    </p:spTree>
    <p:extLst>
      <p:ext uri="{BB962C8B-B14F-4D97-AF65-F5344CB8AC3E}">
        <p14:creationId xmlns:p14="http://schemas.microsoft.com/office/powerpoint/2010/main" val="42515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Comparison</a:t>
            </a:r>
            <a:r>
              <a:rPr lang="da-DK" dirty="0" smtClean="0"/>
              <a:t> of M</a:t>
            </a:r>
            <a:r>
              <a:rPr lang="da-DK" baseline="-25000" dirty="0" smtClean="0"/>
              <a:t>2</a:t>
            </a:r>
            <a:r>
              <a:rPr lang="da-DK" dirty="0" smtClean="0"/>
              <a:t> Amplitudes and </a:t>
            </a:r>
            <a:r>
              <a:rPr lang="da-DK" dirty="0" err="1" smtClean="0"/>
              <a:t>Phases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1800" b="0" dirty="0" smtClean="0"/>
              <a:t>B</a:t>
            </a:r>
            <a:r>
              <a:rPr lang="da-DK" sz="1800" b="0" baseline="-25000" dirty="0" smtClean="0"/>
              <a:t>r</a:t>
            </a:r>
            <a:r>
              <a:rPr lang="da-DK" sz="1800" b="0" dirty="0" smtClean="0"/>
              <a:t> at </a:t>
            </a:r>
            <a:r>
              <a:rPr lang="da-DK" sz="1800" b="0" dirty="0" err="1" smtClean="0"/>
              <a:t>ground</a:t>
            </a:r>
            <a:r>
              <a:rPr lang="da-DK" sz="1800" b="0" dirty="0" smtClean="0"/>
              <a:t>, from CHAMP (CM5, top) and </a:t>
            </a:r>
            <a:r>
              <a:rPr lang="da-DK" sz="1800" b="0" dirty="0" err="1" smtClean="0"/>
              <a:t>Swarm</a:t>
            </a:r>
            <a:r>
              <a:rPr lang="da-DK" sz="1800" b="0" dirty="0" smtClean="0"/>
              <a:t> (CI, </a:t>
            </a:r>
            <a:r>
              <a:rPr lang="da-DK" sz="1800" b="0" dirty="0" err="1" smtClean="0"/>
              <a:t>bottom</a:t>
            </a:r>
            <a:r>
              <a:rPr lang="da-DK" sz="1800" b="0" dirty="0" smtClean="0"/>
              <a:t>)</a:t>
            </a:r>
            <a:endParaRPr lang="da-DK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" b="91"/>
          <a:stretch/>
        </p:blipFill>
        <p:spPr bwMode="auto">
          <a:xfrm>
            <a:off x="1547664" y="1089442"/>
            <a:ext cx="5866978" cy="51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 smtClean="0"/>
              <a:t>Experiments with </a:t>
            </a:r>
            <a:r>
              <a:rPr lang="da-DK" sz="2400" dirty="0" err="1" smtClean="0"/>
              <a:t>Different</a:t>
            </a:r>
            <a:r>
              <a:rPr lang="da-DK" sz="2400" dirty="0" smtClean="0"/>
              <a:t> SH </a:t>
            </a:r>
            <a:r>
              <a:rPr lang="da-DK" sz="2400" dirty="0" err="1"/>
              <a:t>T</a:t>
            </a:r>
            <a:r>
              <a:rPr lang="da-DK" sz="2400" dirty="0" err="1" smtClean="0"/>
              <a:t>runcation</a:t>
            </a:r>
            <a:r>
              <a:rPr lang="da-DK" sz="2400" dirty="0" smtClean="0"/>
              <a:t> Levels</a:t>
            </a:r>
            <a:endParaRPr lang="da-DK" sz="2400" dirty="0"/>
          </a:p>
        </p:txBody>
      </p:sp>
      <p:pic>
        <p:nvPicPr>
          <p:cNvPr id="4098" name="Picture 2" descr="C:\nio\m\Swarm\SCARF\CI\TJS\Br_M2_CM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574830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nio\m\Swarm\SCARF\CI\TJS\Br_M2_CM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33" y="899935"/>
            <a:ext cx="3574831" cy="26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nio\m\Swarm\SCARF\CI\TJS\Br_M2_CM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17280"/>
            <a:ext cx="3574831" cy="26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36177" y="3356992"/>
            <a:ext cx="2584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i="1" dirty="0" smtClean="0"/>
              <a:t>n</a:t>
            </a:r>
            <a:r>
              <a:rPr lang="da-DK" sz="1200" dirty="0" smtClean="0"/>
              <a:t> = 1 - 36</a:t>
            </a:r>
            <a:endParaRPr lang="da-DK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15497" y="3356992"/>
            <a:ext cx="2584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 smtClean="0"/>
              <a:t>n</a:t>
            </a:r>
            <a:r>
              <a:rPr lang="da-DK" sz="1200" dirty="0" smtClean="0"/>
              <a:t> = 1 - 18</a:t>
            </a:r>
            <a:endParaRPr lang="da-DK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95736" y="5888305"/>
            <a:ext cx="2584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 smtClean="0"/>
              <a:t>n</a:t>
            </a:r>
            <a:r>
              <a:rPr lang="da-DK" sz="1200" dirty="0" smtClean="0"/>
              <a:t> = 19 - 36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751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661" y="44624"/>
            <a:ext cx="7856682" cy="693737"/>
          </a:xfrm>
        </p:spPr>
        <p:txBody>
          <a:bodyPr/>
          <a:lstStyle/>
          <a:p>
            <a:r>
              <a:rPr lang="en-US" dirty="0" smtClean="0"/>
              <a:t>Determination of </a:t>
            </a:r>
            <a:r>
              <a:rPr lang="en-US" dirty="0"/>
              <a:t>Oceanic Magnetic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Tidal Signal in Swarm data</a:t>
            </a:r>
            <a:endParaRPr lang="en-GB" dirty="0"/>
          </a:p>
        </p:txBody>
      </p:sp>
      <p:pic>
        <p:nvPicPr>
          <p:cNvPr id="4" name="SWARM_n=1-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941" t="16985" r="5941" b="18953"/>
          <a:stretch/>
        </p:blipFill>
        <p:spPr>
          <a:xfrm>
            <a:off x="31999" y="1196752"/>
            <a:ext cx="8788473" cy="4542357"/>
          </a:xfrm>
        </p:spPr>
      </p:pic>
      <p:sp>
        <p:nvSpPr>
          <p:cNvPr id="5" name="TextBox 4"/>
          <p:cNvSpPr txBox="1"/>
          <p:nvPr/>
        </p:nvSpPr>
        <p:spPr>
          <a:xfrm>
            <a:off x="107504" y="56612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T</a:t>
            </a:r>
            <a:r>
              <a:rPr lang="en-US" sz="1400" dirty="0"/>
              <a:t>. J. </a:t>
            </a:r>
            <a:r>
              <a:rPr lang="en-US" sz="1400" dirty="0" err="1"/>
              <a:t>Sabaka</a:t>
            </a:r>
            <a:r>
              <a:rPr lang="en-US" sz="1400" dirty="0"/>
              <a:t>, R.H. Tyler, and N. Olsen, Extracting ocean-generated tidal magnetic signals from Swarm data through satellite </a:t>
            </a:r>
            <a:r>
              <a:rPr lang="en-US" sz="1400" dirty="0" err="1"/>
              <a:t>gradiometry</a:t>
            </a:r>
            <a:r>
              <a:rPr lang="en-US" sz="1400" dirty="0"/>
              <a:t>, </a:t>
            </a:r>
            <a:r>
              <a:rPr lang="en-US" sz="1400" i="1" dirty="0" err="1"/>
              <a:t>Geophys</a:t>
            </a:r>
            <a:r>
              <a:rPr lang="en-US" sz="1400" i="1" dirty="0"/>
              <a:t>. Res. </a:t>
            </a:r>
            <a:r>
              <a:rPr lang="en-US" sz="1400" i="1" dirty="0" err="1"/>
              <a:t>Lett</a:t>
            </a:r>
            <a:r>
              <a:rPr lang="en-US" sz="1400" i="1" dirty="0"/>
              <a:t>.</a:t>
            </a:r>
            <a:r>
              <a:rPr lang="en-US" sz="1400" dirty="0"/>
              <a:t>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980728"/>
            <a:ext cx="78488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</a:t>
            </a:r>
            <a:r>
              <a:rPr lang="en-US" sz="1800" baseline="-25000" dirty="0" smtClean="0"/>
              <a:t>r</a:t>
            </a:r>
            <a:r>
              <a:rPr lang="en-US" sz="1800" dirty="0" smtClean="0"/>
              <a:t> at 430 km altitude due to oceanic M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tide, </a:t>
            </a:r>
            <a:br>
              <a:rPr lang="en-US" sz="1800" dirty="0" smtClean="0"/>
            </a:br>
            <a:r>
              <a:rPr lang="en-US" sz="1800" dirty="0" smtClean="0"/>
              <a:t>determined from 2 years of Swarm magnetic 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5958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296" y="268958"/>
            <a:ext cx="8458200" cy="639762"/>
          </a:xfrm>
        </p:spPr>
        <p:txBody>
          <a:bodyPr/>
          <a:lstStyle/>
          <a:p>
            <a:r>
              <a:rPr lang="en-US" sz="2400" i="1" dirty="0" smtClean="0"/>
              <a:t>Swarm</a:t>
            </a:r>
            <a:r>
              <a:rPr lang="en-US" sz="2400" dirty="0" smtClean="0"/>
              <a:t> M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Power Spectrum at Earth’s Surface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52600" y="1136154"/>
            <a:ext cx="5638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2_Rn_CHAMP-CI1-Swarm_4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6" y="1219200"/>
            <a:ext cx="8573984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56612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T</a:t>
            </a:r>
            <a:r>
              <a:rPr lang="en-US" sz="1400" dirty="0"/>
              <a:t>. J. </a:t>
            </a:r>
            <a:r>
              <a:rPr lang="en-US" sz="1400" dirty="0" err="1"/>
              <a:t>Sabaka</a:t>
            </a:r>
            <a:r>
              <a:rPr lang="en-US" sz="1400" dirty="0"/>
              <a:t>, R.H. Tyler, and N. Olsen, Extracting ocean-generated tidal magnetic signals from Swarm data through satellite </a:t>
            </a:r>
            <a:r>
              <a:rPr lang="en-US" sz="1400" dirty="0" err="1"/>
              <a:t>gradiometry</a:t>
            </a:r>
            <a:r>
              <a:rPr lang="en-US" sz="1400" dirty="0"/>
              <a:t>, </a:t>
            </a:r>
            <a:r>
              <a:rPr lang="en-US" sz="1400" i="1" dirty="0" err="1"/>
              <a:t>Geophys</a:t>
            </a:r>
            <a:r>
              <a:rPr lang="en-US" sz="1400" i="1" dirty="0"/>
              <a:t>. Res. </a:t>
            </a:r>
            <a:r>
              <a:rPr lang="en-US" sz="1400" i="1" dirty="0" err="1"/>
              <a:t>Lett</a:t>
            </a:r>
            <a:r>
              <a:rPr lang="en-US" sz="1400" i="1" dirty="0"/>
              <a:t>.</a:t>
            </a:r>
            <a:r>
              <a:rPr lang="en-US" sz="14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2933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038"/>
            <a:ext cx="8458200" cy="639762"/>
          </a:xfrm>
        </p:spPr>
        <p:txBody>
          <a:bodyPr/>
          <a:lstStyle/>
          <a:p>
            <a:r>
              <a:rPr lang="en-US" sz="2400" i="1" dirty="0" smtClean="0"/>
              <a:t>Swarm</a:t>
            </a:r>
            <a:r>
              <a:rPr lang="en-US" sz="2400" dirty="0" smtClean="0"/>
              <a:t> </a:t>
            </a:r>
            <a:r>
              <a:rPr lang="en-US" sz="2400" dirty="0" smtClean="0"/>
              <a:t>M</a:t>
            </a:r>
            <a:r>
              <a:rPr lang="en-US" sz="2400" baseline="-25000" dirty="0"/>
              <a:t>2</a:t>
            </a:r>
            <a:r>
              <a:rPr lang="en-US" sz="2400" dirty="0" smtClean="0"/>
              <a:t> </a:t>
            </a:r>
            <a:r>
              <a:rPr lang="en-US" sz="2400" dirty="0" smtClean="0"/>
              <a:t>Radial Field Amplitude at 430 km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52600" y="1136154"/>
            <a:ext cx="5638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2_AbsBr_at_430_km_CHAMP-CI1-Swarm_4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4072"/>
            <a:ext cx="7588583" cy="5067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56612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T</a:t>
            </a:r>
            <a:r>
              <a:rPr lang="en-US" sz="1400" dirty="0"/>
              <a:t>. J. </a:t>
            </a:r>
            <a:r>
              <a:rPr lang="en-US" sz="1400" dirty="0" err="1"/>
              <a:t>Sabaka</a:t>
            </a:r>
            <a:r>
              <a:rPr lang="en-US" sz="1400" dirty="0"/>
              <a:t>, R.H. Tyler, and N. Olsen, Extracting ocean-generated tidal magnetic signals from Swarm data through satellite </a:t>
            </a:r>
            <a:r>
              <a:rPr lang="en-US" sz="1400" dirty="0" err="1"/>
              <a:t>gradiometry</a:t>
            </a:r>
            <a:r>
              <a:rPr lang="en-US" sz="1400" dirty="0"/>
              <a:t>, </a:t>
            </a:r>
            <a:r>
              <a:rPr lang="en-US" sz="1400" i="1" dirty="0" err="1"/>
              <a:t>Geophys</a:t>
            </a:r>
            <a:r>
              <a:rPr lang="en-US" sz="1400" i="1" dirty="0"/>
              <a:t>. Res. </a:t>
            </a:r>
            <a:r>
              <a:rPr lang="en-US" sz="1400" i="1" dirty="0" err="1"/>
              <a:t>Lett</a:t>
            </a:r>
            <a:r>
              <a:rPr lang="en-US" sz="1400" i="1" dirty="0"/>
              <a:t>.</a:t>
            </a:r>
            <a:r>
              <a:rPr lang="en-US" sz="14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1340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038"/>
            <a:ext cx="8458200" cy="639762"/>
          </a:xfrm>
        </p:spPr>
        <p:txBody>
          <a:bodyPr/>
          <a:lstStyle/>
          <a:p>
            <a:r>
              <a:rPr lang="en-US" sz="2400" i="1" dirty="0" smtClean="0"/>
              <a:t>Swarm</a:t>
            </a:r>
            <a:r>
              <a:rPr lang="en-US" sz="2400" dirty="0" smtClean="0"/>
              <a:t> </a:t>
            </a:r>
            <a:r>
              <a:rPr lang="en-US" sz="2400" dirty="0" smtClean="0"/>
              <a:t>M</a:t>
            </a:r>
            <a:r>
              <a:rPr lang="en-US" sz="2400" baseline="-25000" dirty="0"/>
              <a:t>2</a:t>
            </a:r>
            <a:r>
              <a:rPr lang="en-US" sz="2400" dirty="0" smtClean="0"/>
              <a:t> </a:t>
            </a:r>
            <a:r>
              <a:rPr lang="en-US" sz="2400" dirty="0" smtClean="0"/>
              <a:t>Radial Field Phase at 430 km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52600" y="1136154"/>
            <a:ext cx="5638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2_PhaBr_at_430_km_CHAMP-CI1-Swarm_4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8680"/>
            <a:ext cx="7656562" cy="5112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56612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T</a:t>
            </a:r>
            <a:r>
              <a:rPr lang="en-US" sz="1400" dirty="0"/>
              <a:t>. J. </a:t>
            </a:r>
            <a:r>
              <a:rPr lang="en-US" sz="1400" dirty="0" err="1"/>
              <a:t>Sabaka</a:t>
            </a:r>
            <a:r>
              <a:rPr lang="en-US" sz="1400" dirty="0"/>
              <a:t>, R.H. Tyler, and N. Olsen, Extracting ocean-generated tidal magnetic signals from Swarm data through satellite </a:t>
            </a:r>
            <a:r>
              <a:rPr lang="en-US" sz="1400" dirty="0" err="1"/>
              <a:t>gradiometry</a:t>
            </a:r>
            <a:r>
              <a:rPr lang="en-US" sz="1400" dirty="0"/>
              <a:t>, </a:t>
            </a:r>
            <a:r>
              <a:rPr lang="en-US" sz="1400" i="1" dirty="0" err="1"/>
              <a:t>Geophys</a:t>
            </a:r>
            <a:r>
              <a:rPr lang="en-US" sz="1400" i="1" dirty="0"/>
              <a:t>. Res. </a:t>
            </a:r>
            <a:r>
              <a:rPr lang="en-US" sz="1400" i="1" dirty="0" err="1"/>
              <a:t>Lett</a:t>
            </a:r>
            <a:r>
              <a:rPr lang="en-US" sz="1400" i="1" dirty="0"/>
              <a:t>.</a:t>
            </a:r>
            <a:r>
              <a:rPr lang="en-US" sz="14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2629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038"/>
            <a:ext cx="8458200" cy="639762"/>
          </a:xfrm>
        </p:spPr>
        <p:txBody>
          <a:bodyPr/>
          <a:lstStyle/>
          <a:p>
            <a:r>
              <a:rPr lang="en-US" sz="2400" dirty="0" smtClean="0"/>
              <a:t>Conclusions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52600" y="1136154"/>
            <a:ext cx="5638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836712"/>
            <a:ext cx="79248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Both CHAMP and </a:t>
            </a:r>
            <a:r>
              <a:rPr lang="en-US" sz="1600" i="1" dirty="0" smtClean="0"/>
              <a:t>Swarm</a:t>
            </a:r>
            <a:r>
              <a:rPr lang="en-US" sz="1600" dirty="0" smtClean="0"/>
              <a:t> M2 </a:t>
            </a:r>
            <a:r>
              <a:rPr lang="en-US" sz="1600" dirty="0" err="1" smtClean="0"/>
              <a:t>Rn</a:t>
            </a:r>
            <a:r>
              <a:rPr lang="en-US" sz="1600" dirty="0" smtClean="0"/>
              <a:t> spectra show peaks around degree 5, with the latter showing generally more power for n &lt; 26.  This probably means less noise in the </a:t>
            </a:r>
            <a:r>
              <a:rPr lang="en-US" sz="1600" i="1" dirty="0" smtClean="0"/>
              <a:t>Swarm</a:t>
            </a:r>
            <a:r>
              <a:rPr lang="en-US" sz="1600" dirty="0" smtClean="0"/>
              <a:t> solution.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Swarm</a:t>
            </a:r>
            <a:r>
              <a:rPr lang="en-US" sz="1600" dirty="0" smtClean="0"/>
              <a:t> M2 </a:t>
            </a:r>
            <a:r>
              <a:rPr lang="en-US" sz="1600" dirty="0" err="1" smtClean="0"/>
              <a:t>Rn</a:t>
            </a:r>
            <a:r>
              <a:rPr lang="en-US" sz="1600" dirty="0" smtClean="0"/>
              <a:t> with no EW gradients shows generally more power than with no NS gradients for n &gt; 9.  This is a strong indication that the unique EW gradients from the </a:t>
            </a:r>
            <a:r>
              <a:rPr lang="en-US" sz="1600" i="1" dirty="0" smtClean="0"/>
              <a:t>Swarm</a:t>
            </a:r>
            <a:r>
              <a:rPr lang="en-US" sz="1600" dirty="0" smtClean="0"/>
              <a:t> low-pair are critical in resolving a clean M2 field.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M2 radial field amplitude and phase maps at satellite altitude for n = 1-36 indicate that the </a:t>
            </a:r>
            <a:r>
              <a:rPr lang="en-US" sz="1600" i="1" dirty="0" smtClean="0"/>
              <a:t>Swarm</a:t>
            </a:r>
            <a:r>
              <a:rPr lang="en-US" sz="1600" dirty="0" smtClean="0"/>
              <a:t> NS gradients remove much of the spurious polar signals while the EW gradients remove much of the along-track banding in the signal.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They also confirm that while both NS and EW gradients allow for better tidal recovery, it is the unique </a:t>
            </a:r>
            <a:r>
              <a:rPr lang="en-US" sz="1600" i="1" dirty="0"/>
              <a:t>Swarm</a:t>
            </a:r>
            <a:r>
              <a:rPr lang="en-US" sz="1600" dirty="0"/>
              <a:t> EW gradients that are even </a:t>
            </a:r>
            <a:r>
              <a:rPr lang="en-US" sz="1600" i="1" dirty="0"/>
              <a:t>more</a:t>
            </a:r>
            <a:r>
              <a:rPr lang="en-US" sz="1600" dirty="0"/>
              <a:t> critical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M2 from 20.5 months of </a:t>
            </a:r>
            <a:r>
              <a:rPr lang="en-US" sz="1600" i="1" dirty="0" smtClean="0"/>
              <a:t>Swarm</a:t>
            </a:r>
            <a:r>
              <a:rPr lang="en-US" sz="1600" dirty="0" smtClean="0"/>
              <a:t> has the same quality as 10 years of CHAMP data even though </a:t>
            </a:r>
            <a:r>
              <a:rPr lang="en-US" sz="1600" i="1" dirty="0" smtClean="0"/>
              <a:t>Swarm</a:t>
            </a:r>
            <a:r>
              <a:rPr lang="en-US" sz="1600" dirty="0" smtClean="0"/>
              <a:t> was at a </a:t>
            </a:r>
            <a:r>
              <a:rPr lang="en-US" sz="1600" i="1" dirty="0" smtClean="0"/>
              <a:t>higher altitude </a:t>
            </a:r>
            <a:r>
              <a:rPr lang="en-US" sz="1600" dirty="0" smtClean="0"/>
              <a:t>and was operating at </a:t>
            </a:r>
            <a:r>
              <a:rPr lang="en-US" sz="1600" i="1" dirty="0" smtClean="0"/>
              <a:t>higher magnetic disturbance levels.</a:t>
            </a:r>
          </a:p>
          <a:p>
            <a:pPr marL="285750" indent="-285750">
              <a:buFont typeface="Arial"/>
              <a:buChar char="•"/>
            </a:pPr>
            <a:endParaRPr lang="en-US" sz="1600" i="1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Recovery of N2 from </a:t>
            </a:r>
            <a:r>
              <a:rPr lang="en-US" sz="1600" i="1" dirty="0" smtClean="0"/>
              <a:t>Swarm</a:t>
            </a:r>
            <a:r>
              <a:rPr lang="en-US" sz="1600" dirty="0" smtClean="0"/>
              <a:t> shows some promise in that better resolution was seen in areas of larger expected signal.</a:t>
            </a:r>
          </a:p>
        </p:txBody>
      </p:sp>
    </p:spTree>
    <p:extLst>
      <p:ext uri="{BB962C8B-B14F-4D97-AF65-F5344CB8AC3E}">
        <p14:creationId xmlns:p14="http://schemas.microsoft.com/office/powerpoint/2010/main" val="23859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288" y="260648"/>
            <a:ext cx="8458200" cy="639762"/>
          </a:xfrm>
        </p:spPr>
        <p:txBody>
          <a:bodyPr/>
          <a:lstStyle/>
          <a:p>
            <a:r>
              <a:rPr lang="en-US" sz="2400" dirty="0" smtClean="0"/>
              <a:t>Recommendations for Future Work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52600" y="1136154"/>
            <a:ext cx="5638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196752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Include the latest </a:t>
            </a:r>
            <a:r>
              <a:rPr lang="en-US" sz="1600" i="1" dirty="0" smtClean="0"/>
              <a:t>Swarm</a:t>
            </a:r>
            <a:r>
              <a:rPr lang="en-US" sz="1600" dirty="0" smtClean="0"/>
              <a:t> data in the analysis.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Combine </a:t>
            </a:r>
            <a:r>
              <a:rPr lang="en-US" sz="1600" i="1" dirty="0" smtClean="0"/>
              <a:t>Swarm</a:t>
            </a:r>
            <a:r>
              <a:rPr lang="en-US" sz="1600" dirty="0" smtClean="0"/>
              <a:t> and CHAMP data sets and see if annual variability can be detected in M2.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Use knowledge of M2 to extract N2 and other semi-diurnal tidal constituents.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Use tidal forward codes in a “data-assimilation” approach to estimating more tidal constituents.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Further refining of selection procedure/application of SIVW to do a better job of extraction.</a:t>
            </a:r>
          </a:p>
        </p:txBody>
      </p:sp>
    </p:spTree>
    <p:extLst>
      <p:ext uri="{BB962C8B-B14F-4D97-AF65-F5344CB8AC3E}">
        <p14:creationId xmlns:p14="http://schemas.microsoft.com/office/powerpoint/2010/main" val="228727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Study</a:t>
            </a:r>
            <a:r>
              <a:rPr lang="da-DK" dirty="0" smtClean="0"/>
              <a:t> Work </a:t>
            </a:r>
            <a:r>
              <a:rPr lang="da-DK" dirty="0"/>
              <a:t>Breakdown </a:t>
            </a:r>
            <a:r>
              <a:rPr lang="da-DK" dirty="0" err="1"/>
              <a:t>Structure</a:t>
            </a:r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284188"/>
            <a:ext cx="57658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3059832" y="1196752"/>
            <a:ext cx="1584176" cy="4968552"/>
          </a:xfrm>
          <a:prstGeom prst="ellipse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1042988" y="2953170"/>
            <a:ext cx="763346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000" dirty="0" smtClean="0"/>
              <a:t>Separation of internal and external sources by means of geomagnetic field modeling: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= - </a:t>
            </a:r>
            <a:r>
              <a:rPr lang="en-US" sz="2400" dirty="0">
                <a:latin typeface="Symbol" pitchFamily="18" charset="2"/>
                <a:cs typeface="Times New Roman" pitchFamily="18" charset="0"/>
              </a:rPr>
              <a:t>Ñ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V</a:t>
            </a:r>
          </a:p>
          <a:p>
            <a:r>
              <a:rPr lang="en-US" sz="2000" dirty="0" smtClean="0"/>
              <a:t>Global expansion of potential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dirty="0" smtClean="0"/>
              <a:t> using Spherical Harmonics</a:t>
            </a:r>
            <a:endParaRPr lang="en-US" sz="2000" dirty="0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0170" y="214983"/>
            <a:ext cx="8642350" cy="693737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Sources of the </a:t>
            </a:r>
            <a:r>
              <a:rPr lang="en-US" sz="2400" dirty="0" smtClean="0">
                <a:solidFill>
                  <a:srgbClr val="0070C0"/>
                </a:solidFill>
              </a:rPr>
              <a:t>Earth’s </a:t>
            </a:r>
            <a:r>
              <a:rPr lang="en-US" sz="2400" dirty="0">
                <a:solidFill>
                  <a:srgbClr val="0070C0"/>
                </a:solidFill>
              </a:rPr>
              <a:t>Magnetic Field</a:t>
            </a:r>
            <a:endParaRPr lang="da-DK" sz="2400" dirty="0">
              <a:solidFill>
                <a:srgbClr val="0070C0"/>
              </a:solidFill>
            </a:endParaRPr>
          </a:p>
        </p:txBody>
      </p:sp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16" y="548680"/>
            <a:ext cx="226695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33580" y="836712"/>
            <a:ext cx="6146061" cy="1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7952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8625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4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669925">
              <a:lnSpc>
                <a:spcPct val="90000"/>
              </a:lnSpc>
              <a:buNone/>
            </a:pPr>
            <a:r>
              <a:rPr lang="en-US" dirty="0" smtClean="0"/>
              <a:t>Internal sources</a:t>
            </a:r>
          </a:p>
          <a:p>
            <a:pPr lvl="1" defTabSz="669925">
              <a:lnSpc>
                <a:spcPct val="90000"/>
              </a:lnSpc>
            </a:pPr>
            <a:r>
              <a:rPr lang="en-US" sz="1200" dirty="0" smtClean="0"/>
              <a:t>94% 	fluid outer core	flow of molten iron</a:t>
            </a:r>
          </a:p>
          <a:p>
            <a:pPr lvl="1" defTabSz="669925">
              <a:lnSpc>
                <a:spcPct val="90000"/>
              </a:lnSpc>
            </a:pPr>
            <a:r>
              <a:rPr lang="en-US" sz="1200" dirty="0" smtClean="0"/>
              <a:t> 3%	crust		magnetization of rocks</a:t>
            </a:r>
          </a:p>
          <a:p>
            <a:pPr marL="1050925" lvl="2" indent="0" defTabSz="669925">
              <a:lnSpc>
                <a:spcPct val="90000"/>
              </a:lnSpc>
              <a:buNone/>
            </a:pPr>
            <a:r>
              <a:rPr lang="en-US" sz="1200" dirty="0"/>
              <a:t>	</a:t>
            </a:r>
            <a:r>
              <a:rPr lang="en-US" sz="1200" dirty="0" smtClean="0"/>
              <a:t>mantle		(non-magnetic)</a:t>
            </a:r>
            <a:endParaRPr lang="en-US" sz="1400" dirty="0" smtClean="0"/>
          </a:p>
          <a:p>
            <a:pPr marL="0" indent="0" defTabSz="669925">
              <a:lnSpc>
                <a:spcPct val="90000"/>
              </a:lnSpc>
              <a:buNone/>
            </a:pPr>
            <a:r>
              <a:rPr lang="en-US" dirty="0" smtClean="0"/>
              <a:t>External sources</a:t>
            </a:r>
          </a:p>
          <a:p>
            <a:pPr lvl="1" defTabSz="669925">
              <a:lnSpc>
                <a:spcPct val="90000"/>
              </a:lnSpc>
            </a:pPr>
            <a:r>
              <a:rPr lang="en-US" sz="1200" dirty="0" smtClean="0"/>
              <a:t>3% 	ionosphere and magnetosphere </a:t>
            </a:r>
            <a:br>
              <a:rPr lang="en-US" sz="1200" dirty="0" smtClean="0"/>
            </a:br>
            <a:r>
              <a:rPr lang="en-US" dirty="0" smtClean="0"/>
              <a:t>				</a:t>
            </a:r>
            <a:r>
              <a:rPr lang="en-US" sz="1200" dirty="0" smtClean="0"/>
              <a:t>caused by solar particles and radiation</a:t>
            </a:r>
            <a:br>
              <a:rPr lang="en-US" sz="1200" dirty="0" smtClean="0"/>
            </a:br>
            <a:r>
              <a:rPr lang="en-US" sz="1200" dirty="0"/>
              <a:t>				highly time-variable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9" name="Picture 4" descr="b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4" y="2625699"/>
            <a:ext cx="8378532" cy="352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B47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4" name="B_r_8.mp4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427" y="44624"/>
            <a:ext cx="8460939" cy="6768752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1560" y="89446"/>
            <a:ext cx="777686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7952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8625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4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b="1" kern="0" dirty="0">
                <a:solidFill>
                  <a:srgbClr val="FFFF00"/>
                </a:solidFill>
              </a:rPr>
              <a:t>Radial magnetic component at satellite altitude</a:t>
            </a:r>
          </a:p>
        </p:txBody>
      </p:sp>
    </p:spTree>
    <p:extLst>
      <p:ext uri="{BB962C8B-B14F-4D97-AF65-F5344CB8AC3E}">
        <p14:creationId xmlns:p14="http://schemas.microsoft.com/office/powerpoint/2010/main" val="27380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Comprehensive </a:t>
            </a:r>
            <a:r>
              <a:rPr lang="en-US" sz="2400" dirty="0" smtClean="0"/>
              <a:t>Inversion (CI)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1"/>
          <a:stretch/>
        </p:blipFill>
        <p:spPr bwMode="auto">
          <a:xfrm>
            <a:off x="35496" y="2060848"/>
            <a:ext cx="8866051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60" y="2059131"/>
            <a:ext cx="5940152" cy="468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208" y="2550616"/>
            <a:ext cx="4694808" cy="3254648"/>
            <a:chOff x="21208" y="1830536"/>
            <a:chExt cx="4694808" cy="3254648"/>
          </a:xfrm>
        </p:grpSpPr>
        <p:sp>
          <p:nvSpPr>
            <p:cNvPr id="6" name="Oval 5"/>
            <p:cNvSpPr/>
            <p:nvPr/>
          </p:nvSpPr>
          <p:spPr bwMode="auto">
            <a:xfrm>
              <a:off x="21208" y="1830536"/>
              <a:ext cx="3240360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2699792" y="2378024"/>
              <a:ext cx="2016224" cy="270716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21208" y="2810072"/>
            <a:ext cx="4694808" cy="1641612"/>
            <a:chOff x="21208" y="1830536"/>
            <a:chExt cx="4694808" cy="1641612"/>
          </a:xfrm>
        </p:grpSpPr>
        <p:sp>
          <p:nvSpPr>
            <p:cNvPr id="13" name="Oval 12"/>
            <p:cNvSpPr/>
            <p:nvPr/>
          </p:nvSpPr>
          <p:spPr bwMode="auto">
            <a:xfrm>
              <a:off x="21208" y="1830536"/>
              <a:ext cx="3240360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2699792" y="2378024"/>
              <a:ext cx="2016224" cy="10941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21208" y="2420888"/>
            <a:ext cx="5630912" cy="2333400"/>
            <a:chOff x="21208" y="44624"/>
            <a:chExt cx="5630912" cy="2333400"/>
          </a:xfrm>
        </p:grpSpPr>
        <p:sp>
          <p:nvSpPr>
            <p:cNvPr id="17" name="Oval 16"/>
            <p:cNvSpPr/>
            <p:nvPr/>
          </p:nvSpPr>
          <p:spPr bwMode="auto">
            <a:xfrm>
              <a:off x="21208" y="1830536"/>
              <a:ext cx="3240360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2699792" y="44624"/>
              <a:ext cx="2952328" cy="19082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29592" y="4005064"/>
            <a:ext cx="6130044" cy="1094408"/>
            <a:chOff x="-122808" y="2348880"/>
            <a:chExt cx="6130044" cy="1094408"/>
          </a:xfrm>
        </p:grpSpPr>
        <p:sp>
          <p:nvSpPr>
            <p:cNvPr id="22" name="Oval 21"/>
            <p:cNvSpPr/>
            <p:nvPr/>
          </p:nvSpPr>
          <p:spPr bwMode="auto">
            <a:xfrm>
              <a:off x="-122808" y="2895800"/>
              <a:ext cx="3240360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3" name="Straight Arrow Connector 22"/>
            <p:cNvCxnSpPr>
              <a:stCxn id="22" idx="7"/>
            </p:cNvCxnSpPr>
            <p:nvPr/>
          </p:nvCxnSpPr>
          <p:spPr bwMode="auto">
            <a:xfrm flipV="1">
              <a:off x="2643012" y="2348880"/>
              <a:ext cx="3364224" cy="6270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179512" y="692696"/>
            <a:ext cx="7941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an approach to derive </a:t>
            </a:r>
            <a:r>
              <a:rPr lang="en-US" sz="2000" i="1" dirty="0">
                <a:solidFill>
                  <a:srgbClr val="0070C0"/>
                </a:solidFill>
              </a:rPr>
              <a:t>consistent</a:t>
            </a:r>
            <a:r>
              <a:rPr lang="en-US" sz="2000" dirty="0">
                <a:solidFill>
                  <a:srgbClr val="0070C0"/>
                </a:solidFill>
              </a:rPr>
              <a:t> models of </a:t>
            </a:r>
            <a:r>
              <a:rPr lang="en-US" sz="2000" dirty="0" smtClean="0">
                <a:solidFill>
                  <a:srgbClr val="0070C0"/>
                </a:solidFill>
              </a:rPr>
              <a:t>the core, lithospheric, ionospheric </a:t>
            </a:r>
            <a:r>
              <a:rPr lang="en-US" sz="2000" dirty="0" err="1" smtClean="0">
                <a:solidFill>
                  <a:srgbClr val="0070C0"/>
                </a:solidFill>
              </a:rPr>
              <a:t>Sq</a:t>
            </a:r>
            <a:r>
              <a:rPr lang="en-US" sz="2000" dirty="0" smtClean="0">
                <a:solidFill>
                  <a:srgbClr val="0070C0"/>
                </a:solidFill>
              </a:rPr>
              <a:t> and </a:t>
            </a:r>
            <a:r>
              <a:rPr lang="en-US" sz="2000" dirty="0" err="1" smtClean="0">
                <a:solidFill>
                  <a:srgbClr val="0070C0"/>
                </a:solidFill>
              </a:rPr>
              <a:t>magnetospheric</a:t>
            </a:r>
            <a:r>
              <a:rPr lang="en-US" sz="2000" dirty="0" smtClean="0">
                <a:solidFill>
                  <a:srgbClr val="0070C0"/>
                </a:solidFill>
              </a:rPr>
              <a:t> field 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by </a:t>
            </a:r>
            <a:r>
              <a:rPr lang="en-US" sz="2000" i="1" dirty="0" smtClean="0">
                <a:solidFill>
                  <a:srgbClr val="0070C0"/>
                </a:solidFill>
              </a:rPr>
              <a:t>co-estimation  </a:t>
            </a:r>
            <a:r>
              <a:rPr lang="en-US" sz="2000" dirty="0" smtClean="0">
                <a:solidFill>
                  <a:srgbClr val="0070C0"/>
                </a:solidFill>
              </a:rPr>
              <a:t>of all relevant sources 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136364" y="4387832"/>
            <a:ext cx="7040163" cy="2356441"/>
            <a:chOff x="136364" y="4387832"/>
            <a:chExt cx="7040163" cy="2356441"/>
          </a:xfrm>
        </p:grpSpPr>
        <p:sp>
          <p:nvSpPr>
            <p:cNvPr id="20" name="Oval 19"/>
            <p:cNvSpPr/>
            <p:nvPr/>
          </p:nvSpPr>
          <p:spPr bwMode="auto">
            <a:xfrm rot="1849088">
              <a:off x="5640889" y="4387832"/>
              <a:ext cx="1535638" cy="54748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6364" y="5913276"/>
              <a:ext cx="2808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New: magnetic field due to oceanic tidal motion</a:t>
              </a:r>
              <a:br>
                <a:rPr lang="en-US" sz="1600" b="1" dirty="0" smtClean="0">
                  <a:solidFill>
                    <a:srgbClr val="C00000"/>
                  </a:solidFill>
                </a:rPr>
              </a:br>
              <a:r>
                <a:rPr lang="en-US" sz="1600" dirty="0" smtClean="0">
                  <a:solidFill>
                    <a:srgbClr val="C00000"/>
                  </a:solidFill>
                </a:rPr>
                <a:t>(not yet Level-2 product)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2548520" y="4884190"/>
              <a:ext cx="3550220" cy="108305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291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2nd Release of </a:t>
            </a:r>
            <a:r>
              <a:rPr lang="da-DK" dirty="0" err="1" smtClean="0"/>
              <a:t>Swarm</a:t>
            </a:r>
            <a:r>
              <a:rPr lang="da-DK" dirty="0" smtClean="0"/>
              <a:t> CI </a:t>
            </a:r>
            <a:r>
              <a:rPr lang="da-DK" dirty="0" smtClean="0"/>
              <a:t>Level 2 Products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1438"/>
            <a:ext cx="8785671" cy="3743746"/>
          </a:xfrm>
        </p:spPr>
        <p:txBody>
          <a:bodyPr/>
          <a:lstStyle/>
          <a:p>
            <a:r>
              <a:rPr lang="da-DK" dirty="0" smtClean="0"/>
              <a:t>Input Data</a:t>
            </a:r>
            <a:endParaRPr lang="en-GB" dirty="0" smtClean="0"/>
          </a:p>
          <a:p>
            <a:pPr lvl="1"/>
            <a:r>
              <a:rPr lang="en-GB" dirty="0" smtClean="0"/>
              <a:t>Swarm Mag L1b 1 Hz data, </a:t>
            </a:r>
            <a:r>
              <a:rPr lang="en-GB" dirty="0"/>
              <a:t>decimated to 15 </a:t>
            </a:r>
            <a:r>
              <a:rPr lang="en-GB" dirty="0" smtClean="0"/>
              <a:t>sec, Nov 2013 to Dec 2015, </a:t>
            </a:r>
          </a:p>
          <a:p>
            <a:pPr lvl="1"/>
            <a:r>
              <a:rPr lang="da-DK" dirty="0" err="1" smtClean="0"/>
              <a:t>Hourly</a:t>
            </a:r>
            <a:r>
              <a:rPr lang="da-DK" dirty="0" smtClean="0"/>
              <a:t> </a:t>
            </a:r>
            <a:r>
              <a:rPr lang="da-DK" dirty="0" err="1" smtClean="0"/>
              <a:t>mean</a:t>
            </a:r>
            <a:r>
              <a:rPr lang="da-DK" dirty="0" smtClean="0"/>
              <a:t> </a:t>
            </a:r>
            <a:r>
              <a:rPr lang="da-DK" dirty="0" err="1" smtClean="0"/>
              <a:t>values</a:t>
            </a:r>
            <a:r>
              <a:rPr lang="da-DK" dirty="0" smtClean="0"/>
              <a:t> from 121 </a:t>
            </a:r>
            <a:r>
              <a:rPr lang="da-DK" dirty="0" err="1"/>
              <a:t>g</a:t>
            </a:r>
            <a:r>
              <a:rPr lang="da-DK" dirty="0" err="1" smtClean="0"/>
              <a:t>round</a:t>
            </a:r>
            <a:r>
              <a:rPr lang="da-DK" dirty="0" smtClean="0"/>
              <a:t> observatories, </a:t>
            </a:r>
            <a:r>
              <a:rPr lang="da-DK" dirty="0" err="1" smtClean="0"/>
              <a:t>Nov</a:t>
            </a:r>
            <a:r>
              <a:rPr lang="da-DK" dirty="0" smtClean="0"/>
              <a:t> 2013 to </a:t>
            </a:r>
            <a:r>
              <a:rPr lang="da-DK" dirty="0" err="1" smtClean="0"/>
              <a:t>July</a:t>
            </a:r>
            <a:r>
              <a:rPr lang="da-DK" dirty="0" smtClean="0"/>
              <a:t> 2015</a:t>
            </a:r>
          </a:p>
          <a:p>
            <a:pPr lvl="1"/>
            <a:r>
              <a:rPr lang="da-DK" dirty="0" smtClean="0"/>
              <a:t>Kp, </a:t>
            </a:r>
            <a:r>
              <a:rPr lang="da-DK" dirty="0" err="1" smtClean="0"/>
              <a:t>Dst</a:t>
            </a:r>
            <a:r>
              <a:rPr lang="da-DK" dirty="0" smtClean="0"/>
              <a:t> </a:t>
            </a:r>
            <a:r>
              <a:rPr lang="da-DK" dirty="0" err="1" smtClean="0"/>
              <a:t>geomagnetic</a:t>
            </a:r>
            <a:r>
              <a:rPr lang="da-DK" dirty="0" smtClean="0"/>
              <a:t> indices (for data </a:t>
            </a:r>
            <a:r>
              <a:rPr lang="da-DK" dirty="0" err="1" smtClean="0"/>
              <a:t>selection</a:t>
            </a:r>
            <a:r>
              <a:rPr lang="da-DK" dirty="0" smtClean="0"/>
              <a:t>) </a:t>
            </a:r>
            <a:br>
              <a:rPr lang="da-DK" dirty="0" smtClean="0"/>
            </a:br>
            <a:r>
              <a:rPr lang="da-DK" dirty="0" smtClean="0"/>
              <a:t>and solar </a:t>
            </a:r>
            <a:r>
              <a:rPr lang="da-DK" dirty="0" err="1" smtClean="0"/>
              <a:t>flux</a:t>
            </a:r>
            <a:r>
              <a:rPr lang="da-DK" dirty="0" smtClean="0"/>
              <a:t> F</a:t>
            </a:r>
            <a:r>
              <a:rPr lang="da-DK" baseline="-25000" dirty="0" smtClean="0"/>
              <a:t>10.7</a:t>
            </a:r>
            <a:r>
              <a:rPr lang="da-DK" dirty="0" smtClean="0"/>
              <a:t> (for </a:t>
            </a:r>
            <a:r>
              <a:rPr lang="da-DK" dirty="0" err="1" smtClean="0"/>
              <a:t>scaling</a:t>
            </a:r>
            <a:r>
              <a:rPr lang="da-DK" dirty="0" smtClean="0"/>
              <a:t> the </a:t>
            </a:r>
            <a:r>
              <a:rPr lang="da-DK" dirty="0" err="1" smtClean="0"/>
              <a:t>strength</a:t>
            </a:r>
            <a:r>
              <a:rPr lang="da-DK" dirty="0" smtClean="0"/>
              <a:t> of </a:t>
            </a:r>
            <a:r>
              <a:rPr lang="da-DK" dirty="0" err="1" smtClean="0"/>
              <a:t>ionospheric</a:t>
            </a:r>
            <a:r>
              <a:rPr lang="da-DK" dirty="0" smtClean="0"/>
              <a:t> </a:t>
            </a:r>
            <a:r>
              <a:rPr lang="da-DK" dirty="0" err="1" smtClean="0"/>
              <a:t>Sq</a:t>
            </a:r>
            <a:r>
              <a:rPr lang="da-DK" dirty="0" smtClean="0"/>
              <a:t> </a:t>
            </a:r>
            <a:r>
              <a:rPr lang="da-DK" dirty="0" err="1" smtClean="0"/>
              <a:t>field</a:t>
            </a:r>
            <a:r>
              <a:rPr lang="da-DK" dirty="0" smtClean="0"/>
              <a:t>)</a:t>
            </a:r>
          </a:p>
          <a:p>
            <a:pPr lvl="1"/>
            <a:endParaRPr lang="da-DK" dirty="0"/>
          </a:p>
          <a:p>
            <a:r>
              <a:rPr lang="da-DK" dirty="0" smtClean="0"/>
              <a:t>Output Level-2 Products</a:t>
            </a:r>
          </a:p>
          <a:p>
            <a:pPr lvl="1"/>
            <a:r>
              <a:rPr lang="da-DK" sz="1400" dirty="0">
                <a:solidFill>
                  <a:srgbClr val="C00000"/>
                </a:solidFill>
              </a:rPr>
              <a:t>Core </a:t>
            </a:r>
            <a:r>
              <a:rPr lang="da-DK" sz="1400" dirty="0" err="1" smtClean="0">
                <a:solidFill>
                  <a:srgbClr val="C00000"/>
                </a:solidFill>
              </a:rPr>
              <a:t>field</a:t>
            </a:r>
            <a:r>
              <a:rPr lang="da-DK" sz="1400" dirty="0" smtClean="0"/>
              <a:t>: 		</a:t>
            </a:r>
            <a:r>
              <a:rPr lang="da-DK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SW_OPER_</a:t>
            </a:r>
            <a:r>
              <a:rPr lang="da-DK" sz="1400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MCO</a:t>
            </a:r>
            <a:r>
              <a:rPr lang="da-DK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_SHAi2C_20131126T000000_20160101T000000_0202</a:t>
            </a:r>
            <a:endParaRPr lang="da-DK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da-DK" sz="1400" dirty="0" err="1">
                <a:solidFill>
                  <a:srgbClr val="C00000"/>
                </a:solidFill>
              </a:rPr>
              <a:t>Lithospheric</a:t>
            </a:r>
            <a:r>
              <a:rPr lang="da-DK" sz="1400" dirty="0">
                <a:solidFill>
                  <a:srgbClr val="C00000"/>
                </a:solidFill>
              </a:rPr>
              <a:t> </a:t>
            </a:r>
            <a:r>
              <a:rPr lang="da-DK" sz="1400" dirty="0" err="1">
                <a:solidFill>
                  <a:srgbClr val="C00000"/>
                </a:solidFill>
              </a:rPr>
              <a:t>field</a:t>
            </a:r>
            <a:r>
              <a:rPr lang="da-DK" sz="1400" dirty="0"/>
              <a:t> </a:t>
            </a:r>
            <a:r>
              <a:rPr lang="da-DK" sz="1400" dirty="0" smtClean="0"/>
              <a:t>	</a:t>
            </a:r>
            <a:r>
              <a:rPr lang="da-DK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SW_OPER_</a:t>
            </a:r>
            <a:r>
              <a:rPr lang="da-DK" sz="1400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MLI</a:t>
            </a:r>
            <a:r>
              <a:rPr lang="da-DK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_SHAi2C_00000000T000000_99999999T999999_0202</a:t>
            </a:r>
            <a:endParaRPr lang="da-DK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da-DK" sz="1400" dirty="0" err="1" smtClean="0">
                <a:solidFill>
                  <a:srgbClr val="C00000"/>
                </a:solidFill>
              </a:rPr>
              <a:t>Ionospheric</a:t>
            </a:r>
            <a:r>
              <a:rPr lang="da-DK" sz="1400" dirty="0" smtClean="0">
                <a:solidFill>
                  <a:srgbClr val="C00000"/>
                </a:solidFill>
              </a:rPr>
              <a:t> Field (</a:t>
            </a:r>
            <a:r>
              <a:rPr lang="da-DK" sz="1400" dirty="0" err="1" smtClean="0">
                <a:solidFill>
                  <a:srgbClr val="C00000"/>
                </a:solidFill>
              </a:rPr>
              <a:t>Sq</a:t>
            </a:r>
            <a:r>
              <a:rPr lang="da-DK" sz="1400" dirty="0" smtClean="0">
                <a:solidFill>
                  <a:srgbClr val="C00000"/>
                </a:solidFill>
              </a:rPr>
              <a:t>)</a:t>
            </a:r>
            <a:r>
              <a:rPr lang="da-DK" sz="1400" dirty="0" smtClean="0"/>
              <a:t>:	</a:t>
            </a:r>
            <a:r>
              <a:rPr lang="da-DK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SW_OPER_</a:t>
            </a:r>
            <a:r>
              <a:rPr lang="da-DK" sz="1400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MIO</a:t>
            </a:r>
            <a:r>
              <a:rPr lang="da-DK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_SHAi2C_20131126T000000_20160101T000000_0202</a:t>
            </a:r>
            <a:endParaRPr lang="da-DK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da-DK" sz="1400" dirty="0" err="1" smtClean="0">
                <a:solidFill>
                  <a:srgbClr val="C00000"/>
                </a:solidFill>
              </a:rPr>
              <a:t>Magnetospheric</a:t>
            </a:r>
            <a:r>
              <a:rPr lang="da-DK" sz="1400" dirty="0" smtClean="0">
                <a:solidFill>
                  <a:srgbClr val="C00000"/>
                </a:solidFill>
              </a:rPr>
              <a:t> </a:t>
            </a:r>
            <a:r>
              <a:rPr lang="da-DK" sz="1400" dirty="0" err="1" smtClean="0">
                <a:solidFill>
                  <a:srgbClr val="C00000"/>
                </a:solidFill>
              </a:rPr>
              <a:t>field</a:t>
            </a:r>
            <a:r>
              <a:rPr lang="da-DK" sz="1400" dirty="0"/>
              <a:t>: </a:t>
            </a:r>
            <a:r>
              <a:rPr lang="da-DK" sz="1400" dirty="0" smtClean="0"/>
              <a:t>	</a:t>
            </a:r>
            <a:r>
              <a:rPr lang="da-DK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SW_OPER_</a:t>
            </a:r>
            <a:r>
              <a:rPr lang="da-DK" sz="1400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MMA</a:t>
            </a:r>
            <a:r>
              <a:rPr lang="da-DK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_SHAi2C_20131126T000000_20151231T235959_0202</a:t>
            </a:r>
          </a:p>
          <a:p>
            <a:pPr lvl="1"/>
            <a:endParaRPr lang="da-DK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da-DK" sz="1400" dirty="0" smtClean="0"/>
              <a:t> 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539552" y="4869160"/>
            <a:ext cx="8280920" cy="1080120"/>
            <a:chOff x="539552" y="4869160"/>
            <a:chExt cx="8280920" cy="1080120"/>
          </a:xfrm>
        </p:grpSpPr>
        <p:sp>
          <p:nvSpPr>
            <p:cNvPr id="6" name="TextBox 5"/>
            <p:cNvSpPr txBox="1"/>
            <p:nvPr/>
          </p:nvSpPr>
          <p:spPr>
            <a:xfrm>
              <a:off x="539552" y="5641503"/>
              <a:ext cx="8280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1400" dirty="0" err="1" smtClean="0"/>
                <a:t>Spherical</a:t>
              </a:r>
              <a:r>
                <a:rPr lang="da-DK" sz="1400" dirty="0" smtClean="0"/>
                <a:t> </a:t>
              </a:r>
              <a:r>
                <a:rPr lang="da-DK" sz="1400" dirty="0" err="1" smtClean="0"/>
                <a:t>Harmonic</a:t>
              </a:r>
              <a:r>
                <a:rPr lang="da-DK" sz="1400" dirty="0" smtClean="0"/>
                <a:t> Model       CI        model </a:t>
              </a:r>
              <a:r>
                <a:rPr lang="da-DK" sz="1400" dirty="0" err="1" smtClean="0"/>
                <a:t>validity</a:t>
              </a:r>
              <a:r>
                <a:rPr lang="da-DK" sz="1400" dirty="0" smtClean="0"/>
                <a:t> </a:t>
              </a:r>
              <a:r>
                <a:rPr lang="da-DK" sz="1400" dirty="0" err="1" smtClean="0"/>
                <a:t>period</a:t>
              </a:r>
              <a:r>
                <a:rPr lang="da-DK" sz="1400" dirty="0" smtClean="0"/>
                <a:t>               2nd </a:t>
              </a:r>
              <a:r>
                <a:rPr lang="da-DK" sz="1400" dirty="0" err="1" smtClean="0"/>
                <a:t>release</a:t>
              </a:r>
              <a:endParaRPr lang="en-GB" sz="1400" dirty="0"/>
            </a:p>
          </p:txBody>
        </p:sp>
        <p:sp>
          <p:nvSpPr>
            <p:cNvPr id="7" name="Right Brace 6"/>
            <p:cNvSpPr/>
            <p:nvPr/>
          </p:nvSpPr>
          <p:spPr bwMode="auto">
            <a:xfrm rot="5400000">
              <a:off x="6426206" y="3374994"/>
              <a:ext cx="252028" cy="3240360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Right Brace 8"/>
            <p:cNvSpPr/>
            <p:nvPr/>
          </p:nvSpPr>
          <p:spPr bwMode="auto">
            <a:xfrm rot="5400000">
              <a:off x="4193958" y="4815154"/>
              <a:ext cx="252028" cy="360040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ight Brace 9"/>
            <p:cNvSpPr/>
            <p:nvPr/>
          </p:nvSpPr>
          <p:spPr bwMode="auto">
            <a:xfrm rot="5400000">
              <a:off x="8368326" y="4779150"/>
              <a:ext cx="252028" cy="43204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ight Brace 10"/>
            <p:cNvSpPr/>
            <p:nvPr/>
          </p:nvSpPr>
          <p:spPr bwMode="auto">
            <a:xfrm rot="5400000">
              <a:off x="4577524" y="4928024"/>
              <a:ext cx="252028" cy="134300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3275856" y="5157192"/>
              <a:ext cx="1044116" cy="4843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4703538" y="5157192"/>
              <a:ext cx="97258" cy="4843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6228184" y="5157192"/>
              <a:ext cx="324036" cy="4843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8298414" y="5157192"/>
              <a:ext cx="195926" cy="4843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5787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563562"/>
          </a:xfrm>
        </p:spPr>
        <p:txBody>
          <a:bodyPr/>
          <a:lstStyle/>
          <a:p>
            <a:r>
              <a:rPr lang="en-US" sz="2400" dirty="0" smtClean="0"/>
              <a:t>Why is Co-Estimation so Important?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52400" y="1143000"/>
            <a:ext cx="5791200" cy="3505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219200"/>
            <a:ext cx="38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9" name="Donut 8"/>
          <p:cNvSpPr/>
          <p:nvPr/>
        </p:nvSpPr>
        <p:spPr>
          <a:xfrm>
            <a:off x="762000" y="1981200"/>
            <a:ext cx="2514600" cy="2286000"/>
          </a:xfrm>
          <a:prstGeom prst="donut">
            <a:avLst>
              <a:gd name="adj" fmla="val 82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2133600" y="1600200"/>
            <a:ext cx="2895600" cy="2209800"/>
          </a:xfrm>
          <a:prstGeom prst="donut">
            <a:avLst>
              <a:gd name="adj" fmla="val 82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810000"/>
            <a:ext cx="45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1371600"/>
            <a:ext cx="38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</a:t>
            </a:r>
            <a:endParaRPr lang="en-US" sz="3200" b="1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420105"/>
              </p:ext>
            </p:extLst>
          </p:nvPr>
        </p:nvGraphicFramePr>
        <p:xfrm>
          <a:off x="1066800" y="2911060"/>
          <a:ext cx="762000" cy="44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292100" imgH="165100" progId="Equation.3">
                  <p:embed/>
                </p:oleObj>
              </mc:Choice>
              <mc:Fallback>
                <p:oleObj name="Equation" r:id="rId3" imgW="292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2911060"/>
                        <a:ext cx="762000" cy="446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193902"/>
              </p:ext>
            </p:extLst>
          </p:nvPr>
        </p:nvGraphicFramePr>
        <p:xfrm>
          <a:off x="3868738" y="2286000"/>
          <a:ext cx="81526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5" imgW="304800" imgH="165100" progId="Equation.3">
                  <p:embed/>
                </p:oleObj>
              </mc:Choice>
              <mc:Fallback>
                <p:oleObj name="Equation" r:id="rId5" imgW="3048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68738" y="2286000"/>
                        <a:ext cx="81526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019902"/>
              </p:ext>
            </p:extLst>
          </p:nvPr>
        </p:nvGraphicFramePr>
        <p:xfrm>
          <a:off x="2214563" y="2647355"/>
          <a:ext cx="985837" cy="476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7" imgW="406400" imgH="190500" progId="Equation.3">
                  <p:embed/>
                </p:oleObj>
              </mc:Choice>
              <mc:Fallback>
                <p:oleObj name="Equation" r:id="rId7" imgW="406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14563" y="2647355"/>
                        <a:ext cx="985837" cy="476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flipH="1" flipV="1">
            <a:off x="2895600" y="3276600"/>
            <a:ext cx="15240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29000" y="409569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“disputed territory”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2427982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</a:t>
            </a:r>
            <a:r>
              <a:rPr lang="en-US" sz="1600" dirty="0" smtClean="0"/>
              <a:t> is a “data” space and </a:t>
            </a:r>
            <a:r>
              <a:rPr lang="en-US" sz="1600" b="1" dirty="0" smtClean="0"/>
              <a:t>A</a:t>
            </a:r>
            <a:r>
              <a:rPr lang="en-US" sz="1600" dirty="0" smtClean="0"/>
              <a:t> and </a:t>
            </a:r>
            <a:r>
              <a:rPr lang="en-US" sz="1600" b="1" dirty="0" smtClean="0"/>
              <a:t>B</a:t>
            </a:r>
            <a:r>
              <a:rPr lang="en-US" sz="1600" dirty="0" smtClean="0"/>
              <a:t> represent the spans of two different collections of basis functions comprising a model.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04800" y="5358824"/>
            <a:ext cx="853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“</a:t>
            </a:r>
            <a:r>
              <a:rPr lang="en-US" sz="1600" i="1" dirty="0" smtClean="0"/>
              <a:t>co-estimation</a:t>
            </a:r>
            <a:r>
              <a:rPr lang="en-US" sz="1600" dirty="0" smtClean="0"/>
              <a:t>” the model parameters of </a:t>
            </a:r>
            <a:r>
              <a:rPr lang="en-US" sz="1600" b="1" dirty="0" smtClean="0"/>
              <a:t>A</a:t>
            </a:r>
            <a:r>
              <a:rPr lang="en-US" sz="1600" dirty="0" smtClean="0"/>
              <a:t> and </a:t>
            </a:r>
            <a:r>
              <a:rPr lang="en-US" sz="1600" b="1" dirty="0" smtClean="0"/>
              <a:t>B</a:t>
            </a:r>
            <a:r>
              <a:rPr lang="en-US" sz="1600" dirty="0" smtClean="0"/>
              <a:t> are estimated from </a:t>
            </a:r>
            <a:r>
              <a:rPr lang="en-US" sz="1600" b="1" dirty="0" smtClean="0"/>
              <a:t>A\B </a:t>
            </a:r>
            <a:r>
              <a:rPr lang="en-US" sz="1600" dirty="0" smtClean="0"/>
              <a:t>and </a:t>
            </a:r>
            <a:r>
              <a:rPr lang="en-US" sz="1600" b="1" dirty="0" smtClean="0"/>
              <a:t>B\A</a:t>
            </a:r>
            <a:r>
              <a:rPr lang="en-US" sz="1600" dirty="0" smtClean="0"/>
              <a:t>, respectively, for optimal separation with no “disputed territory”.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E4AB71-C2D2-42A2-A61C-632462D70D2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r>
              <a:rPr lang="en-US" sz="2400" dirty="0" smtClean="0"/>
              <a:t>Treating Field Modeling Errors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8600" y="1143000"/>
            <a:ext cx="5602647" cy="373380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446339"/>
              </p:ext>
            </p:extLst>
          </p:nvPr>
        </p:nvGraphicFramePr>
        <p:xfrm>
          <a:off x="762000" y="3429000"/>
          <a:ext cx="40421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3" imgW="127000" imgH="139700" progId="Equation.3">
                  <p:embed/>
                </p:oleObj>
              </mc:Choice>
              <mc:Fallback>
                <p:oleObj name="Equation" r:id="rId3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3429000"/>
                        <a:ext cx="40421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6678"/>
              </p:ext>
            </p:extLst>
          </p:nvPr>
        </p:nvGraphicFramePr>
        <p:xfrm>
          <a:off x="4191000" y="2819400"/>
          <a:ext cx="4460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5" imgW="139700" imgH="165100" progId="Equation.3">
                  <p:embed/>
                </p:oleObj>
              </mc:Choice>
              <mc:Fallback>
                <p:oleObj name="Equation" r:id="rId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1000" y="2819400"/>
                        <a:ext cx="446087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377821"/>
              </p:ext>
            </p:extLst>
          </p:nvPr>
        </p:nvGraphicFramePr>
        <p:xfrm>
          <a:off x="5105400" y="2133600"/>
          <a:ext cx="566737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7" imgW="177800" imgH="203200" progId="Equation.3">
                  <p:embed/>
                </p:oleObj>
              </mc:Choice>
              <mc:Fallback>
                <p:oleObj name="Equation" r:id="rId7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05400" y="2133600"/>
                        <a:ext cx="566737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976127"/>
              </p:ext>
            </p:extLst>
          </p:nvPr>
        </p:nvGraphicFramePr>
        <p:xfrm>
          <a:off x="3140075" y="1801813"/>
          <a:ext cx="525463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9" imgW="165100" imgH="215900" progId="Equation.3">
                  <p:embed/>
                </p:oleObj>
              </mc:Choice>
              <mc:Fallback>
                <p:oleObj name="Equation" r:id="rId9" imgW="165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40075" y="1801813"/>
                        <a:ext cx="525463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683513"/>
              </p:ext>
            </p:extLst>
          </p:nvPr>
        </p:nvGraphicFramePr>
        <p:xfrm>
          <a:off x="2938463" y="4170362"/>
          <a:ext cx="566737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11" imgW="177800" imgH="203200" progId="Equation.3">
                  <p:embed/>
                </p:oleObj>
              </mc:Choice>
              <mc:Fallback>
                <p:oleObj name="Equation" r:id="rId11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38463" y="4170362"/>
                        <a:ext cx="566737" cy="55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150980"/>
              </p:ext>
            </p:extLst>
          </p:nvPr>
        </p:nvGraphicFramePr>
        <p:xfrm>
          <a:off x="4684713" y="1438275"/>
          <a:ext cx="485775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13" imgW="152400" imgH="203200" progId="Equation.3">
                  <p:embed/>
                </p:oleObj>
              </mc:Choice>
              <mc:Fallback>
                <p:oleObj name="Equation" r:id="rId13" imgW="152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84713" y="1438275"/>
                        <a:ext cx="485775" cy="55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57015"/>
              </p:ext>
            </p:extLst>
          </p:nvPr>
        </p:nvGraphicFramePr>
        <p:xfrm>
          <a:off x="4968875" y="4011613"/>
          <a:ext cx="5270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15" imgW="165100" imgH="215900" progId="Equation.3">
                  <p:embed/>
                </p:oleObj>
              </mc:Choice>
              <mc:Fallback>
                <p:oleObj name="Equation" r:id="rId15" imgW="165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68875" y="4011613"/>
                        <a:ext cx="52705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 flipH="1">
            <a:off x="4648200" y="2590800"/>
            <a:ext cx="533400" cy="3048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495800" y="3276600"/>
            <a:ext cx="609600" cy="762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43000" y="2286000"/>
            <a:ext cx="2057400" cy="1295400"/>
          </a:xfrm>
          <a:prstGeom prst="line">
            <a:avLst/>
          </a:prstGeom>
          <a:ln>
            <a:solidFill>
              <a:srgbClr val="3366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8" idx="3"/>
          </p:cNvCxnSpPr>
          <p:nvPr/>
        </p:nvCxnSpPr>
        <p:spPr>
          <a:xfrm flipV="1">
            <a:off x="1166215" y="1828800"/>
            <a:ext cx="3558185" cy="1790700"/>
          </a:xfrm>
          <a:prstGeom prst="line">
            <a:avLst/>
          </a:prstGeom>
          <a:ln>
            <a:solidFill>
              <a:srgbClr val="3366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8" idx="3"/>
          </p:cNvCxnSpPr>
          <p:nvPr/>
        </p:nvCxnSpPr>
        <p:spPr>
          <a:xfrm flipV="1">
            <a:off x="1166215" y="2476500"/>
            <a:ext cx="3939185" cy="1143000"/>
          </a:xfrm>
          <a:prstGeom prst="line">
            <a:avLst/>
          </a:prstGeom>
          <a:ln>
            <a:solidFill>
              <a:srgbClr val="3366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8" idx="3"/>
            <a:endCxn id="14" idx="1"/>
          </p:cNvCxnSpPr>
          <p:nvPr/>
        </p:nvCxnSpPr>
        <p:spPr>
          <a:xfrm>
            <a:off x="1166215" y="3619500"/>
            <a:ext cx="3802660" cy="685800"/>
          </a:xfrm>
          <a:prstGeom prst="line">
            <a:avLst/>
          </a:prstGeom>
          <a:ln>
            <a:solidFill>
              <a:srgbClr val="3366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219200" y="3657600"/>
            <a:ext cx="1752600" cy="685800"/>
          </a:xfrm>
          <a:prstGeom prst="line">
            <a:avLst/>
          </a:prstGeom>
          <a:ln>
            <a:solidFill>
              <a:srgbClr val="3366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3"/>
          </p:cNvCxnSpPr>
          <p:nvPr/>
        </p:nvCxnSpPr>
        <p:spPr>
          <a:xfrm flipV="1">
            <a:off x="1166215" y="3124200"/>
            <a:ext cx="2948585" cy="49530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1400" y="2362200"/>
            <a:ext cx="609600" cy="5334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95800" y="1905000"/>
            <a:ext cx="304800" cy="8382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352800" y="3276600"/>
            <a:ext cx="838200" cy="990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469979"/>
              </p:ext>
            </p:extLst>
          </p:nvPr>
        </p:nvGraphicFramePr>
        <p:xfrm>
          <a:off x="4667250" y="31940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Equation" r:id="rId17" imgW="114300" imgH="165100" progId="Equation.3">
                  <p:embed/>
                </p:oleObj>
              </mc:Choice>
              <mc:Fallback>
                <p:oleObj name="Equation" r:id="rId1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667250" y="31940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380247"/>
              </p:ext>
            </p:extLst>
          </p:nvPr>
        </p:nvGraphicFramePr>
        <p:xfrm>
          <a:off x="341313" y="5004222"/>
          <a:ext cx="710406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19" imgW="2527300" imgH="228600" progId="Equation.3">
                  <p:embed/>
                </p:oleObj>
              </mc:Choice>
              <mc:Fallback>
                <p:oleObj name="Equation" r:id="rId19" imgW="2527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41313" y="5004222"/>
                        <a:ext cx="7104062" cy="64293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0800" y="5655097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Solid Blue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72200" y="5655097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Solid Red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9600" y="5655097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Dashed Red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67400" y="4969297"/>
            <a:ext cx="1676400" cy="7620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315200" y="4740697"/>
            <a:ext cx="381000" cy="3048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00" y="450912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Often dominant!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19800" y="1882676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“Mean-Squared Error” (MSE) of an ensemble of estimates of </a:t>
            </a:r>
            <a:r>
              <a:rPr lang="en-US" sz="1600" b="1" i="1" dirty="0" smtClean="0"/>
              <a:t>X </a:t>
            </a:r>
            <a:r>
              <a:rPr lang="en-US" sz="1600" dirty="0" smtClean="0"/>
              <a:t>consists of a </a:t>
            </a:r>
            <a:r>
              <a:rPr lang="en-US" sz="1600" i="1" dirty="0" smtClean="0"/>
              <a:t>variance</a:t>
            </a:r>
            <a:r>
              <a:rPr lang="en-US" sz="1600" dirty="0" smtClean="0"/>
              <a:t> term and a </a:t>
            </a:r>
            <a:r>
              <a:rPr lang="en-US" sz="1600" i="1" dirty="0" smtClean="0"/>
              <a:t>squared-bias </a:t>
            </a:r>
            <a:r>
              <a:rPr lang="en-US" sz="1600" dirty="0" smtClean="0"/>
              <a:t>term.</a:t>
            </a:r>
          </a:p>
          <a:p>
            <a:endParaRPr lang="en-US" sz="1600" dirty="0"/>
          </a:p>
          <a:p>
            <a:r>
              <a:rPr lang="en-US" sz="1600" dirty="0" smtClean="0"/>
              <a:t>Variance may be accounted for using covariance functions, but biases must be co-estimated via </a:t>
            </a:r>
            <a:r>
              <a:rPr lang="en-US" sz="1600" i="1" dirty="0" smtClean="0"/>
              <a:t>nuisance parameters</a:t>
            </a:r>
            <a:r>
              <a:rPr lang="en-US" sz="1600" dirty="0" smtClean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64247" y="1524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Ensemble members</a:t>
            </a:r>
            <a:endParaRPr lang="en-US" sz="12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535847" y="299960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Ensemble mean</a:t>
            </a:r>
            <a:endParaRPr lang="en-US" sz="12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44847" y="37616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True state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803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6950"/>
            <a:ext cx="8458200" cy="639762"/>
          </a:xfrm>
        </p:spPr>
        <p:txBody>
          <a:bodyPr/>
          <a:lstStyle/>
          <a:p>
            <a:r>
              <a:rPr lang="en-US" sz="2400" dirty="0" smtClean="0"/>
              <a:t>The CI1 Model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52600" y="1136154"/>
            <a:ext cx="5638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9562" y="692696"/>
            <a:ext cx="83901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Algorithm:  </a:t>
            </a:r>
            <a:r>
              <a:rPr lang="en-US" sz="1800" dirty="0" smtClean="0"/>
              <a:t>CI from the Level-2 </a:t>
            </a:r>
            <a:r>
              <a:rPr lang="en-US" sz="1800" i="1" dirty="0" smtClean="0"/>
              <a:t>Swarm</a:t>
            </a:r>
            <a:r>
              <a:rPr lang="en-US" sz="1800" dirty="0" smtClean="0"/>
              <a:t> data processing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defTabSz="806450"/>
            <a:r>
              <a:rPr lang="en-US" sz="1800" b="1" dirty="0" smtClean="0"/>
              <a:t>Data:  </a:t>
            </a:r>
            <a:r>
              <a:rPr lang="en-US" sz="1800" b="1" dirty="0" smtClean="0"/>
              <a:t>	</a:t>
            </a:r>
            <a:r>
              <a:rPr lang="en-US" sz="1800" dirty="0" smtClean="0"/>
              <a:t>Selection </a:t>
            </a:r>
            <a:r>
              <a:rPr lang="en-US" sz="1800" dirty="0" smtClean="0"/>
              <a:t>essentially follows that of SIFM (</a:t>
            </a:r>
            <a:r>
              <a:rPr lang="en-US" sz="1800" i="1" dirty="0" smtClean="0"/>
              <a:t>Olsen et al., 2015</a:t>
            </a:r>
            <a:r>
              <a:rPr lang="en-US" sz="1800" dirty="0" smtClean="0"/>
              <a:t>)</a:t>
            </a:r>
          </a:p>
          <a:p>
            <a:pPr defTabSz="806450"/>
            <a:endParaRPr lang="en-US" sz="1800" dirty="0"/>
          </a:p>
          <a:p>
            <a:pPr lvl="1" defTabSz="806450"/>
            <a:r>
              <a:rPr lang="en-US" sz="1800" i="1" dirty="0" smtClean="0"/>
              <a:t>	</a:t>
            </a:r>
            <a:r>
              <a:rPr lang="en-US" sz="1800" dirty="0" smtClean="0">
                <a:solidFill>
                  <a:srgbClr val="C00000"/>
                </a:solidFill>
              </a:rPr>
              <a:t>Swarm satellites</a:t>
            </a:r>
            <a:r>
              <a:rPr lang="en-US" sz="1800" dirty="0" smtClean="0"/>
              <a:t>:</a:t>
            </a:r>
            <a:endParaRPr lang="en-US" sz="1800" dirty="0"/>
          </a:p>
          <a:p>
            <a:pPr marL="1200150" lvl="2" indent="-285750">
              <a:buFont typeface="Arial"/>
              <a:buChar char="•"/>
            </a:pPr>
            <a:r>
              <a:rPr lang="en-US" sz="1800" dirty="0" smtClean="0"/>
              <a:t>Span is 28 November 2013 to 15 August 2015 (20.5 months of data)</a:t>
            </a:r>
            <a:endParaRPr lang="en-US" sz="1800" dirty="0"/>
          </a:p>
          <a:p>
            <a:pPr marL="1200150" lvl="2" indent="-285750">
              <a:buFont typeface="Arial"/>
              <a:buChar char="•"/>
            </a:pPr>
            <a:r>
              <a:rPr lang="en-US" sz="1800" dirty="0" smtClean="0"/>
              <a:t>Vector/scalar </a:t>
            </a:r>
            <a:r>
              <a:rPr lang="en-US" sz="1800" i="1" dirty="0" smtClean="0"/>
              <a:t>field</a:t>
            </a:r>
            <a:r>
              <a:rPr lang="en-US" sz="1800" dirty="0" smtClean="0"/>
              <a:t> data only in night sector</a:t>
            </a:r>
          </a:p>
          <a:p>
            <a:pPr marL="1657350" lvl="3" indent="-285750">
              <a:buFont typeface="Arial"/>
              <a:buChar char="•"/>
            </a:pPr>
            <a:r>
              <a:rPr lang="en-US" sz="1800" dirty="0" smtClean="0"/>
              <a:t>|</a:t>
            </a:r>
            <a:r>
              <a:rPr lang="en-US" sz="1800" dirty="0" err="1"/>
              <a:t>dRC</a:t>
            </a:r>
            <a:r>
              <a:rPr lang="en-US" sz="1800" dirty="0"/>
              <a:t>/</a:t>
            </a:r>
            <a:r>
              <a:rPr lang="en-US" sz="1800" dirty="0" err="1"/>
              <a:t>dt</a:t>
            </a:r>
            <a:r>
              <a:rPr lang="en-US" sz="1800" dirty="0"/>
              <a:t>| &lt; 2 </a:t>
            </a:r>
            <a:r>
              <a:rPr lang="en-US" sz="1800" dirty="0" err="1"/>
              <a:t>nT</a:t>
            </a:r>
            <a:r>
              <a:rPr lang="en-US" sz="1800" dirty="0"/>
              <a:t>/</a:t>
            </a:r>
            <a:r>
              <a:rPr lang="en-US" sz="1800" dirty="0" smtClean="0"/>
              <a:t>h</a:t>
            </a:r>
          </a:p>
          <a:p>
            <a:pPr marL="1657350" lvl="3" indent="-285750">
              <a:buFont typeface="Arial"/>
              <a:buChar char="•"/>
            </a:pPr>
            <a:r>
              <a:rPr lang="en-US" sz="1800" dirty="0" smtClean="0"/>
              <a:t>|QD </a:t>
            </a:r>
            <a:r>
              <a:rPr lang="en-US" sz="1800" dirty="0" err="1" smtClean="0"/>
              <a:t>lat</a:t>
            </a:r>
            <a:r>
              <a:rPr lang="en-US" sz="1800" dirty="0" smtClean="0"/>
              <a:t>| &lt;= 55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, then |</a:t>
            </a:r>
            <a:r>
              <a:rPr lang="en-US" sz="1800" dirty="0" err="1"/>
              <a:t>dRC</a:t>
            </a:r>
            <a:r>
              <a:rPr lang="en-US" sz="1800" dirty="0"/>
              <a:t>/</a:t>
            </a:r>
            <a:r>
              <a:rPr lang="en-US" sz="1800" dirty="0" err="1"/>
              <a:t>dt</a:t>
            </a:r>
            <a:r>
              <a:rPr lang="en-US" sz="1800" dirty="0"/>
              <a:t>| &lt; 3 </a:t>
            </a:r>
            <a:r>
              <a:rPr lang="en-US" sz="1800" dirty="0" err="1"/>
              <a:t>nT</a:t>
            </a:r>
            <a:r>
              <a:rPr lang="en-US" sz="1800" dirty="0"/>
              <a:t>/</a:t>
            </a:r>
            <a:r>
              <a:rPr lang="en-US" sz="1800" dirty="0" smtClean="0"/>
              <a:t>h</a:t>
            </a:r>
          </a:p>
          <a:p>
            <a:pPr marL="1657350" lvl="3" indent="-285750">
              <a:buFont typeface="Arial"/>
              <a:buChar char="•"/>
            </a:pPr>
            <a:r>
              <a:rPr lang="en-US" sz="1800" dirty="0"/>
              <a:t>|QD </a:t>
            </a:r>
            <a:r>
              <a:rPr lang="en-US" sz="1800" dirty="0" err="1"/>
              <a:t>lat</a:t>
            </a:r>
            <a:r>
              <a:rPr lang="en-US" sz="1800" dirty="0"/>
              <a:t>| </a:t>
            </a:r>
            <a:r>
              <a:rPr lang="en-US" sz="1800" dirty="0" smtClean="0"/>
              <a:t>&gt; 55</a:t>
            </a:r>
            <a:r>
              <a:rPr lang="en-US" sz="1800" baseline="30000" dirty="0" smtClean="0"/>
              <a:t>o</a:t>
            </a:r>
            <a:r>
              <a:rPr lang="en-US" sz="1800" dirty="0"/>
              <a:t>, then </a:t>
            </a:r>
            <a:r>
              <a:rPr lang="en-US" sz="1800" dirty="0" smtClean="0"/>
              <a:t>MEF &lt; 0.8 mV/m</a:t>
            </a:r>
            <a:endParaRPr lang="en-US" sz="1800" dirty="0"/>
          </a:p>
          <a:p>
            <a:pPr marL="1200150" lvl="2" indent="-285750">
              <a:buFont typeface="Arial"/>
              <a:buChar char="•"/>
            </a:pPr>
            <a:r>
              <a:rPr lang="en-US" sz="1800" dirty="0" smtClean="0"/>
              <a:t>Vector/scalar </a:t>
            </a:r>
            <a:r>
              <a:rPr lang="en-US" sz="1800" i="1" dirty="0" smtClean="0"/>
              <a:t>sums/differences </a:t>
            </a:r>
            <a:r>
              <a:rPr lang="en-US" sz="1800" dirty="0" smtClean="0"/>
              <a:t>data at all local times</a:t>
            </a:r>
            <a:endParaRPr lang="en-US" sz="1800" dirty="0"/>
          </a:p>
          <a:p>
            <a:pPr marL="1657350" lvl="3" indent="-285750">
              <a:buFont typeface="Arial"/>
              <a:buChar char="•"/>
            </a:pPr>
            <a:r>
              <a:rPr lang="en-US" sz="1800" dirty="0" err="1" smtClean="0"/>
              <a:t>Kp</a:t>
            </a:r>
            <a:r>
              <a:rPr lang="en-US" sz="1800" dirty="0" smtClean="0"/>
              <a:t> &lt;= 3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 and |</a:t>
            </a:r>
            <a:r>
              <a:rPr lang="en-US" sz="1800" dirty="0" err="1" smtClean="0"/>
              <a:t>dRC</a:t>
            </a:r>
            <a:r>
              <a:rPr lang="en-US" sz="1800" dirty="0" smtClean="0"/>
              <a:t>/</a:t>
            </a:r>
            <a:r>
              <a:rPr lang="en-US" sz="1800" dirty="0" err="1" smtClean="0"/>
              <a:t>dt</a:t>
            </a:r>
            <a:r>
              <a:rPr lang="en-US" sz="1800" dirty="0" smtClean="0"/>
              <a:t>| &lt; 3 </a:t>
            </a:r>
            <a:r>
              <a:rPr lang="en-US" sz="1800" dirty="0" err="1" smtClean="0"/>
              <a:t>nT</a:t>
            </a:r>
            <a:r>
              <a:rPr lang="en-US" sz="1800" dirty="0" smtClean="0"/>
              <a:t>/h</a:t>
            </a:r>
            <a:endParaRPr lang="en-US" sz="1800" dirty="0"/>
          </a:p>
          <a:p>
            <a:pPr marL="1657350" lvl="3" indent="-285750">
              <a:buFont typeface="Arial"/>
              <a:buChar char="•"/>
            </a:pPr>
            <a:r>
              <a:rPr lang="en-US" sz="1800" dirty="0" smtClean="0"/>
              <a:t> |QD </a:t>
            </a:r>
            <a:r>
              <a:rPr lang="en-US" sz="1800" dirty="0" err="1" smtClean="0"/>
              <a:t>lat</a:t>
            </a:r>
            <a:r>
              <a:rPr lang="en-US" sz="1800" dirty="0" smtClean="0"/>
              <a:t>| &gt; 10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only</a:t>
            </a:r>
            <a:endParaRPr lang="en-US" sz="1800" baseline="30000" dirty="0" smtClean="0"/>
          </a:p>
          <a:p>
            <a:pPr marL="1657350" lvl="3" indent="-285750">
              <a:buFont typeface="Arial"/>
              <a:buChar char="•"/>
            </a:pPr>
            <a:endParaRPr lang="en-US" sz="1800" baseline="30000" dirty="0"/>
          </a:p>
          <a:p>
            <a:pPr lvl="1" defTabSz="806450"/>
            <a:r>
              <a:rPr lang="en-US" sz="1800" i="1" dirty="0" smtClean="0"/>
              <a:t>	</a:t>
            </a:r>
            <a:r>
              <a:rPr lang="en-US" sz="1800" dirty="0" smtClean="0">
                <a:solidFill>
                  <a:srgbClr val="C00000"/>
                </a:solidFill>
              </a:rPr>
              <a:t>Observatories</a:t>
            </a:r>
            <a:r>
              <a:rPr lang="en-US" sz="1800" dirty="0" smtClean="0"/>
              <a:t>:</a:t>
            </a:r>
            <a:endParaRPr lang="en-US" sz="1800" dirty="0"/>
          </a:p>
          <a:p>
            <a:pPr marL="1200150" lvl="2" indent="-285750">
              <a:buFont typeface="Arial"/>
              <a:buChar char="•"/>
            </a:pPr>
            <a:r>
              <a:rPr lang="en-US" sz="1800" dirty="0" smtClean="0"/>
              <a:t>Span is 1 January 2013 to 16 June 2015</a:t>
            </a:r>
          </a:p>
          <a:p>
            <a:pPr marL="1200150" lvl="2" indent="-285750">
              <a:buFont typeface="Arial"/>
              <a:buChar char="•"/>
            </a:pPr>
            <a:r>
              <a:rPr lang="en-US" sz="1800" i="1" dirty="0" smtClean="0"/>
              <a:t>Hourly-means </a:t>
            </a:r>
            <a:r>
              <a:rPr lang="en-US" sz="1800" dirty="0" smtClean="0"/>
              <a:t>at all local times</a:t>
            </a:r>
          </a:p>
          <a:p>
            <a:pPr marL="1657350" lvl="3" indent="-285750">
              <a:buFont typeface="Arial"/>
              <a:buChar char="•"/>
            </a:pPr>
            <a:r>
              <a:rPr lang="en-US" sz="1800" dirty="0" err="1" smtClean="0"/>
              <a:t>Kp</a:t>
            </a:r>
            <a:r>
              <a:rPr lang="en-US" sz="1800" dirty="0" smtClean="0"/>
              <a:t> &lt;= 2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 and |</a:t>
            </a:r>
            <a:r>
              <a:rPr lang="en-US" sz="1800" dirty="0" err="1" smtClean="0"/>
              <a:t>dDst</a:t>
            </a:r>
            <a:r>
              <a:rPr lang="en-US" sz="1800" dirty="0" smtClean="0"/>
              <a:t>/</a:t>
            </a:r>
            <a:r>
              <a:rPr lang="en-US" sz="1800" dirty="0" err="1" smtClean="0"/>
              <a:t>dt</a:t>
            </a:r>
            <a:r>
              <a:rPr lang="en-US" sz="1800" dirty="0" smtClean="0"/>
              <a:t>| &lt; 2 </a:t>
            </a:r>
            <a:r>
              <a:rPr lang="en-US" sz="1800" dirty="0" err="1" smtClean="0"/>
              <a:t>nT</a:t>
            </a:r>
            <a:r>
              <a:rPr lang="en-US" sz="1800" dirty="0" smtClean="0"/>
              <a:t>/h</a:t>
            </a:r>
          </a:p>
          <a:p>
            <a:pPr marL="1657350" lvl="3" indent="-285750">
              <a:buFont typeface="Arial"/>
              <a:buChar char="•"/>
            </a:pPr>
            <a:r>
              <a:rPr lang="en-US" sz="1800" dirty="0" smtClean="0"/>
              <a:t>119 stations used</a:t>
            </a:r>
          </a:p>
        </p:txBody>
      </p:sp>
    </p:spTree>
    <p:extLst>
      <p:ext uri="{BB962C8B-B14F-4D97-AF65-F5344CB8AC3E}">
        <p14:creationId xmlns:p14="http://schemas.microsoft.com/office/powerpoint/2010/main" val="30649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L_PP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ESL_PPT_Template</Template>
  <TotalTime>1129</TotalTime>
  <Words>977</Words>
  <Application>Microsoft Office PowerPoint</Application>
  <PresentationFormat>On-screen Show (4:3)</PresentationFormat>
  <Paragraphs>138</Paragraphs>
  <Slides>19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Courier New</vt:lpstr>
      <vt:lpstr>Symbol</vt:lpstr>
      <vt:lpstr>Tahoma</vt:lpstr>
      <vt:lpstr>Times</vt:lpstr>
      <vt:lpstr>Times New Roman</vt:lpstr>
      <vt:lpstr>ESL_PPT_Template</vt:lpstr>
      <vt:lpstr>Equation</vt:lpstr>
      <vt:lpstr>Ocean Tidal Magnetic Modeling using CHAMP and Swarm data using the Comprehensive Inversion (CI)    Terence J Sabaka, Nils Olsen, Lars Tøffner-Clausen </vt:lpstr>
      <vt:lpstr>Study Work Breakdown Structure</vt:lpstr>
      <vt:lpstr>Sources of the Earth’s Magnetic Field</vt:lpstr>
      <vt:lpstr>PowerPoint Presentation</vt:lpstr>
      <vt:lpstr>Comprehensive Inversion (CI) </vt:lpstr>
      <vt:lpstr>2nd Release of Swarm CI Level 2 Products</vt:lpstr>
      <vt:lpstr>Why is Co-Estimation so Important?</vt:lpstr>
      <vt:lpstr>Treating Field Modeling Errors</vt:lpstr>
      <vt:lpstr>The CI1 Model</vt:lpstr>
      <vt:lpstr>The CI1 Model</vt:lpstr>
      <vt:lpstr>M2 Tidal Field</vt:lpstr>
      <vt:lpstr>Comparison of M2 Amplitudes and Phases Br at ground, from CHAMP (CM5, top) and Swarm (CI, bottom)</vt:lpstr>
      <vt:lpstr>Experiments with Different SH Truncation Levels</vt:lpstr>
      <vt:lpstr>Determination of Oceanic Magnetic  Tidal Signal in Swarm data</vt:lpstr>
      <vt:lpstr>Swarm M2 Power Spectrum at Earth’s Surface</vt:lpstr>
      <vt:lpstr>Swarm M2 Radial Field Amplitude at 430 km</vt:lpstr>
      <vt:lpstr>Swarm M2 Radial Field Phase at 430 km</vt:lpstr>
      <vt:lpstr>Conclusions</vt:lpstr>
      <vt:lpstr>Recommendations for Future Work</vt:lpstr>
    </vt:vector>
  </TitlesOfParts>
  <Manager>Swarm, SCARF, L2PS</Manager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Failure Cases</dc:subject>
  <dc:creator>Poul Erik Holmdahl Olsen</dc:creator>
  <cp:keywords>Swarm, SCARF, L2PS, DSAT, Test Result, CI</cp:keywords>
  <cp:lastModifiedBy>Nils Olsen</cp:lastModifiedBy>
  <cp:revision>89</cp:revision>
  <cp:lastPrinted>2011-06-15T12:53:26Z</cp:lastPrinted>
  <dcterms:created xsi:type="dcterms:W3CDTF">2015-06-22T10:50:24Z</dcterms:created>
  <dcterms:modified xsi:type="dcterms:W3CDTF">2016-10-31T18:07:12Z</dcterms:modified>
</cp:coreProperties>
</file>