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5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16" r:id="rId2"/>
    <p:sldId id="425" r:id="rId3"/>
    <p:sldId id="427" r:id="rId4"/>
    <p:sldId id="428" r:id="rId5"/>
    <p:sldId id="411" r:id="rId6"/>
    <p:sldId id="414" r:id="rId7"/>
    <p:sldId id="418" r:id="rId8"/>
    <p:sldId id="419" r:id="rId9"/>
    <p:sldId id="420" r:id="rId10"/>
    <p:sldId id="421" r:id="rId11"/>
    <p:sldId id="402" r:id="rId12"/>
    <p:sldId id="413" r:id="rId13"/>
    <p:sldId id="410" r:id="rId14"/>
    <p:sldId id="423" r:id="rId15"/>
    <p:sldId id="429" r:id="rId16"/>
    <p:sldId id="424" r:id="rId17"/>
    <p:sldId id="407" r:id="rId18"/>
    <p:sldId id="408" r:id="rId19"/>
    <p:sldId id="426" r:id="rId20"/>
    <p:sldId id="430" r:id="rId21"/>
    <p:sldId id="432" r:id="rId22"/>
    <p:sldId id="433" r:id="rId23"/>
    <p:sldId id="434" r:id="rId24"/>
    <p:sldId id="435" r:id="rId25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050A"/>
    <a:srgbClr val="FF3399"/>
    <a:srgbClr val="660066"/>
    <a:srgbClr val="555555"/>
    <a:srgbClr val="EEEEEE"/>
    <a:srgbClr val="333333"/>
    <a:srgbClr val="003399"/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95" autoAdjust="0"/>
    <p:restoredTop sz="86372" autoAdjust="0"/>
  </p:normalViewPr>
  <p:slideViewPr>
    <p:cSldViewPr>
      <p:cViewPr varScale="1">
        <p:scale>
          <a:sx n="74" d="100"/>
          <a:sy n="74" d="100"/>
        </p:scale>
        <p:origin x="-72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988"/>
    </p:cViewPr>
  </p:sorterViewPr>
  <p:notesViewPr>
    <p:cSldViewPr>
      <p:cViewPr>
        <p:scale>
          <a:sx n="100" d="100"/>
          <a:sy n="100" d="100"/>
        </p:scale>
        <p:origin x="-918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45FC641D-426C-47DE-B288-4400C84A98D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077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E773BA71-D943-4585-B224-14668FD8E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9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4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8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12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12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12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12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409F1-31B9-412A-94C7-1EA743161B09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0221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0DAD5-50C7-46C9-BE85-58DB0826DCEC}" type="slidenum">
              <a:rPr lang="da-DK"/>
              <a:pPr/>
              <a:t>18</a:t>
            </a:fld>
            <a:endParaRPr lang="da-DK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869950"/>
            <a:ext cx="4635500" cy="3476625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361" y="4722588"/>
            <a:ext cx="4985779" cy="417773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409F1-31B9-412A-94C7-1EA743161B09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06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8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36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36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36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36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4674A-B2BF-4B79-B18F-8EF9F1501FA2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21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3DDDB-0CCF-4D2F-8362-0BB10E76AF4A}" type="slidenum">
              <a:rPr lang="da-DK"/>
              <a:pPr/>
              <a:t>4</a:t>
            </a:fld>
            <a:endParaRPr lang="da-DK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869950"/>
            <a:ext cx="4635500" cy="3476625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361" y="4722588"/>
            <a:ext cx="4985779" cy="417773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4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8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7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9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80728"/>
            <a:ext cx="8642350" cy="5040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57579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0"/>
            <a:ext cx="7772400" cy="586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642350" cy="57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0728"/>
            <a:ext cx="864235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1029" name="Rectangle 99"/>
          <p:cNvSpPr>
            <a:spLocks noChangeArrowheads="1"/>
          </p:cNvSpPr>
          <p:nvPr/>
        </p:nvSpPr>
        <p:spPr bwMode="ltGray">
          <a:xfrm>
            <a:off x="0" y="6645194"/>
            <a:ext cx="9144000" cy="226238"/>
          </a:xfrm>
          <a:prstGeom prst="rect">
            <a:avLst/>
          </a:prstGeom>
          <a:solidFill>
            <a:srgbClr val="0066CC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nl-NL">
              <a:solidFill>
                <a:srgbClr val="808080"/>
              </a:solidFill>
              <a:latin typeface="Times" pitchFamily="18" charset="0"/>
            </a:endParaRPr>
          </a:p>
        </p:txBody>
      </p:sp>
      <p:sp>
        <p:nvSpPr>
          <p:cNvPr id="1030" name="Text Box 31"/>
          <p:cNvSpPr txBox="1">
            <a:spLocks noChangeArrowheads="1"/>
          </p:cNvSpPr>
          <p:nvPr/>
        </p:nvSpPr>
        <p:spPr bwMode="auto">
          <a:xfrm>
            <a:off x="323528" y="6625314"/>
            <a:ext cx="8497887" cy="22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just" eaLnBrk="0" hangingPunct="0">
              <a:spcBef>
                <a:spcPct val="50000"/>
              </a:spcBef>
              <a:tabLst>
                <a:tab pos="4125600" algn="ctr"/>
                <a:tab pos="8337600" algn="r"/>
              </a:tabLst>
            </a:pPr>
            <a:r>
              <a:rPr lang="en-US" sz="1200" b="0" dirty="0" smtClean="0">
                <a:solidFill>
                  <a:schemeClr val="bg1"/>
                </a:solidFill>
              </a:rPr>
              <a:t>3</a:t>
            </a:r>
            <a:r>
              <a:rPr lang="en-US" sz="1200" b="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b="0" dirty="0" smtClean="0">
                <a:solidFill>
                  <a:schemeClr val="bg1"/>
                </a:solidFill>
              </a:rPr>
              <a:t> Swarm Science</a:t>
            </a:r>
            <a:r>
              <a:rPr lang="en-US" sz="1200" b="0" baseline="0" dirty="0" smtClean="0">
                <a:solidFill>
                  <a:schemeClr val="bg1"/>
                </a:solidFill>
              </a:rPr>
              <a:t> Meeting</a:t>
            </a:r>
            <a:r>
              <a:rPr lang="en-US" sz="1200" b="0" dirty="0" smtClean="0">
                <a:solidFill>
                  <a:schemeClr val="bg1"/>
                </a:solidFill>
              </a:rPr>
              <a:t>	     19-20 June 2014	Copenhagen</a:t>
            </a:r>
            <a:r>
              <a:rPr lang="en-US" sz="1200" b="0" baseline="0" dirty="0" smtClean="0">
                <a:solidFill>
                  <a:schemeClr val="bg1"/>
                </a:solidFill>
              </a:rPr>
              <a:t> </a:t>
            </a:r>
            <a:r>
              <a:rPr lang="en-US" sz="1200" b="0" dirty="0" smtClean="0">
                <a:solidFill>
                  <a:schemeClr val="bg1"/>
                </a:solidFill>
              </a:rPr>
              <a:t>(DK)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http://2.bp.blogspot.com/-K8mh9fTltKI/Tqm2lQLZDCI/AAAAAAAAChs/eznfKGluMnI/s1600/SWAR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3" y="17484"/>
            <a:ext cx="1103527" cy="6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1" r:id="rId4"/>
    <p:sldLayoutId id="2147483650" r:id="rId5"/>
    <p:sldLayoutId id="2147483655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rgbClr val="0066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0066CC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1"/>
            <a:ext cx="9144000" cy="6875123"/>
          </a:xfrm>
          <a:prstGeom prst="rect">
            <a:avLst/>
          </a:prstGeom>
          <a:solidFill>
            <a:srgbClr val="0205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6" name="Picture 2" descr="C:\nio\tmp\earth-stormy-he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6444" r="-17212" b="4733"/>
          <a:stretch/>
        </p:blipFill>
        <p:spPr bwMode="auto">
          <a:xfrm>
            <a:off x="-17462" y="-1"/>
            <a:ext cx="7740352" cy="68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411760" y="1124744"/>
            <a:ext cx="6480720" cy="23762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800" b="1" kern="0" dirty="0" smtClean="0">
                <a:solidFill>
                  <a:srgbClr val="FFFF00"/>
                </a:solidFill>
              </a:rPr>
              <a:t>From Core to Space</a:t>
            </a:r>
            <a:br>
              <a:rPr lang="en-US" sz="2800" b="1" kern="0" dirty="0" smtClean="0">
                <a:solidFill>
                  <a:srgbClr val="FFFF00"/>
                </a:solidFill>
              </a:rPr>
            </a:br>
            <a:r>
              <a:rPr lang="en-US" sz="2800" b="1" kern="0" dirty="0" smtClean="0">
                <a:solidFill>
                  <a:srgbClr val="FFFF00"/>
                </a:solidFill>
              </a:rPr>
              <a:t>First Swarm Scientific Results</a:t>
            </a:r>
          </a:p>
          <a:p>
            <a:pPr algn="r"/>
            <a:endParaRPr lang="en-US" kern="0" dirty="0" smtClean="0">
              <a:solidFill>
                <a:srgbClr val="FFFF00"/>
              </a:solidFill>
            </a:endParaRPr>
          </a:p>
          <a:p>
            <a:pPr marL="0" indent="0" algn="r">
              <a:buNone/>
            </a:pPr>
            <a:r>
              <a:rPr lang="en-US" kern="0" dirty="0" smtClean="0">
                <a:solidFill>
                  <a:srgbClr val="FFFF00"/>
                </a:solidFill>
              </a:rPr>
              <a:t>Nils Olsen, Claudia </a:t>
            </a:r>
            <a:r>
              <a:rPr lang="en-US" kern="0" dirty="0" err="1" smtClean="0">
                <a:solidFill>
                  <a:srgbClr val="FFFF00"/>
                </a:solidFill>
              </a:rPr>
              <a:t>Stolle</a:t>
            </a:r>
            <a:r>
              <a:rPr lang="en-US" kern="0" dirty="0" smtClean="0">
                <a:solidFill>
                  <a:srgbClr val="FFFF00"/>
                </a:solidFill>
              </a:rPr>
              <a:t> </a:t>
            </a:r>
            <a:br>
              <a:rPr lang="en-US" kern="0" dirty="0" smtClean="0">
                <a:solidFill>
                  <a:srgbClr val="FFFF00"/>
                </a:solidFill>
              </a:rPr>
            </a:br>
            <a:r>
              <a:rPr lang="en-US" kern="0" dirty="0" smtClean="0">
                <a:solidFill>
                  <a:srgbClr val="FFFF00"/>
                </a:solidFill>
              </a:rPr>
              <a:t>and the </a:t>
            </a:r>
            <a:r>
              <a:rPr lang="en-US" i="1" kern="0" dirty="0" smtClean="0">
                <a:solidFill>
                  <a:srgbClr val="FFFF00"/>
                </a:solidFill>
              </a:rPr>
              <a:t>Swarm</a:t>
            </a:r>
            <a:r>
              <a:rPr lang="en-US" kern="0" dirty="0" smtClean="0">
                <a:solidFill>
                  <a:srgbClr val="FFFF00"/>
                </a:solidFill>
              </a:rPr>
              <a:t> ESL Science Team</a:t>
            </a:r>
          </a:p>
          <a:p>
            <a:pPr algn="r"/>
            <a:endParaRPr lang="en-US" sz="1400" kern="0" dirty="0" smtClean="0">
              <a:solidFill>
                <a:srgbClr val="FFFF00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319542" y="4165547"/>
            <a:ext cx="8356913" cy="20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800">
                <a:solidFill>
                  <a:srgbClr val="0066CC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600">
                <a:solidFill>
                  <a:srgbClr val="0066CC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rgbClr val="0066CC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rgbClr val="0066CC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9pPr>
          </a:lstStyle>
          <a:p>
            <a:pPr algn="ctr"/>
            <a:r>
              <a:rPr lang="en-US" sz="1400" i="1" kern="0" dirty="0" smtClean="0">
                <a:solidFill>
                  <a:schemeClr val="bg1"/>
                </a:solidFill>
              </a:rPr>
              <a:t>Patrick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Alken</a:t>
            </a:r>
            <a:r>
              <a:rPr lang="en-US" sz="1400" i="1" kern="0" dirty="0" smtClean="0">
                <a:solidFill>
                  <a:schemeClr val="bg1"/>
                </a:solidFill>
              </a:rPr>
              <a:t>, Ciaran D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Beggan</a:t>
            </a:r>
            <a:r>
              <a:rPr lang="en-US" sz="1400" i="1" kern="0" dirty="0" smtClean="0">
                <a:solidFill>
                  <a:schemeClr val="bg1"/>
                </a:solidFill>
              </a:rPr>
              <a:t>, Peter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Brauer</a:t>
            </a:r>
            <a:r>
              <a:rPr lang="en-US" sz="1400" i="1" kern="0" dirty="0" smtClean="0">
                <a:solidFill>
                  <a:schemeClr val="bg1"/>
                </a:solidFill>
              </a:rPr>
              <a:t>, Stephan C.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Buchert</a:t>
            </a:r>
            <a:r>
              <a:rPr lang="en-US" sz="1400" i="1" kern="0" dirty="0" smtClean="0">
                <a:solidFill>
                  <a:schemeClr val="bg1"/>
                </a:solidFill>
              </a:rPr>
              <a:t>, Johnathan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Burchill</a:t>
            </a:r>
            <a:r>
              <a:rPr lang="en-US" sz="1400" i="1" kern="0" dirty="0" smtClean="0">
                <a:solidFill>
                  <a:schemeClr val="bg1"/>
                </a:solidFill>
              </a:rPr>
              <a:t>, Arnaud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Chulliat</a:t>
            </a:r>
            <a:r>
              <a:rPr lang="en-US" sz="1400" i="1" kern="0" dirty="0" smtClean="0">
                <a:solidFill>
                  <a:schemeClr val="bg1"/>
                </a:solidFill>
              </a:rPr>
              <a:t>, </a:t>
            </a:r>
            <a:br>
              <a:rPr lang="en-US" sz="1400" i="1" kern="0" dirty="0" smtClean="0">
                <a:solidFill>
                  <a:schemeClr val="bg1"/>
                </a:solidFill>
              </a:rPr>
            </a:br>
            <a:r>
              <a:rPr lang="en-US" sz="1400" i="1" kern="0" dirty="0" err="1" smtClean="0">
                <a:solidFill>
                  <a:schemeClr val="bg1"/>
                </a:solidFill>
              </a:rPr>
              <a:t>Eelco</a:t>
            </a:r>
            <a:r>
              <a:rPr lang="en-US" sz="1400" i="1" kern="0" dirty="0" smtClean="0">
                <a:solidFill>
                  <a:schemeClr val="bg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Doornbos</a:t>
            </a:r>
            <a:r>
              <a:rPr lang="en-US" sz="1400" i="1" kern="0" dirty="0" smtClean="0">
                <a:solidFill>
                  <a:schemeClr val="bg1"/>
                </a:solidFill>
              </a:rPr>
              <a:t>, Joao Teixeira da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Encarnacao</a:t>
            </a:r>
            <a:r>
              <a:rPr lang="en-US" sz="1400" i="1" kern="0" dirty="0" smtClean="0">
                <a:solidFill>
                  <a:schemeClr val="bg1"/>
                </a:solidFill>
              </a:rPr>
              <a:t>, Ludwig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Grunwaldt</a:t>
            </a:r>
            <a:r>
              <a:rPr lang="en-US" sz="1400" i="1" kern="0" dirty="0" smtClean="0">
                <a:solidFill>
                  <a:schemeClr val="bg1"/>
                </a:solidFill>
              </a:rPr>
              <a:t>, Brian Hamilton, Rune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Floberghagen</a:t>
            </a:r>
            <a:r>
              <a:rPr lang="en-US" sz="1400" i="1" kern="0" dirty="0" smtClean="0">
                <a:solidFill>
                  <a:schemeClr val="bg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Eigil</a:t>
            </a:r>
            <a:r>
              <a:rPr lang="en-US" sz="1400" i="1" kern="0" dirty="0" smtClean="0">
                <a:solidFill>
                  <a:schemeClr val="bg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Friis</a:t>
            </a:r>
            <a:r>
              <a:rPr lang="en-US" sz="1400" i="1" kern="0" dirty="0" smtClean="0">
                <a:solidFill>
                  <a:schemeClr val="bg1"/>
                </a:solidFill>
              </a:rPr>
              <a:t>-Christensen, Giuseppe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Ottavianelli</a:t>
            </a:r>
            <a:r>
              <a:rPr lang="en-US" sz="1400" i="1" kern="0" dirty="0" smtClean="0">
                <a:solidFill>
                  <a:schemeClr val="bg1"/>
                </a:solidFill>
              </a:rPr>
              <a:t>, Gauthier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Hulot</a:t>
            </a:r>
            <a:r>
              <a:rPr lang="en-US" sz="1400" i="1" kern="0" dirty="0" smtClean="0">
                <a:solidFill>
                  <a:schemeClr val="bg1"/>
                </a:solidFill>
              </a:rPr>
              <a:t>, Jose van den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IJssel</a:t>
            </a:r>
            <a:r>
              <a:rPr lang="en-US" sz="1400" i="1" kern="0" dirty="0" smtClean="0">
                <a:solidFill>
                  <a:schemeClr val="bg1"/>
                </a:solidFill>
              </a:rPr>
              <a:t>, John L.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Jørgensen</a:t>
            </a:r>
            <a:r>
              <a:rPr lang="en-US" sz="1400" i="1" kern="0" dirty="0" smtClean="0">
                <a:solidFill>
                  <a:schemeClr val="bg1"/>
                </a:solidFill>
              </a:rPr>
              <a:t>, David J. Knudsen, Alexey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Kuvshinov</a:t>
            </a:r>
            <a:r>
              <a:rPr lang="en-US" sz="1400" i="1" kern="0" dirty="0" smtClean="0">
                <a:solidFill>
                  <a:schemeClr val="bg1"/>
                </a:solidFill>
              </a:rPr>
              <a:t>, Jean-Michel Leger, Vincent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Lesur</a:t>
            </a:r>
            <a:r>
              <a:rPr lang="en-US" sz="1400" i="1" kern="0" dirty="0" smtClean="0">
                <a:solidFill>
                  <a:schemeClr val="bg1"/>
                </a:solidFill>
              </a:rPr>
              <a:t>, Hermann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Luehr</a:t>
            </a:r>
            <a:r>
              <a:rPr lang="en-US" sz="1400" i="1" kern="0" dirty="0" smtClean="0">
                <a:solidFill>
                  <a:schemeClr val="bg1"/>
                </a:solidFill>
              </a:rPr>
              <a:t>, Susan Macmillan, Stefan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Maus</a:t>
            </a:r>
            <a:r>
              <a:rPr lang="en-US" sz="1400" i="1" kern="0" dirty="0" smtClean="0">
                <a:solidFill>
                  <a:schemeClr val="bg1"/>
                </a:solidFill>
              </a:rPr>
              <a:t>, Jose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Merayo</a:t>
            </a:r>
            <a:r>
              <a:rPr lang="en-US" sz="1400" i="1" kern="0" dirty="0" smtClean="0">
                <a:solidFill>
                  <a:schemeClr val="bg1"/>
                </a:solidFill>
              </a:rPr>
              <a:t>, Ingo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Michaelis</a:t>
            </a:r>
            <a:r>
              <a:rPr lang="en-US" sz="1400" i="1" kern="0" dirty="0" smtClean="0">
                <a:solidFill>
                  <a:schemeClr val="bg1"/>
                </a:solidFill>
              </a:rPr>
              <a:t>, Max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Noja</a:t>
            </a:r>
            <a:r>
              <a:rPr lang="en-US" sz="1400" i="1" kern="0" dirty="0" smtClean="0">
                <a:solidFill>
                  <a:schemeClr val="bg1"/>
                </a:solidFill>
              </a:rPr>
              <a:t>, Nils Olsen,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Poul</a:t>
            </a:r>
            <a:r>
              <a:rPr lang="en-US" sz="1400" i="1" kern="0" dirty="0" smtClean="0">
                <a:solidFill>
                  <a:schemeClr val="bg1"/>
                </a:solidFill>
              </a:rPr>
              <a:t> Erik H Olsen,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Jaeheung</a:t>
            </a:r>
            <a:r>
              <a:rPr lang="en-US" sz="1400" i="1" kern="0" dirty="0" smtClean="0">
                <a:solidFill>
                  <a:schemeClr val="bg1"/>
                </a:solidFill>
              </a:rPr>
              <a:t> Park, </a:t>
            </a:r>
            <a:br>
              <a:rPr lang="en-US" sz="1400" i="1" kern="0" dirty="0" smtClean="0">
                <a:solidFill>
                  <a:schemeClr val="bg1"/>
                </a:solidFill>
              </a:rPr>
            </a:br>
            <a:r>
              <a:rPr lang="en-US" sz="1400" i="1" kern="0" dirty="0" err="1" smtClean="0">
                <a:solidFill>
                  <a:schemeClr val="bg1"/>
                </a:solidFill>
              </a:rPr>
              <a:t>Radek</a:t>
            </a:r>
            <a:r>
              <a:rPr lang="en-US" sz="1400" i="1" kern="0" dirty="0" smtClean="0">
                <a:solidFill>
                  <a:schemeClr val="bg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Peresty</a:t>
            </a:r>
            <a:r>
              <a:rPr lang="en-US" sz="1400" i="1" kern="0" dirty="0" smtClean="0">
                <a:solidFill>
                  <a:schemeClr val="bg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Gernot</a:t>
            </a:r>
            <a:r>
              <a:rPr lang="en-US" sz="1400" i="1" kern="0" dirty="0" smtClean="0">
                <a:solidFill>
                  <a:schemeClr val="bg1"/>
                </a:solidFill>
              </a:rPr>
              <a:t> Plank,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Christoph</a:t>
            </a:r>
            <a:r>
              <a:rPr lang="en-US" sz="1400" i="1" kern="0" dirty="0" smtClean="0">
                <a:solidFill>
                  <a:schemeClr val="bg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Puethe</a:t>
            </a:r>
            <a:r>
              <a:rPr lang="en-US" sz="1400" i="1" kern="0" dirty="0" smtClean="0">
                <a:solidFill>
                  <a:schemeClr val="bg1"/>
                </a:solidFill>
              </a:rPr>
              <a:t>, Jan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Rauberg</a:t>
            </a:r>
            <a:r>
              <a:rPr lang="en-US" sz="1400" i="1" kern="0" dirty="0" smtClean="0">
                <a:solidFill>
                  <a:schemeClr val="bg1"/>
                </a:solidFill>
              </a:rPr>
              <a:t>, Patricia Ritter, Martin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Rother</a:t>
            </a:r>
            <a:r>
              <a:rPr lang="en-US" sz="1400" i="1" kern="0" dirty="0" smtClean="0">
                <a:solidFill>
                  <a:schemeClr val="bg1"/>
                </a:solidFill>
              </a:rPr>
              <a:t>, </a:t>
            </a:r>
            <a:br>
              <a:rPr lang="en-US" sz="1400" i="1" kern="0" dirty="0" smtClean="0">
                <a:solidFill>
                  <a:schemeClr val="bg1"/>
                </a:solidFill>
              </a:rPr>
            </a:br>
            <a:r>
              <a:rPr lang="en-US" sz="1400" i="1" kern="0" dirty="0" smtClean="0">
                <a:solidFill>
                  <a:schemeClr val="bg1"/>
                </a:solidFill>
              </a:rPr>
              <a:t>Terence J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Sabaka</a:t>
            </a:r>
            <a:r>
              <a:rPr lang="en-US" sz="1400" i="1" kern="0" dirty="0" smtClean="0">
                <a:solidFill>
                  <a:schemeClr val="bg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Reyko</a:t>
            </a:r>
            <a:r>
              <a:rPr lang="en-US" sz="1400" i="1" kern="0" dirty="0" smtClean="0">
                <a:solidFill>
                  <a:schemeClr val="bg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Schachtschneider</a:t>
            </a:r>
            <a:r>
              <a:rPr lang="en-US" sz="1400" i="1" kern="0" dirty="0" smtClean="0">
                <a:solidFill>
                  <a:schemeClr val="bg1"/>
                </a:solidFill>
              </a:rPr>
              <a:t>, Olivier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Sirol</a:t>
            </a:r>
            <a:r>
              <a:rPr lang="en-US" sz="1400" i="1" kern="0" dirty="0" smtClean="0">
                <a:solidFill>
                  <a:schemeClr val="bg1"/>
                </a:solidFill>
              </a:rPr>
              <a:t>, Claudia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Stolle</a:t>
            </a:r>
            <a:r>
              <a:rPr lang="en-US" sz="1400" i="1" kern="0" dirty="0" smtClean="0">
                <a:solidFill>
                  <a:schemeClr val="bg1"/>
                </a:solidFill>
              </a:rPr>
              <a:t>,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Erwan</a:t>
            </a:r>
            <a:r>
              <a:rPr lang="en-US" sz="1400" i="1" kern="0" dirty="0" smtClean="0">
                <a:solidFill>
                  <a:schemeClr val="bg1"/>
                </a:solidFill>
              </a:rPr>
              <a:t>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Thebault</a:t>
            </a:r>
            <a:r>
              <a:rPr lang="en-US" sz="1400" i="1" kern="0" dirty="0" smtClean="0">
                <a:solidFill>
                  <a:schemeClr val="bg1"/>
                </a:solidFill>
              </a:rPr>
              <a:t>, </a:t>
            </a:r>
            <a:br>
              <a:rPr lang="en-US" sz="1400" i="1" kern="0" dirty="0" smtClean="0">
                <a:solidFill>
                  <a:schemeClr val="bg1"/>
                </a:solidFill>
              </a:rPr>
            </a:br>
            <a:r>
              <a:rPr lang="en-US" sz="1400" i="1" kern="0" dirty="0" smtClean="0">
                <a:solidFill>
                  <a:schemeClr val="bg1"/>
                </a:solidFill>
              </a:rPr>
              <a:t>Alan W P Thomson, Lars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Tøffner</a:t>
            </a:r>
            <a:r>
              <a:rPr lang="en-US" sz="1400" i="1" kern="0" dirty="0" smtClean="0">
                <a:solidFill>
                  <a:schemeClr val="bg1"/>
                </a:solidFill>
              </a:rPr>
              <a:t>-Clausen, Jakub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Velımsky</a:t>
            </a:r>
            <a:r>
              <a:rPr lang="en-US" sz="1400" i="1" kern="0" dirty="0" smtClean="0">
                <a:solidFill>
                  <a:schemeClr val="bg1"/>
                </a:solidFill>
              </a:rPr>
              <a:t>, Pierre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Vigneron</a:t>
            </a:r>
            <a:r>
              <a:rPr lang="en-US" sz="1400" i="1" kern="0" dirty="0" smtClean="0">
                <a:solidFill>
                  <a:schemeClr val="bg1"/>
                </a:solidFill>
              </a:rPr>
              <a:t>, Pieter N </a:t>
            </a:r>
            <a:r>
              <a:rPr lang="en-US" sz="1400" i="1" kern="0" dirty="0" err="1" smtClean="0">
                <a:solidFill>
                  <a:schemeClr val="bg1"/>
                </a:solidFill>
              </a:rPr>
              <a:t>Visser</a:t>
            </a:r>
            <a:endParaRPr lang="en-US" sz="1400" i="1" kern="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15006" y="116632"/>
            <a:ext cx="1260000" cy="710720"/>
            <a:chOff x="7704000" y="198000"/>
            <a:chExt cx="1260000" cy="710720"/>
          </a:xfrm>
        </p:grpSpPr>
        <p:sp>
          <p:nvSpPr>
            <p:cNvPr id="4" name="Oval 3"/>
            <p:cNvSpPr/>
            <p:nvPr/>
          </p:nvSpPr>
          <p:spPr bwMode="auto">
            <a:xfrm>
              <a:off x="7777166" y="216825"/>
              <a:ext cx="676553" cy="69189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74" name="Picture 2" descr="C:\nio\tmp\SWARM_logo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" t="10274" r="3146" b="1099"/>
            <a:stretch/>
          </p:blipFill>
          <p:spPr bwMode="auto">
            <a:xfrm>
              <a:off x="7704000" y="198000"/>
              <a:ext cx="1260000" cy="7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07506" y="116635"/>
            <a:ext cx="900110" cy="520065"/>
            <a:chOff x="6308179" y="-603448"/>
            <a:chExt cx="1000125" cy="577850"/>
          </a:xfrm>
        </p:grpSpPr>
        <p:sp>
          <p:nvSpPr>
            <p:cNvPr id="21" name="AutoShape 20"/>
            <p:cNvSpPr>
              <a:spLocks noChangeAspect="1" noChangeArrowheads="1" noTextEdit="1"/>
            </p:cNvSpPr>
            <p:nvPr/>
          </p:nvSpPr>
          <p:spPr bwMode="auto">
            <a:xfrm>
              <a:off x="6309766" y="-603448"/>
              <a:ext cx="99695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6308179" y="-576460"/>
              <a:ext cx="241300" cy="346075"/>
            </a:xfrm>
            <a:custGeom>
              <a:avLst/>
              <a:gdLst>
                <a:gd name="T0" fmla="*/ 2 w 253"/>
                <a:gd name="T1" fmla="*/ 0 h 364"/>
                <a:gd name="T2" fmla="*/ 251 w 253"/>
                <a:gd name="T3" fmla="*/ 0 h 364"/>
                <a:gd name="T4" fmla="*/ 242 w 253"/>
                <a:gd name="T5" fmla="*/ 79 h 364"/>
                <a:gd name="T6" fmla="*/ 228 w 253"/>
                <a:gd name="T7" fmla="*/ 81 h 364"/>
                <a:gd name="T8" fmla="*/ 226 w 253"/>
                <a:gd name="T9" fmla="*/ 75 h 364"/>
                <a:gd name="T10" fmla="*/ 178 w 253"/>
                <a:gd name="T11" fmla="*/ 24 h 364"/>
                <a:gd name="T12" fmla="*/ 97 w 253"/>
                <a:gd name="T13" fmla="*/ 24 h 364"/>
                <a:gd name="T14" fmla="*/ 95 w 253"/>
                <a:gd name="T15" fmla="*/ 112 h 364"/>
                <a:gd name="T16" fmla="*/ 145 w 253"/>
                <a:gd name="T17" fmla="*/ 166 h 364"/>
                <a:gd name="T18" fmla="*/ 203 w 253"/>
                <a:gd name="T19" fmla="*/ 161 h 364"/>
                <a:gd name="T20" fmla="*/ 210 w 253"/>
                <a:gd name="T21" fmla="*/ 138 h 364"/>
                <a:gd name="T22" fmla="*/ 213 w 253"/>
                <a:gd name="T23" fmla="*/ 120 h 364"/>
                <a:gd name="T24" fmla="*/ 227 w 253"/>
                <a:gd name="T25" fmla="*/ 122 h 364"/>
                <a:gd name="T26" fmla="*/ 227 w 253"/>
                <a:gd name="T27" fmla="*/ 236 h 364"/>
                <a:gd name="T28" fmla="*/ 213 w 253"/>
                <a:gd name="T29" fmla="*/ 238 h 364"/>
                <a:gd name="T30" fmla="*/ 209 w 253"/>
                <a:gd name="T31" fmla="*/ 220 h 364"/>
                <a:gd name="T32" fmla="*/ 201 w 253"/>
                <a:gd name="T33" fmla="*/ 193 h 364"/>
                <a:gd name="T34" fmla="*/ 140 w 253"/>
                <a:gd name="T35" fmla="*/ 187 h 364"/>
                <a:gd name="T36" fmla="*/ 93 w 253"/>
                <a:gd name="T37" fmla="*/ 260 h 364"/>
                <a:gd name="T38" fmla="*/ 142 w 253"/>
                <a:gd name="T39" fmla="*/ 340 h 364"/>
                <a:gd name="T40" fmla="*/ 222 w 253"/>
                <a:gd name="T41" fmla="*/ 331 h 364"/>
                <a:gd name="T42" fmla="*/ 236 w 253"/>
                <a:gd name="T43" fmla="*/ 277 h 364"/>
                <a:gd name="T44" fmla="*/ 251 w 253"/>
                <a:gd name="T45" fmla="*/ 275 h 364"/>
                <a:gd name="T46" fmla="*/ 248 w 253"/>
                <a:gd name="T47" fmla="*/ 315 h 364"/>
                <a:gd name="T48" fmla="*/ 244 w 253"/>
                <a:gd name="T49" fmla="*/ 364 h 364"/>
                <a:gd name="T50" fmla="*/ 73 w 253"/>
                <a:gd name="T51" fmla="*/ 362 h 364"/>
                <a:gd name="T52" fmla="*/ 21 w 253"/>
                <a:gd name="T53" fmla="*/ 362 h 364"/>
                <a:gd name="T54" fmla="*/ 23 w 253"/>
                <a:gd name="T55" fmla="*/ 351 h 364"/>
                <a:gd name="T56" fmla="*/ 43 w 253"/>
                <a:gd name="T57" fmla="*/ 296 h 364"/>
                <a:gd name="T58" fmla="*/ 45 w 253"/>
                <a:gd name="T59" fmla="*/ 137 h 364"/>
                <a:gd name="T60" fmla="*/ 44 w 253"/>
                <a:gd name="T61" fmla="*/ 48 h 364"/>
                <a:gd name="T62" fmla="*/ 39 w 253"/>
                <a:gd name="T63" fmla="*/ 24 h 364"/>
                <a:gd name="T64" fmla="*/ 21 w 253"/>
                <a:gd name="T65" fmla="*/ 18 h 364"/>
                <a:gd name="T66" fmla="*/ 0 w 253"/>
                <a:gd name="T67" fmla="*/ 1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364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60" y="1"/>
                    <a:pt x="98" y="1"/>
                    <a:pt x="114" y="1"/>
                  </a:cubicBezTo>
                  <a:cubicBezTo>
                    <a:pt x="170" y="1"/>
                    <a:pt x="207" y="1"/>
                    <a:pt x="251" y="0"/>
                  </a:cubicBezTo>
                  <a:cubicBezTo>
                    <a:pt x="252" y="1"/>
                    <a:pt x="252" y="1"/>
                    <a:pt x="252" y="1"/>
                  </a:cubicBezTo>
                  <a:cubicBezTo>
                    <a:pt x="248" y="18"/>
                    <a:pt x="244" y="44"/>
                    <a:pt x="242" y="79"/>
                  </a:cubicBezTo>
                  <a:cubicBezTo>
                    <a:pt x="241" y="81"/>
                    <a:pt x="241" y="81"/>
                    <a:pt x="241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6" y="77"/>
                    <a:pt x="226" y="76"/>
                    <a:pt x="226" y="75"/>
                  </a:cubicBezTo>
                  <a:cubicBezTo>
                    <a:pt x="226" y="60"/>
                    <a:pt x="225" y="46"/>
                    <a:pt x="223" y="33"/>
                  </a:cubicBezTo>
                  <a:cubicBezTo>
                    <a:pt x="212" y="28"/>
                    <a:pt x="197" y="25"/>
                    <a:pt x="178" y="24"/>
                  </a:cubicBezTo>
                  <a:cubicBezTo>
                    <a:pt x="159" y="22"/>
                    <a:pt x="145" y="21"/>
                    <a:pt x="135" y="21"/>
                  </a:cubicBezTo>
                  <a:cubicBezTo>
                    <a:pt x="122" y="21"/>
                    <a:pt x="118" y="22"/>
                    <a:pt x="97" y="24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113" y="165"/>
                    <a:pt x="130" y="166"/>
                    <a:pt x="145" y="166"/>
                  </a:cubicBezTo>
                  <a:cubicBezTo>
                    <a:pt x="161" y="166"/>
                    <a:pt x="174" y="165"/>
                    <a:pt x="185" y="164"/>
                  </a:cubicBezTo>
                  <a:cubicBezTo>
                    <a:pt x="195" y="163"/>
                    <a:pt x="202" y="162"/>
                    <a:pt x="203" y="161"/>
                  </a:cubicBezTo>
                  <a:cubicBezTo>
                    <a:pt x="205" y="160"/>
                    <a:pt x="207" y="158"/>
                    <a:pt x="208" y="155"/>
                  </a:cubicBezTo>
                  <a:cubicBezTo>
                    <a:pt x="208" y="151"/>
                    <a:pt x="209" y="146"/>
                    <a:pt x="210" y="138"/>
                  </a:cubicBezTo>
                  <a:cubicBezTo>
                    <a:pt x="211" y="122"/>
                    <a:pt x="211" y="122"/>
                    <a:pt x="211" y="122"/>
                  </a:cubicBezTo>
                  <a:cubicBezTo>
                    <a:pt x="213" y="120"/>
                    <a:pt x="213" y="120"/>
                    <a:pt x="213" y="120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7" y="122"/>
                    <a:pt x="227" y="122"/>
                    <a:pt x="227" y="122"/>
                  </a:cubicBezTo>
                  <a:cubicBezTo>
                    <a:pt x="227" y="141"/>
                    <a:pt x="226" y="159"/>
                    <a:pt x="226" y="178"/>
                  </a:cubicBezTo>
                  <a:cubicBezTo>
                    <a:pt x="227" y="236"/>
                    <a:pt x="227" y="236"/>
                    <a:pt x="227" y="236"/>
                  </a:cubicBezTo>
                  <a:cubicBezTo>
                    <a:pt x="225" y="238"/>
                    <a:pt x="225" y="238"/>
                    <a:pt x="225" y="238"/>
                  </a:cubicBezTo>
                  <a:cubicBezTo>
                    <a:pt x="213" y="238"/>
                    <a:pt x="213" y="238"/>
                    <a:pt x="213" y="238"/>
                  </a:cubicBezTo>
                  <a:cubicBezTo>
                    <a:pt x="211" y="236"/>
                    <a:pt x="211" y="236"/>
                    <a:pt x="211" y="236"/>
                  </a:cubicBezTo>
                  <a:cubicBezTo>
                    <a:pt x="209" y="220"/>
                    <a:pt x="209" y="220"/>
                    <a:pt x="209" y="220"/>
                  </a:cubicBezTo>
                  <a:cubicBezTo>
                    <a:pt x="208" y="208"/>
                    <a:pt x="207" y="201"/>
                    <a:pt x="206" y="199"/>
                  </a:cubicBezTo>
                  <a:cubicBezTo>
                    <a:pt x="205" y="197"/>
                    <a:pt x="204" y="195"/>
                    <a:pt x="201" y="193"/>
                  </a:cubicBezTo>
                  <a:cubicBezTo>
                    <a:pt x="199" y="191"/>
                    <a:pt x="192" y="190"/>
                    <a:pt x="182" y="189"/>
                  </a:cubicBezTo>
                  <a:cubicBezTo>
                    <a:pt x="172" y="188"/>
                    <a:pt x="158" y="187"/>
                    <a:pt x="140" y="187"/>
                  </a:cubicBezTo>
                  <a:cubicBezTo>
                    <a:pt x="130" y="187"/>
                    <a:pt x="115" y="188"/>
                    <a:pt x="94" y="189"/>
                  </a:cubicBezTo>
                  <a:cubicBezTo>
                    <a:pt x="94" y="203"/>
                    <a:pt x="93" y="227"/>
                    <a:pt x="93" y="260"/>
                  </a:cubicBezTo>
                  <a:cubicBezTo>
                    <a:pt x="93" y="296"/>
                    <a:pt x="94" y="323"/>
                    <a:pt x="94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83" y="340"/>
                    <a:pt x="182" y="339"/>
                    <a:pt x="193" y="338"/>
                  </a:cubicBezTo>
                  <a:cubicBezTo>
                    <a:pt x="203" y="337"/>
                    <a:pt x="213" y="335"/>
                    <a:pt x="222" y="331"/>
                  </a:cubicBezTo>
                  <a:cubicBezTo>
                    <a:pt x="224" y="327"/>
                    <a:pt x="226" y="318"/>
                    <a:pt x="230" y="303"/>
                  </a:cubicBezTo>
                  <a:cubicBezTo>
                    <a:pt x="233" y="289"/>
                    <a:pt x="235" y="280"/>
                    <a:pt x="236" y="277"/>
                  </a:cubicBezTo>
                  <a:cubicBezTo>
                    <a:pt x="238" y="275"/>
                    <a:pt x="238" y="275"/>
                    <a:pt x="238" y="275"/>
                  </a:cubicBezTo>
                  <a:cubicBezTo>
                    <a:pt x="251" y="275"/>
                    <a:pt x="251" y="275"/>
                    <a:pt x="251" y="275"/>
                  </a:cubicBezTo>
                  <a:cubicBezTo>
                    <a:pt x="253" y="277"/>
                    <a:pt x="253" y="277"/>
                    <a:pt x="253" y="277"/>
                  </a:cubicBezTo>
                  <a:cubicBezTo>
                    <a:pt x="251" y="284"/>
                    <a:pt x="250" y="297"/>
                    <a:pt x="248" y="315"/>
                  </a:cubicBezTo>
                  <a:cubicBezTo>
                    <a:pt x="247" y="333"/>
                    <a:pt x="246" y="349"/>
                    <a:pt x="246" y="362"/>
                  </a:cubicBezTo>
                  <a:cubicBezTo>
                    <a:pt x="244" y="364"/>
                    <a:pt x="244" y="364"/>
                    <a:pt x="244" y="364"/>
                  </a:cubicBezTo>
                  <a:cubicBezTo>
                    <a:pt x="212" y="363"/>
                    <a:pt x="196" y="362"/>
                    <a:pt x="143" y="362"/>
                  </a:cubicBezTo>
                  <a:cubicBezTo>
                    <a:pt x="73" y="362"/>
                    <a:pt x="73" y="362"/>
                    <a:pt x="73" y="362"/>
                  </a:cubicBezTo>
                  <a:cubicBezTo>
                    <a:pt x="57" y="362"/>
                    <a:pt x="40" y="363"/>
                    <a:pt x="23" y="364"/>
                  </a:cubicBezTo>
                  <a:cubicBezTo>
                    <a:pt x="21" y="362"/>
                    <a:pt x="21" y="362"/>
                    <a:pt x="21" y="362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23" y="351"/>
                    <a:pt x="23" y="351"/>
                    <a:pt x="23" y="351"/>
                  </a:cubicBezTo>
                  <a:cubicBezTo>
                    <a:pt x="33" y="346"/>
                    <a:pt x="38" y="343"/>
                    <a:pt x="40" y="341"/>
                  </a:cubicBezTo>
                  <a:cubicBezTo>
                    <a:pt x="41" y="340"/>
                    <a:pt x="43" y="325"/>
                    <a:pt x="43" y="296"/>
                  </a:cubicBezTo>
                  <a:cubicBezTo>
                    <a:pt x="44" y="268"/>
                    <a:pt x="45" y="246"/>
                    <a:pt x="45" y="231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5" y="66"/>
                    <a:pt x="44" y="56"/>
                    <a:pt x="44" y="48"/>
                  </a:cubicBezTo>
                  <a:cubicBezTo>
                    <a:pt x="44" y="40"/>
                    <a:pt x="43" y="34"/>
                    <a:pt x="42" y="31"/>
                  </a:cubicBezTo>
                  <a:cubicBezTo>
                    <a:pt x="41" y="27"/>
                    <a:pt x="41" y="25"/>
                    <a:pt x="39" y="24"/>
                  </a:cubicBezTo>
                  <a:cubicBezTo>
                    <a:pt x="38" y="22"/>
                    <a:pt x="36" y="21"/>
                    <a:pt x="34" y="20"/>
                  </a:cubicBezTo>
                  <a:cubicBezTo>
                    <a:pt x="32" y="19"/>
                    <a:pt x="27" y="18"/>
                    <a:pt x="21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6576466" y="-587573"/>
              <a:ext cx="215900" cy="365125"/>
            </a:xfrm>
            <a:custGeom>
              <a:avLst/>
              <a:gdLst>
                <a:gd name="T0" fmla="*/ 4 w 228"/>
                <a:gd name="T1" fmla="*/ 286 h 383"/>
                <a:gd name="T2" fmla="*/ 6 w 228"/>
                <a:gd name="T3" fmla="*/ 284 h 383"/>
                <a:gd name="T4" fmla="*/ 18 w 228"/>
                <a:gd name="T5" fmla="*/ 284 h 383"/>
                <a:gd name="T6" fmla="*/ 20 w 228"/>
                <a:gd name="T7" fmla="*/ 286 h 383"/>
                <a:gd name="T8" fmla="*/ 24 w 228"/>
                <a:gd name="T9" fmla="*/ 326 h 383"/>
                <a:gd name="T10" fmla="*/ 38 w 228"/>
                <a:gd name="T11" fmla="*/ 341 h 383"/>
                <a:gd name="T12" fmla="*/ 69 w 228"/>
                <a:gd name="T13" fmla="*/ 354 h 383"/>
                <a:gd name="T14" fmla="*/ 108 w 228"/>
                <a:gd name="T15" fmla="*/ 360 h 383"/>
                <a:gd name="T16" fmla="*/ 143 w 228"/>
                <a:gd name="T17" fmla="*/ 350 h 383"/>
                <a:gd name="T18" fmla="*/ 184 w 228"/>
                <a:gd name="T19" fmla="*/ 277 h 383"/>
                <a:gd name="T20" fmla="*/ 178 w 228"/>
                <a:gd name="T21" fmla="*/ 247 h 383"/>
                <a:gd name="T22" fmla="*/ 162 w 228"/>
                <a:gd name="T23" fmla="*/ 227 h 383"/>
                <a:gd name="T24" fmla="*/ 117 w 228"/>
                <a:gd name="T25" fmla="*/ 208 h 383"/>
                <a:gd name="T26" fmla="*/ 77 w 228"/>
                <a:gd name="T27" fmla="*/ 200 h 383"/>
                <a:gd name="T28" fmla="*/ 48 w 228"/>
                <a:gd name="T29" fmla="*/ 190 h 383"/>
                <a:gd name="T30" fmla="*/ 24 w 228"/>
                <a:gd name="T31" fmla="*/ 173 h 383"/>
                <a:gd name="T32" fmla="*/ 9 w 228"/>
                <a:gd name="T33" fmla="*/ 146 h 383"/>
                <a:gd name="T34" fmla="*/ 3 w 228"/>
                <a:gd name="T35" fmla="*/ 113 h 383"/>
                <a:gd name="T36" fmla="*/ 36 w 228"/>
                <a:gd name="T37" fmla="*/ 35 h 383"/>
                <a:gd name="T38" fmla="*/ 126 w 228"/>
                <a:gd name="T39" fmla="*/ 4 h 383"/>
                <a:gd name="T40" fmla="*/ 156 w 228"/>
                <a:gd name="T41" fmla="*/ 10 h 383"/>
                <a:gd name="T42" fmla="*/ 204 w 228"/>
                <a:gd name="T43" fmla="*/ 26 h 383"/>
                <a:gd name="T44" fmla="*/ 206 w 228"/>
                <a:gd name="T45" fmla="*/ 29 h 383"/>
                <a:gd name="T46" fmla="*/ 199 w 228"/>
                <a:gd name="T47" fmla="*/ 96 h 383"/>
                <a:gd name="T48" fmla="*/ 196 w 228"/>
                <a:gd name="T49" fmla="*/ 98 h 383"/>
                <a:gd name="T50" fmla="*/ 183 w 228"/>
                <a:gd name="T51" fmla="*/ 98 h 383"/>
                <a:gd name="T52" fmla="*/ 181 w 228"/>
                <a:gd name="T53" fmla="*/ 96 h 383"/>
                <a:gd name="T54" fmla="*/ 180 w 228"/>
                <a:gd name="T55" fmla="*/ 58 h 383"/>
                <a:gd name="T56" fmla="*/ 156 w 228"/>
                <a:gd name="T57" fmla="*/ 38 h 383"/>
                <a:gd name="T58" fmla="*/ 85 w 228"/>
                <a:gd name="T59" fmla="*/ 35 h 383"/>
                <a:gd name="T60" fmla="*/ 56 w 228"/>
                <a:gd name="T61" fmla="*/ 62 h 383"/>
                <a:gd name="T62" fmla="*/ 47 w 228"/>
                <a:gd name="T63" fmla="*/ 100 h 383"/>
                <a:gd name="T64" fmla="*/ 53 w 228"/>
                <a:gd name="T65" fmla="*/ 127 h 383"/>
                <a:gd name="T66" fmla="*/ 68 w 228"/>
                <a:gd name="T67" fmla="*/ 146 h 383"/>
                <a:gd name="T68" fmla="*/ 90 w 228"/>
                <a:gd name="T69" fmla="*/ 156 h 383"/>
                <a:gd name="T70" fmla="*/ 135 w 228"/>
                <a:gd name="T71" fmla="*/ 164 h 383"/>
                <a:gd name="T72" fmla="*/ 183 w 228"/>
                <a:gd name="T73" fmla="*/ 179 h 383"/>
                <a:gd name="T74" fmla="*/ 216 w 228"/>
                <a:gd name="T75" fmla="*/ 208 h 383"/>
                <a:gd name="T76" fmla="*/ 228 w 228"/>
                <a:gd name="T77" fmla="*/ 256 h 383"/>
                <a:gd name="T78" fmla="*/ 187 w 228"/>
                <a:gd name="T79" fmla="*/ 353 h 383"/>
                <a:gd name="T80" fmla="*/ 94 w 228"/>
                <a:gd name="T81" fmla="*/ 383 h 383"/>
                <a:gd name="T82" fmla="*/ 1 w 228"/>
                <a:gd name="T83" fmla="*/ 364 h 383"/>
                <a:gd name="T84" fmla="*/ 0 w 228"/>
                <a:gd name="T85" fmla="*/ 361 h 383"/>
                <a:gd name="T86" fmla="*/ 4 w 228"/>
                <a:gd name="T87" fmla="*/ 286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" h="383">
                  <a:moveTo>
                    <a:pt x="4" y="286"/>
                  </a:moveTo>
                  <a:cubicBezTo>
                    <a:pt x="6" y="284"/>
                    <a:pt x="6" y="284"/>
                    <a:pt x="6" y="284"/>
                  </a:cubicBezTo>
                  <a:cubicBezTo>
                    <a:pt x="18" y="284"/>
                    <a:pt x="18" y="284"/>
                    <a:pt x="18" y="284"/>
                  </a:cubicBezTo>
                  <a:cubicBezTo>
                    <a:pt x="20" y="286"/>
                    <a:pt x="20" y="286"/>
                    <a:pt x="20" y="286"/>
                  </a:cubicBezTo>
                  <a:cubicBezTo>
                    <a:pt x="21" y="308"/>
                    <a:pt x="22" y="321"/>
                    <a:pt x="24" y="326"/>
                  </a:cubicBezTo>
                  <a:cubicBezTo>
                    <a:pt x="25" y="331"/>
                    <a:pt x="30" y="336"/>
                    <a:pt x="38" y="341"/>
                  </a:cubicBezTo>
                  <a:cubicBezTo>
                    <a:pt x="45" y="347"/>
                    <a:pt x="56" y="351"/>
                    <a:pt x="69" y="354"/>
                  </a:cubicBezTo>
                  <a:cubicBezTo>
                    <a:pt x="82" y="358"/>
                    <a:pt x="95" y="361"/>
                    <a:pt x="108" y="360"/>
                  </a:cubicBezTo>
                  <a:cubicBezTo>
                    <a:pt x="121" y="358"/>
                    <a:pt x="128" y="357"/>
                    <a:pt x="143" y="350"/>
                  </a:cubicBezTo>
                  <a:cubicBezTo>
                    <a:pt x="174" y="332"/>
                    <a:pt x="184" y="293"/>
                    <a:pt x="184" y="277"/>
                  </a:cubicBezTo>
                  <a:cubicBezTo>
                    <a:pt x="184" y="265"/>
                    <a:pt x="182" y="256"/>
                    <a:pt x="178" y="247"/>
                  </a:cubicBezTo>
                  <a:cubicBezTo>
                    <a:pt x="175" y="239"/>
                    <a:pt x="169" y="232"/>
                    <a:pt x="162" y="227"/>
                  </a:cubicBezTo>
                  <a:cubicBezTo>
                    <a:pt x="155" y="222"/>
                    <a:pt x="144" y="212"/>
                    <a:pt x="117" y="208"/>
                  </a:cubicBezTo>
                  <a:cubicBezTo>
                    <a:pt x="100" y="205"/>
                    <a:pt x="87" y="203"/>
                    <a:pt x="77" y="200"/>
                  </a:cubicBezTo>
                  <a:cubicBezTo>
                    <a:pt x="67" y="198"/>
                    <a:pt x="58" y="195"/>
                    <a:pt x="48" y="190"/>
                  </a:cubicBezTo>
                  <a:cubicBezTo>
                    <a:pt x="38" y="185"/>
                    <a:pt x="30" y="180"/>
                    <a:pt x="24" y="173"/>
                  </a:cubicBezTo>
                  <a:cubicBezTo>
                    <a:pt x="18" y="165"/>
                    <a:pt x="13" y="157"/>
                    <a:pt x="9" y="146"/>
                  </a:cubicBezTo>
                  <a:cubicBezTo>
                    <a:pt x="5" y="136"/>
                    <a:pt x="3" y="125"/>
                    <a:pt x="3" y="113"/>
                  </a:cubicBezTo>
                  <a:cubicBezTo>
                    <a:pt x="3" y="81"/>
                    <a:pt x="14" y="55"/>
                    <a:pt x="36" y="35"/>
                  </a:cubicBezTo>
                  <a:cubicBezTo>
                    <a:pt x="58" y="14"/>
                    <a:pt x="88" y="0"/>
                    <a:pt x="126" y="4"/>
                  </a:cubicBezTo>
                  <a:cubicBezTo>
                    <a:pt x="134" y="5"/>
                    <a:pt x="144" y="7"/>
                    <a:pt x="156" y="10"/>
                  </a:cubicBezTo>
                  <a:cubicBezTo>
                    <a:pt x="174" y="13"/>
                    <a:pt x="190" y="19"/>
                    <a:pt x="204" y="26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2" y="45"/>
                    <a:pt x="200" y="67"/>
                    <a:pt x="199" y="96"/>
                  </a:cubicBezTo>
                  <a:cubicBezTo>
                    <a:pt x="196" y="98"/>
                    <a:pt x="196" y="98"/>
                    <a:pt x="196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1" y="96"/>
                    <a:pt x="181" y="96"/>
                    <a:pt x="181" y="96"/>
                  </a:cubicBezTo>
                  <a:cubicBezTo>
                    <a:pt x="181" y="76"/>
                    <a:pt x="180" y="63"/>
                    <a:pt x="180" y="58"/>
                  </a:cubicBezTo>
                  <a:cubicBezTo>
                    <a:pt x="179" y="52"/>
                    <a:pt x="171" y="46"/>
                    <a:pt x="156" y="38"/>
                  </a:cubicBezTo>
                  <a:cubicBezTo>
                    <a:pt x="146" y="32"/>
                    <a:pt x="116" y="22"/>
                    <a:pt x="85" y="35"/>
                  </a:cubicBezTo>
                  <a:cubicBezTo>
                    <a:pt x="73" y="41"/>
                    <a:pt x="63" y="50"/>
                    <a:pt x="56" y="62"/>
                  </a:cubicBezTo>
                  <a:cubicBezTo>
                    <a:pt x="50" y="75"/>
                    <a:pt x="47" y="87"/>
                    <a:pt x="47" y="100"/>
                  </a:cubicBezTo>
                  <a:cubicBezTo>
                    <a:pt x="47" y="110"/>
                    <a:pt x="49" y="119"/>
                    <a:pt x="53" y="127"/>
                  </a:cubicBezTo>
                  <a:cubicBezTo>
                    <a:pt x="57" y="135"/>
                    <a:pt x="62" y="141"/>
                    <a:pt x="68" y="146"/>
                  </a:cubicBezTo>
                  <a:cubicBezTo>
                    <a:pt x="74" y="150"/>
                    <a:pt x="81" y="154"/>
                    <a:pt x="90" y="156"/>
                  </a:cubicBezTo>
                  <a:cubicBezTo>
                    <a:pt x="98" y="158"/>
                    <a:pt x="113" y="159"/>
                    <a:pt x="135" y="164"/>
                  </a:cubicBezTo>
                  <a:cubicBezTo>
                    <a:pt x="159" y="169"/>
                    <a:pt x="169" y="173"/>
                    <a:pt x="183" y="179"/>
                  </a:cubicBezTo>
                  <a:cubicBezTo>
                    <a:pt x="197" y="186"/>
                    <a:pt x="208" y="195"/>
                    <a:pt x="216" y="208"/>
                  </a:cubicBezTo>
                  <a:cubicBezTo>
                    <a:pt x="224" y="221"/>
                    <a:pt x="228" y="237"/>
                    <a:pt x="228" y="256"/>
                  </a:cubicBezTo>
                  <a:cubicBezTo>
                    <a:pt x="228" y="292"/>
                    <a:pt x="217" y="329"/>
                    <a:pt x="187" y="353"/>
                  </a:cubicBezTo>
                  <a:cubicBezTo>
                    <a:pt x="157" y="377"/>
                    <a:pt x="137" y="383"/>
                    <a:pt x="94" y="383"/>
                  </a:cubicBezTo>
                  <a:cubicBezTo>
                    <a:pt x="59" y="383"/>
                    <a:pt x="28" y="377"/>
                    <a:pt x="1" y="364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2" y="350"/>
                    <a:pt x="3" y="325"/>
                    <a:pt x="4" y="2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6789191" y="-576460"/>
              <a:ext cx="225425" cy="346075"/>
            </a:xfrm>
            <a:custGeom>
              <a:avLst/>
              <a:gdLst>
                <a:gd name="T0" fmla="*/ 0 w 239"/>
                <a:gd name="T1" fmla="*/ 1 h 364"/>
                <a:gd name="T2" fmla="*/ 2 w 239"/>
                <a:gd name="T3" fmla="*/ 0 h 364"/>
                <a:gd name="T4" fmla="*/ 76 w 239"/>
                <a:gd name="T5" fmla="*/ 2 h 364"/>
                <a:gd name="T6" fmla="*/ 149 w 239"/>
                <a:gd name="T7" fmla="*/ 0 h 364"/>
                <a:gd name="T8" fmla="*/ 151 w 239"/>
                <a:gd name="T9" fmla="*/ 1 h 364"/>
                <a:gd name="T10" fmla="*/ 151 w 239"/>
                <a:gd name="T11" fmla="*/ 14 h 364"/>
                <a:gd name="T12" fmla="*/ 149 w 239"/>
                <a:gd name="T13" fmla="*/ 16 h 364"/>
                <a:gd name="T14" fmla="*/ 122 w 239"/>
                <a:gd name="T15" fmla="*/ 18 h 364"/>
                <a:gd name="T16" fmla="*/ 108 w 239"/>
                <a:gd name="T17" fmla="*/ 21 h 364"/>
                <a:gd name="T18" fmla="*/ 102 w 239"/>
                <a:gd name="T19" fmla="*/ 35 h 364"/>
                <a:gd name="T20" fmla="*/ 101 w 239"/>
                <a:gd name="T21" fmla="*/ 64 h 364"/>
                <a:gd name="T22" fmla="*/ 100 w 239"/>
                <a:gd name="T23" fmla="*/ 122 h 364"/>
                <a:gd name="T24" fmla="*/ 100 w 239"/>
                <a:gd name="T25" fmla="*/ 236 h 364"/>
                <a:gd name="T26" fmla="*/ 101 w 239"/>
                <a:gd name="T27" fmla="*/ 295 h 364"/>
                <a:gd name="T28" fmla="*/ 102 w 239"/>
                <a:gd name="T29" fmla="*/ 340 h 364"/>
                <a:gd name="T30" fmla="*/ 127 w 239"/>
                <a:gd name="T31" fmla="*/ 340 h 364"/>
                <a:gd name="T32" fmla="*/ 179 w 239"/>
                <a:gd name="T33" fmla="*/ 338 h 364"/>
                <a:gd name="T34" fmla="*/ 208 w 239"/>
                <a:gd name="T35" fmla="*/ 331 h 364"/>
                <a:gd name="T36" fmla="*/ 217 w 239"/>
                <a:gd name="T37" fmla="*/ 301 h 364"/>
                <a:gd name="T38" fmla="*/ 222 w 239"/>
                <a:gd name="T39" fmla="*/ 274 h 364"/>
                <a:gd name="T40" fmla="*/ 224 w 239"/>
                <a:gd name="T41" fmla="*/ 272 h 364"/>
                <a:gd name="T42" fmla="*/ 237 w 239"/>
                <a:gd name="T43" fmla="*/ 272 h 364"/>
                <a:gd name="T44" fmla="*/ 239 w 239"/>
                <a:gd name="T45" fmla="*/ 274 h 364"/>
                <a:gd name="T46" fmla="*/ 234 w 239"/>
                <a:gd name="T47" fmla="*/ 314 h 364"/>
                <a:gd name="T48" fmla="*/ 232 w 239"/>
                <a:gd name="T49" fmla="*/ 362 h 364"/>
                <a:gd name="T50" fmla="*/ 230 w 239"/>
                <a:gd name="T51" fmla="*/ 364 h 364"/>
                <a:gd name="T52" fmla="*/ 129 w 239"/>
                <a:gd name="T53" fmla="*/ 362 h 364"/>
                <a:gd name="T54" fmla="*/ 81 w 239"/>
                <a:gd name="T55" fmla="*/ 362 h 364"/>
                <a:gd name="T56" fmla="*/ 29 w 239"/>
                <a:gd name="T57" fmla="*/ 364 h 364"/>
                <a:gd name="T58" fmla="*/ 27 w 239"/>
                <a:gd name="T59" fmla="*/ 362 h 364"/>
                <a:gd name="T60" fmla="*/ 27 w 239"/>
                <a:gd name="T61" fmla="*/ 353 h 364"/>
                <a:gd name="T62" fmla="*/ 29 w 239"/>
                <a:gd name="T63" fmla="*/ 351 h 364"/>
                <a:gd name="T64" fmla="*/ 46 w 239"/>
                <a:gd name="T65" fmla="*/ 341 h 364"/>
                <a:gd name="T66" fmla="*/ 50 w 239"/>
                <a:gd name="T67" fmla="*/ 308 h 364"/>
                <a:gd name="T68" fmla="*/ 51 w 239"/>
                <a:gd name="T69" fmla="*/ 232 h 364"/>
                <a:gd name="T70" fmla="*/ 51 w 239"/>
                <a:gd name="T71" fmla="*/ 122 h 364"/>
                <a:gd name="T72" fmla="*/ 51 w 239"/>
                <a:gd name="T73" fmla="*/ 73 h 364"/>
                <a:gd name="T74" fmla="*/ 49 w 239"/>
                <a:gd name="T75" fmla="*/ 35 h 364"/>
                <a:gd name="T76" fmla="*/ 46 w 239"/>
                <a:gd name="T77" fmla="*/ 24 h 364"/>
                <a:gd name="T78" fmla="*/ 37 w 239"/>
                <a:gd name="T79" fmla="*/ 19 h 364"/>
                <a:gd name="T80" fmla="*/ 2 w 239"/>
                <a:gd name="T81" fmla="*/ 16 h 364"/>
                <a:gd name="T82" fmla="*/ 0 w 239"/>
                <a:gd name="T83" fmla="*/ 14 h 364"/>
                <a:gd name="T84" fmla="*/ 0 w 239"/>
                <a:gd name="T85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9" h="364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45" y="1"/>
                    <a:pt x="69" y="2"/>
                    <a:pt x="76" y="2"/>
                  </a:cubicBezTo>
                  <a:cubicBezTo>
                    <a:pt x="82" y="2"/>
                    <a:pt x="106" y="1"/>
                    <a:pt x="149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9" y="16"/>
                    <a:pt x="149" y="16"/>
                    <a:pt x="149" y="16"/>
                  </a:cubicBezTo>
                  <a:cubicBezTo>
                    <a:pt x="137" y="16"/>
                    <a:pt x="128" y="17"/>
                    <a:pt x="122" y="18"/>
                  </a:cubicBezTo>
                  <a:cubicBezTo>
                    <a:pt x="116" y="18"/>
                    <a:pt x="111" y="20"/>
                    <a:pt x="108" y="21"/>
                  </a:cubicBezTo>
                  <a:cubicBezTo>
                    <a:pt x="105" y="23"/>
                    <a:pt x="103" y="28"/>
                    <a:pt x="102" y="35"/>
                  </a:cubicBezTo>
                  <a:cubicBezTo>
                    <a:pt x="101" y="42"/>
                    <a:pt x="101" y="51"/>
                    <a:pt x="101" y="64"/>
                  </a:cubicBezTo>
                  <a:cubicBezTo>
                    <a:pt x="100" y="122"/>
                    <a:pt x="100" y="122"/>
                    <a:pt x="100" y="122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0" y="264"/>
                    <a:pt x="101" y="284"/>
                    <a:pt x="101" y="295"/>
                  </a:cubicBezTo>
                  <a:cubicBezTo>
                    <a:pt x="102" y="340"/>
                    <a:pt x="102" y="340"/>
                    <a:pt x="102" y="340"/>
                  </a:cubicBezTo>
                  <a:cubicBezTo>
                    <a:pt x="127" y="340"/>
                    <a:pt x="127" y="340"/>
                    <a:pt x="127" y="340"/>
                  </a:cubicBezTo>
                  <a:cubicBezTo>
                    <a:pt x="169" y="340"/>
                    <a:pt x="168" y="339"/>
                    <a:pt x="179" y="338"/>
                  </a:cubicBezTo>
                  <a:cubicBezTo>
                    <a:pt x="189" y="337"/>
                    <a:pt x="199" y="335"/>
                    <a:pt x="208" y="331"/>
                  </a:cubicBezTo>
                  <a:cubicBezTo>
                    <a:pt x="210" y="326"/>
                    <a:pt x="213" y="317"/>
                    <a:pt x="217" y="301"/>
                  </a:cubicBezTo>
                  <a:cubicBezTo>
                    <a:pt x="220" y="286"/>
                    <a:pt x="222" y="277"/>
                    <a:pt x="222" y="274"/>
                  </a:cubicBezTo>
                  <a:cubicBezTo>
                    <a:pt x="224" y="272"/>
                    <a:pt x="224" y="272"/>
                    <a:pt x="224" y="272"/>
                  </a:cubicBezTo>
                  <a:cubicBezTo>
                    <a:pt x="237" y="272"/>
                    <a:pt x="237" y="272"/>
                    <a:pt x="237" y="272"/>
                  </a:cubicBezTo>
                  <a:cubicBezTo>
                    <a:pt x="239" y="274"/>
                    <a:pt x="239" y="274"/>
                    <a:pt x="239" y="274"/>
                  </a:cubicBezTo>
                  <a:cubicBezTo>
                    <a:pt x="237" y="281"/>
                    <a:pt x="236" y="295"/>
                    <a:pt x="234" y="314"/>
                  </a:cubicBezTo>
                  <a:cubicBezTo>
                    <a:pt x="233" y="334"/>
                    <a:pt x="232" y="350"/>
                    <a:pt x="232" y="362"/>
                  </a:cubicBezTo>
                  <a:cubicBezTo>
                    <a:pt x="230" y="364"/>
                    <a:pt x="230" y="364"/>
                    <a:pt x="230" y="364"/>
                  </a:cubicBezTo>
                  <a:cubicBezTo>
                    <a:pt x="198" y="363"/>
                    <a:pt x="182" y="362"/>
                    <a:pt x="129" y="362"/>
                  </a:cubicBezTo>
                  <a:cubicBezTo>
                    <a:pt x="81" y="362"/>
                    <a:pt x="81" y="362"/>
                    <a:pt x="81" y="362"/>
                  </a:cubicBezTo>
                  <a:cubicBezTo>
                    <a:pt x="64" y="362"/>
                    <a:pt x="47" y="363"/>
                    <a:pt x="29" y="364"/>
                  </a:cubicBezTo>
                  <a:cubicBezTo>
                    <a:pt x="27" y="362"/>
                    <a:pt x="27" y="362"/>
                    <a:pt x="27" y="362"/>
                  </a:cubicBezTo>
                  <a:cubicBezTo>
                    <a:pt x="27" y="353"/>
                    <a:pt x="27" y="353"/>
                    <a:pt x="27" y="353"/>
                  </a:cubicBezTo>
                  <a:cubicBezTo>
                    <a:pt x="29" y="351"/>
                    <a:pt x="29" y="351"/>
                    <a:pt x="29" y="351"/>
                  </a:cubicBezTo>
                  <a:cubicBezTo>
                    <a:pt x="40" y="345"/>
                    <a:pt x="45" y="342"/>
                    <a:pt x="46" y="341"/>
                  </a:cubicBezTo>
                  <a:cubicBezTo>
                    <a:pt x="48" y="340"/>
                    <a:pt x="49" y="329"/>
                    <a:pt x="50" y="308"/>
                  </a:cubicBezTo>
                  <a:cubicBezTo>
                    <a:pt x="51" y="281"/>
                    <a:pt x="51" y="267"/>
                    <a:pt x="51" y="232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1" y="53"/>
                    <a:pt x="50" y="40"/>
                    <a:pt x="49" y="35"/>
                  </a:cubicBezTo>
                  <a:cubicBezTo>
                    <a:pt x="49" y="29"/>
                    <a:pt x="47" y="25"/>
                    <a:pt x="46" y="24"/>
                  </a:cubicBezTo>
                  <a:cubicBezTo>
                    <a:pt x="44" y="22"/>
                    <a:pt x="41" y="20"/>
                    <a:pt x="37" y="19"/>
                  </a:cubicBezTo>
                  <a:cubicBezTo>
                    <a:pt x="32" y="18"/>
                    <a:pt x="21" y="17"/>
                    <a:pt x="2" y="16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6493916" y="-177998"/>
              <a:ext cx="263525" cy="152400"/>
            </a:xfrm>
            <a:custGeom>
              <a:avLst/>
              <a:gdLst>
                <a:gd name="T0" fmla="*/ 0 w 277"/>
                <a:gd name="T1" fmla="*/ 0 h 160"/>
                <a:gd name="T2" fmla="*/ 4 w 277"/>
                <a:gd name="T3" fmla="*/ 160 h 160"/>
                <a:gd name="T4" fmla="*/ 27 w 277"/>
                <a:gd name="T5" fmla="*/ 160 h 160"/>
                <a:gd name="T6" fmla="*/ 114 w 277"/>
                <a:gd name="T7" fmla="*/ 51 h 160"/>
                <a:gd name="T8" fmla="*/ 121 w 277"/>
                <a:gd name="T9" fmla="*/ 54 h 160"/>
                <a:gd name="T10" fmla="*/ 121 w 277"/>
                <a:gd name="T11" fmla="*/ 160 h 160"/>
                <a:gd name="T12" fmla="*/ 134 w 277"/>
                <a:gd name="T13" fmla="*/ 160 h 160"/>
                <a:gd name="T14" fmla="*/ 140 w 277"/>
                <a:gd name="T15" fmla="*/ 156 h 160"/>
                <a:gd name="T16" fmla="*/ 277 w 277"/>
                <a:gd name="T17" fmla="*/ 0 h 160"/>
                <a:gd name="T18" fmla="*/ 244 w 277"/>
                <a:gd name="T19" fmla="*/ 0 h 160"/>
                <a:gd name="T20" fmla="*/ 158 w 277"/>
                <a:gd name="T21" fmla="*/ 101 h 160"/>
                <a:gd name="T22" fmla="*/ 153 w 277"/>
                <a:gd name="T23" fmla="*/ 103 h 160"/>
                <a:gd name="T24" fmla="*/ 154 w 277"/>
                <a:gd name="T25" fmla="*/ 0 h 160"/>
                <a:gd name="T26" fmla="*/ 130 w 277"/>
                <a:gd name="T27" fmla="*/ 0 h 160"/>
                <a:gd name="T28" fmla="*/ 40 w 277"/>
                <a:gd name="T29" fmla="*/ 114 h 160"/>
                <a:gd name="T30" fmla="*/ 33 w 277"/>
                <a:gd name="T31" fmla="*/ 117 h 160"/>
                <a:gd name="T32" fmla="*/ 33 w 277"/>
                <a:gd name="T33" fmla="*/ 0 h 160"/>
                <a:gd name="T34" fmla="*/ 0 w 277"/>
                <a:gd name="T3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60">
                  <a:moveTo>
                    <a:pt x="0" y="0"/>
                  </a:moveTo>
                  <a:cubicBezTo>
                    <a:pt x="4" y="160"/>
                    <a:pt x="4" y="160"/>
                    <a:pt x="4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14" y="51"/>
                    <a:pt x="121" y="48"/>
                    <a:pt x="121" y="54"/>
                  </a:cubicBezTo>
                  <a:cubicBezTo>
                    <a:pt x="121" y="61"/>
                    <a:pt x="121" y="160"/>
                    <a:pt x="121" y="160"/>
                  </a:cubicBezTo>
                  <a:cubicBezTo>
                    <a:pt x="134" y="160"/>
                    <a:pt x="134" y="160"/>
                    <a:pt x="134" y="160"/>
                  </a:cubicBezTo>
                  <a:cubicBezTo>
                    <a:pt x="134" y="160"/>
                    <a:pt x="136" y="160"/>
                    <a:pt x="140" y="156"/>
                  </a:cubicBezTo>
                  <a:cubicBezTo>
                    <a:pt x="144" y="152"/>
                    <a:pt x="277" y="0"/>
                    <a:pt x="277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3" y="108"/>
                    <a:pt x="153" y="103"/>
                  </a:cubicBezTo>
                  <a:cubicBezTo>
                    <a:pt x="153" y="97"/>
                    <a:pt x="154" y="0"/>
                    <a:pt x="15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0"/>
                    <a:pt x="42" y="112"/>
                    <a:pt x="40" y="114"/>
                  </a:cubicBezTo>
                  <a:cubicBezTo>
                    <a:pt x="38" y="117"/>
                    <a:pt x="33" y="120"/>
                    <a:pt x="33" y="117"/>
                  </a:cubicBezTo>
                  <a:cubicBezTo>
                    <a:pt x="33" y="113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82829" y="-177998"/>
              <a:ext cx="166688" cy="152400"/>
            </a:xfrm>
            <a:custGeom>
              <a:avLst/>
              <a:gdLst>
                <a:gd name="T0" fmla="*/ 152 w 175"/>
                <a:gd name="T1" fmla="*/ 0 h 160"/>
                <a:gd name="T2" fmla="*/ 141 w 175"/>
                <a:gd name="T3" fmla="*/ 4 h 160"/>
                <a:gd name="T4" fmla="*/ 0 w 175"/>
                <a:gd name="T5" fmla="*/ 160 h 160"/>
                <a:gd name="T6" fmla="*/ 34 w 175"/>
                <a:gd name="T7" fmla="*/ 160 h 160"/>
                <a:gd name="T8" fmla="*/ 78 w 175"/>
                <a:gd name="T9" fmla="*/ 109 h 160"/>
                <a:gd name="T10" fmla="*/ 142 w 175"/>
                <a:gd name="T11" fmla="*/ 109 h 160"/>
                <a:gd name="T12" fmla="*/ 143 w 175"/>
                <a:gd name="T13" fmla="*/ 160 h 160"/>
                <a:gd name="T14" fmla="*/ 175 w 175"/>
                <a:gd name="T15" fmla="*/ 160 h 160"/>
                <a:gd name="T16" fmla="*/ 175 w 175"/>
                <a:gd name="T17" fmla="*/ 0 h 160"/>
                <a:gd name="T18" fmla="*/ 152 w 175"/>
                <a:gd name="T19" fmla="*/ 0 h 160"/>
                <a:gd name="T20" fmla="*/ 142 w 175"/>
                <a:gd name="T21" fmla="*/ 88 h 160"/>
                <a:gd name="T22" fmla="*/ 97 w 175"/>
                <a:gd name="T23" fmla="*/ 88 h 160"/>
                <a:gd name="T24" fmla="*/ 136 w 175"/>
                <a:gd name="T25" fmla="*/ 41 h 160"/>
                <a:gd name="T26" fmla="*/ 142 w 175"/>
                <a:gd name="T27" fmla="*/ 41 h 160"/>
                <a:gd name="T28" fmla="*/ 142 w 175"/>
                <a:gd name="T29" fmla="*/ 8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60">
                  <a:moveTo>
                    <a:pt x="152" y="0"/>
                  </a:moveTo>
                  <a:cubicBezTo>
                    <a:pt x="143" y="0"/>
                    <a:pt x="141" y="4"/>
                    <a:pt x="141" y="4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60"/>
                    <a:pt x="143" y="160"/>
                    <a:pt x="143" y="160"/>
                  </a:cubicBezTo>
                  <a:cubicBezTo>
                    <a:pt x="175" y="160"/>
                    <a:pt x="175" y="160"/>
                    <a:pt x="175" y="16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5" y="0"/>
                    <a:pt x="160" y="0"/>
                    <a:pt x="152" y="0"/>
                  </a:cubicBezTo>
                  <a:close/>
                  <a:moveTo>
                    <a:pt x="142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1"/>
                    <a:pt x="141" y="35"/>
                    <a:pt x="142" y="41"/>
                  </a:cubicBezTo>
                  <a:cubicBezTo>
                    <a:pt x="142" y="45"/>
                    <a:pt x="142" y="88"/>
                    <a:pt x="142" y="88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871741" y="-177998"/>
              <a:ext cx="185738" cy="152400"/>
            </a:xfrm>
            <a:custGeom>
              <a:avLst/>
              <a:gdLst>
                <a:gd name="T0" fmla="*/ 0 w 196"/>
                <a:gd name="T1" fmla="*/ 160 h 160"/>
                <a:gd name="T2" fmla="*/ 51 w 196"/>
                <a:gd name="T3" fmla="*/ 0 h 160"/>
                <a:gd name="T4" fmla="*/ 166 w 196"/>
                <a:gd name="T5" fmla="*/ 0 h 160"/>
                <a:gd name="T6" fmla="*/ 194 w 196"/>
                <a:gd name="T7" fmla="*/ 17 h 160"/>
                <a:gd name="T8" fmla="*/ 180 w 196"/>
                <a:gd name="T9" fmla="*/ 61 h 160"/>
                <a:gd name="T10" fmla="*/ 112 w 196"/>
                <a:gd name="T11" fmla="*/ 92 h 160"/>
                <a:gd name="T12" fmla="*/ 171 w 196"/>
                <a:gd name="T13" fmla="*/ 160 h 160"/>
                <a:gd name="T14" fmla="*/ 126 w 196"/>
                <a:gd name="T15" fmla="*/ 160 h 160"/>
                <a:gd name="T16" fmla="*/ 78 w 196"/>
                <a:gd name="T17" fmla="*/ 101 h 160"/>
                <a:gd name="T18" fmla="*/ 72 w 196"/>
                <a:gd name="T19" fmla="*/ 88 h 160"/>
                <a:gd name="T20" fmla="*/ 84 w 196"/>
                <a:gd name="T21" fmla="*/ 80 h 160"/>
                <a:gd name="T22" fmla="*/ 138 w 196"/>
                <a:gd name="T23" fmla="*/ 59 h 160"/>
                <a:gd name="T24" fmla="*/ 154 w 196"/>
                <a:gd name="T25" fmla="*/ 44 h 160"/>
                <a:gd name="T26" fmla="*/ 157 w 196"/>
                <a:gd name="T27" fmla="*/ 28 h 160"/>
                <a:gd name="T28" fmla="*/ 146 w 196"/>
                <a:gd name="T29" fmla="*/ 22 h 160"/>
                <a:gd name="T30" fmla="*/ 81 w 196"/>
                <a:gd name="T31" fmla="*/ 22 h 160"/>
                <a:gd name="T32" fmla="*/ 38 w 196"/>
                <a:gd name="T33" fmla="*/ 160 h 160"/>
                <a:gd name="T34" fmla="*/ 0 w 196"/>
                <a:gd name="T3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160">
                  <a:moveTo>
                    <a:pt x="0" y="16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6" y="0"/>
                    <a:pt x="193" y="0"/>
                    <a:pt x="194" y="17"/>
                  </a:cubicBezTo>
                  <a:cubicBezTo>
                    <a:pt x="196" y="34"/>
                    <a:pt x="191" y="51"/>
                    <a:pt x="180" y="61"/>
                  </a:cubicBezTo>
                  <a:cubicBezTo>
                    <a:pt x="170" y="71"/>
                    <a:pt x="112" y="92"/>
                    <a:pt x="112" y="92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26" y="160"/>
                    <a:pt x="126" y="160"/>
                    <a:pt x="126" y="16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1"/>
                    <a:pt x="71" y="92"/>
                    <a:pt x="72" y="88"/>
                  </a:cubicBezTo>
                  <a:cubicBezTo>
                    <a:pt x="74" y="82"/>
                    <a:pt x="81" y="81"/>
                    <a:pt x="84" y="80"/>
                  </a:cubicBezTo>
                  <a:cubicBezTo>
                    <a:pt x="88" y="78"/>
                    <a:pt x="135" y="60"/>
                    <a:pt x="138" y="59"/>
                  </a:cubicBezTo>
                  <a:cubicBezTo>
                    <a:pt x="141" y="57"/>
                    <a:pt x="150" y="53"/>
                    <a:pt x="154" y="44"/>
                  </a:cubicBezTo>
                  <a:cubicBezTo>
                    <a:pt x="157" y="38"/>
                    <a:pt x="159" y="34"/>
                    <a:pt x="157" y="28"/>
                  </a:cubicBezTo>
                  <a:cubicBezTo>
                    <a:pt x="154" y="23"/>
                    <a:pt x="152" y="22"/>
                    <a:pt x="146" y="22"/>
                  </a:cubicBezTo>
                  <a:cubicBezTo>
                    <a:pt x="140" y="22"/>
                    <a:pt x="81" y="22"/>
                    <a:pt x="81" y="22"/>
                  </a:cubicBezTo>
                  <a:cubicBezTo>
                    <a:pt x="38" y="160"/>
                    <a:pt x="38" y="160"/>
                    <a:pt x="38" y="160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7049541" y="-177998"/>
              <a:ext cx="239713" cy="152400"/>
            </a:xfrm>
            <a:custGeom>
              <a:avLst/>
              <a:gdLst>
                <a:gd name="T0" fmla="*/ 201 w 252"/>
                <a:gd name="T1" fmla="*/ 160 h 160"/>
                <a:gd name="T2" fmla="*/ 252 w 252"/>
                <a:gd name="T3" fmla="*/ 0 h 160"/>
                <a:gd name="T4" fmla="*/ 207 w 252"/>
                <a:gd name="T5" fmla="*/ 0 h 160"/>
                <a:gd name="T6" fmla="*/ 121 w 252"/>
                <a:gd name="T7" fmla="*/ 98 h 160"/>
                <a:gd name="T8" fmla="*/ 118 w 252"/>
                <a:gd name="T9" fmla="*/ 97 h 160"/>
                <a:gd name="T10" fmla="*/ 92 w 252"/>
                <a:gd name="T11" fmla="*/ 0 h 160"/>
                <a:gd name="T12" fmla="*/ 50 w 252"/>
                <a:gd name="T13" fmla="*/ 0 h 160"/>
                <a:gd name="T14" fmla="*/ 0 w 252"/>
                <a:gd name="T15" fmla="*/ 160 h 160"/>
                <a:gd name="T16" fmla="*/ 26 w 252"/>
                <a:gd name="T17" fmla="*/ 160 h 160"/>
                <a:gd name="T18" fmla="*/ 62 w 252"/>
                <a:gd name="T19" fmla="*/ 44 h 160"/>
                <a:gd name="T20" fmla="*/ 68 w 252"/>
                <a:gd name="T21" fmla="*/ 45 h 160"/>
                <a:gd name="T22" fmla="*/ 94 w 252"/>
                <a:gd name="T23" fmla="*/ 143 h 160"/>
                <a:gd name="T24" fmla="*/ 111 w 252"/>
                <a:gd name="T25" fmla="*/ 143 h 160"/>
                <a:gd name="T26" fmla="*/ 197 w 252"/>
                <a:gd name="T27" fmla="*/ 44 h 160"/>
                <a:gd name="T28" fmla="*/ 201 w 252"/>
                <a:gd name="T29" fmla="*/ 46 h 160"/>
                <a:gd name="T30" fmla="*/ 164 w 252"/>
                <a:gd name="T31" fmla="*/ 160 h 160"/>
                <a:gd name="T32" fmla="*/ 201 w 252"/>
                <a:gd name="T3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160">
                  <a:moveTo>
                    <a:pt x="201" y="16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8"/>
                    <a:pt x="119" y="99"/>
                    <a:pt x="118" y="97"/>
                  </a:cubicBezTo>
                  <a:cubicBezTo>
                    <a:pt x="116" y="92"/>
                    <a:pt x="92" y="0"/>
                    <a:pt x="9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60"/>
                    <a:pt x="61" y="46"/>
                    <a:pt x="62" y="44"/>
                  </a:cubicBezTo>
                  <a:cubicBezTo>
                    <a:pt x="63" y="40"/>
                    <a:pt x="67" y="39"/>
                    <a:pt x="68" y="45"/>
                  </a:cubicBezTo>
                  <a:cubicBezTo>
                    <a:pt x="70" y="55"/>
                    <a:pt x="94" y="143"/>
                    <a:pt x="94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1" y="143"/>
                    <a:pt x="196" y="46"/>
                    <a:pt x="197" y="44"/>
                  </a:cubicBezTo>
                  <a:cubicBezTo>
                    <a:pt x="198" y="42"/>
                    <a:pt x="203" y="41"/>
                    <a:pt x="201" y="46"/>
                  </a:cubicBezTo>
                  <a:cubicBezTo>
                    <a:pt x="200" y="51"/>
                    <a:pt x="164" y="160"/>
                    <a:pt x="164" y="160"/>
                  </a:cubicBezTo>
                  <a:lnTo>
                    <a:pt x="201" y="16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312941" y="-177998"/>
              <a:ext cx="169863" cy="152400"/>
            </a:xfrm>
            <a:custGeom>
              <a:avLst/>
              <a:gdLst>
                <a:gd name="T0" fmla="*/ 178 w 178"/>
                <a:gd name="T1" fmla="*/ 0 h 160"/>
                <a:gd name="T2" fmla="*/ 173 w 178"/>
                <a:gd name="T3" fmla="*/ 20 h 160"/>
                <a:gd name="T4" fmla="*/ 87 w 178"/>
                <a:gd name="T5" fmla="*/ 20 h 160"/>
                <a:gd name="T6" fmla="*/ 73 w 178"/>
                <a:gd name="T7" fmla="*/ 31 h 160"/>
                <a:gd name="T8" fmla="*/ 80 w 178"/>
                <a:gd name="T9" fmla="*/ 49 h 160"/>
                <a:gd name="T10" fmla="*/ 108 w 178"/>
                <a:gd name="T11" fmla="*/ 68 h 160"/>
                <a:gd name="T12" fmla="*/ 137 w 178"/>
                <a:gd name="T13" fmla="*/ 85 h 160"/>
                <a:gd name="T14" fmla="*/ 149 w 178"/>
                <a:gd name="T15" fmla="*/ 114 h 160"/>
                <a:gd name="T16" fmla="*/ 137 w 178"/>
                <a:gd name="T17" fmla="*/ 142 h 160"/>
                <a:gd name="T18" fmla="*/ 99 w 178"/>
                <a:gd name="T19" fmla="*/ 160 h 160"/>
                <a:gd name="T20" fmla="*/ 0 w 178"/>
                <a:gd name="T21" fmla="*/ 160 h 160"/>
                <a:gd name="T22" fmla="*/ 8 w 178"/>
                <a:gd name="T23" fmla="*/ 136 h 160"/>
                <a:gd name="T24" fmla="*/ 100 w 178"/>
                <a:gd name="T25" fmla="*/ 137 h 160"/>
                <a:gd name="T26" fmla="*/ 112 w 178"/>
                <a:gd name="T27" fmla="*/ 129 h 160"/>
                <a:gd name="T28" fmla="*/ 111 w 178"/>
                <a:gd name="T29" fmla="*/ 112 h 160"/>
                <a:gd name="T30" fmla="*/ 73 w 178"/>
                <a:gd name="T31" fmla="*/ 88 h 160"/>
                <a:gd name="T32" fmla="*/ 41 w 178"/>
                <a:gd name="T33" fmla="*/ 64 h 160"/>
                <a:gd name="T34" fmla="*/ 42 w 178"/>
                <a:gd name="T35" fmla="*/ 27 h 160"/>
                <a:gd name="T36" fmla="*/ 78 w 178"/>
                <a:gd name="T37" fmla="*/ 0 h 160"/>
                <a:gd name="T38" fmla="*/ 178 w 178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8" h="160">
                  <a:moveTo>
                    <a:pt x="178" y="0"/>
                  </a:moveTo>
                  <a:cubicBezTo>
                    <a:pt x="173" y="20"/>
                    <a:pt x="173" y="20"/>
                    <a:pt x="173" y="20"/>
                  </a:cubicBezTo>
                  <a:cubicBezTo>
                    <a:pt x="173" y="20"/>
                    <a:pt x="89" y="20"/>
                    <a:pt x="87" y="20"/>
                  </a:cubicBezTo>
                  <a:cubicBezTo>
                    <a:pt x="81" y="21"/>
                    <a:pt x="76" y="23"/>
                    <a:pt x="73" y="31"/>
                  </a:cubicBezTo>
                  <a:cubicBezTo>
                    <a:pt x="72" y="36"/>
                    <a:pt x="73" y="44"/>
                    <a:pt x="80" y="49"/>
                  </a:cubicBezTo>
                  <a:cubicBezTo>
                    <a:pt x="85" y="53"/>
                    <a:pt x="108" y="68"/>
                    <a:pt x="108" y="68"/>
                  </a:cubicBezTo>
                  <a:cubicBezTo>
                    <a:pt x="108" y="68"/>
                    <a:pt x="134" y="82"/>
                    <a:pt x="137" y="85"/>
                  </a:cubicBezTo>
                  <a:cubicBezTo>
                    <a:pt x="146" y="93"/>
                    <a:pt x="150" y="103"/>
                    <a:pt x="149" y="114"/>
                  </a:cubicBezTo>
                  <a:cubicBezTo>
                    <a:pt x="148" y="126"/>
                    <a:pt x="143" y="136"/>
                    <a:pt x="137" y="142"/>
                  </a:cubicBezTo>
                  <a:cubicBezTo>
                    <a:pt x="131" y="149"/>
                    <a:pt x="116" y="160"/>
                    <a:pt x="99" y="160"/>
                  </a:cubicBezTo>
                  <a:cubicBezTo>
                    <a:pt x="70" y="160"/>
                    <a:pt x="0" y="160"/>
                    <a:pt x="0" y="160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6"/>
                    <a:pt x="97" y="137"/>
                    <a:pt x="100" y="137"/>
                  </a:cubicBezTo>
                  <a:cubicBezTo>
                    <a:pt x="102" y="137"/>
                    <a:pt x="109" y="135"/>
                    <a:pt x="112" y="129"/>
                  </a:cubicBezTo>
                  <a:cubicBezTo>
                    <a:pt x="115" y="124"/>
                    <a:pt x="115" y="117"/>
                    <a:pt x="111" y="112"/>
                  </a:cubicBezTo>
                  <a:cubicBezTo>
                    <a:pt x="108" y="109"/>
                    <a:pt x="89" y="96"/>
                    <a:pt x="73" y="88"/>
                  </a:cubicBezTo>
                  <a:cubicBezTo>
                    <a:pt x="58" y="79"/>
                    <a:pt x="45" y="74"/>
                    <a:pt x="41" y="64"/>
                  </a:cubicBezTo>
                  <a:cubicBezTo>
                    <a:pt x="35" y="53"/>
                    <a:pt x="37" y="38"/>
                    <a:pt x="42" y="27"/>
                  </a:cubicBezTo>
                  <a:cubicBezTo>
                    <a:pt x="47" y="16"/>
                    <a:pt x="58" y="0"/>
                    <a:pt x="78" y="0"/>
                  </a:cubicBezTo>
                  <a:cubicBezTo>
                    <a:pt x="95" y="0"/>
                    <a:pt x="178" y="0"/>
                    <a:pt x="178" y="0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082879" y="-603448"/>
              <a:ext cx="225425" cy="238125"/>
            </a:xfrm>
            <a:custGeom>
              <a:avLst/>
              <a:gdLst>
                <a:gd name="T0" fmla="*/ 0 w 142"/>
                <a:gd name="T1" fmla="*/ 0 h 150"/>
                <a:gd name="T2" fmla="*/ 0 w 142"/>
                <a:gd name="T3" fmla="*/ 150 h 150"/>
                <a:gd name="T4" fmla="*/ 0 w 142"/>
                <a:gd name="T5" fmla="*/ 90 h 150"/>
                <a:gd name="T6" fmla="*/ 57 w 142"/>
                <a:gd name="T7" fmla="*/ 120 h 150"/>
                <a:gd name="T8" fmla="*/ 142 w 142"/>
                <a:gd name="T9" fmla="*/ 75 h 150"/>
                <a:gd name="T10" fmla="*/ 0 w 142"/>
                <a:gd name="T1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150">
                  <a:moveTo>
                    <a:pt x="0" y="0"/>
                  </a:moveTo>
                  <a:lnTo>
                    <a:pt x="0" y="150"/>
                  </a:lnTo>
                  <a:lnTo>
                    <a:pt x="0" y="90"/>
                  </a:lnTo>
                  <a:lnTo>
                    <a:pt x="57" y="120"/>
                  </a:lnTo>
                  <a:lnTo>
                    <a:pt x="142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D0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7082879" y="-603448"/>
              <a:ext cx="225425" cy="238125"/>
            </a:xfrm>
            <a:custGeom>
              <a:avLst/>
              <a:gdLst>
                <a:gd name="T0" fmla="*/ 0 w 142"/>
                <a:gd name="T1" fmla="*/ 0 h 150"/>
                <a:gd name="T2" fmla="*/ 0 w 142"/>
                <a:gd name="T3" fmla="*/ 150 h 150"/>
                <a:gd name="T4" fmla="*/ 0 w 142"/>
                <a:gd name="T5" fmla="*/ 90 h 150"/>
                <a:gd name="T6" fmla="*/ 57 w 142"/>
                <a:gd name="T7" fmla="*/ 120 h 150"/>
                <a:gd name="T8" fmla="*/ 142 w 142"/>
                <a:gd name="T9" fmla="*/ 75 h 150"/>
                <a:gd name="T10" fmla="*/ 0 w 142"/>
                <a:gd name="T1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150">
                  <a:moveTo>
                    <a:pt x="0" y="0"/>
                  </a:moveTo>
                  <a:lnTo>
                    <a:pt x="0" y="150"/>
                  </a:lnTo>
                  <a:lnTo>
                    <a:pt x="0" y="90"/>
                  </a:lnTo>
                  <a:lnTo>
                    <a:pt x="57" y="120"/>
                  </a:lnTo>
                  <a:lnTo>
                    <a:pt x="142" y="7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7082879" y="-412948"/>
              <a:ext cx="225425" cy="190500"/>
            </a:xfrm>
            <a:custGeom>
              <a:avLst/>
              <a:gdLst>
                <a:gd name="T0" fmla="*/ 57 w 142"/>
                <a:gd name="T1" fmla="*/ 0 h 120"/>
                <a:gd name="T2" fmla="*/ 0 w 142"/>
                <a:gd name="T3" fmla="*/ 30 h 120"/>
                <a:gd name="T4" fmla="*/ 0 w 142"/>
                <a:gd name="T5" fmla="*/ 120 h 120"/>
                <a:gd name="T6" fmla="*/ 142 w 142"/>
                <a:gd name="T7" fmla="*/ 45 h 120"/>
                <a:gd name="T8" fmla="*/ 57 w 142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20">
                  <a:moveTo>
                    <a:pt x="57" y="0"/>
                  </a:moveTo>
                  <a:lnTo>
                    <a:pt x="0" y="30"/>
                  </a:lnTo>
                  <a:lnTo>
                    <a:pt x="0" y="120"/>
                  </a:lnTo>
                  <a:lnTo>
                    <a:pt x="142" y="4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BBE6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7082879" y="-412948"/>
              <a:ext cx="225425" cy="190500"/>
            </a:xfrm>
            <a:custGeom>
              <a:avLst/>
              <a:gdLst>
                <a:gd name="T0" fmla="*/ 57 w 142"/>
                <a:gd name="T1" fmla="*/ 0 h 120"/>
                <a:gd name="T2" fmla="*/ 0 w 142"/>
                <a:gd name="T3" fmla="*/ 30 h 120"/>
                <a:gd name="T4" fmla="*/ 0 w 142"/>
                <a:gd name="T5" fmla="*/ 120 h 120"/>
                <a:gd name="T6" fmla="*/ 142 w 142"/>
                <a:gd name="T7" fmla="*/ 45 h 120"/>
                <a:gd name="T8" fmla="*/ 57 w 142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20">
                  <a:moveTo>
                    <a:pt x="57" y="0"/>
                  </a:moveTo>
                  <a:lnTo>
                    <a:pt x="0" y="30"/>
                  </a:lnTo>
                  <a:lnTo>
                    <a:pt x="0" y="120"/>
                  </a:lnTo>
                  <a:lnTo>
                    <a:pt x="142" y="45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082879" y="-460573"/>
              <a:ext cx="90488" cy="95250"/>
            </a:xfrm>
            <a:custGeom>
              <a:avLst/>
              <a:gdLst>
                <a:gd name="T0" fmla="*/ 0 w 57"/>
                <a:gd name="T1" fmla="*/ 0 h 60"/>
                <a:gd name="T2" fmla="*/ 0 w 57"/>
                <a:gd name="T3" fmla="*/ 60 h 60"/>
                <a:gd name="T4" fmla="*/ 57 w 57"/>
                <a:gd name="T5" fmla="*/ 30 h 60"/>
                <a:gd name="T6" fmla="*/ 0 w 57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0" y="0"/>
                  </a:moveTo>
                  <a:lnTo>
                    <a:pt x="0" y="60"/>
                  </a:lnTo>
                  <a:lnTo>
                    <a:pt x="5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7082879" y="-460573"/>
              <a:ext cx="90488" cy="95250"/>
            </a:xfrm>
            <a:custGeom>
              <a:avLst/>
              <a:gdLst>
                <a:gd name="T0" fmla="*/ 0 w 57"/>
                <a:gd name="T1" fmla="*/ 0 h 60"/>
                <a:gd name="T2" fmla="*/ 0 w 57"/>
                <a:gd name="T3" fmla="*/ 60 h 60"/>
                <a:gd name="T4" fmla="*/ 57 w 57"/>
                <a:gd name="T5" fmla="*/ 30 h 60"/>
                <a:gd name="T6" fmla="*/ 0 w 57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0" y="0"/>
                  </a:moveTo>
                  <a:lnTo>
                    <a:pt x="0" y="60"/>
                  </a:lnTo>
                  <a:lnTo>
                    <a:pt x="57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98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nio\m\mmod\dF_orbit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8536"/>
            <a:ext cx="7248252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3800" y="188913"/>
            <a:ext cx="8642350" cy="693737"/>
          </a:xfrm>
        </p:spPr>
        <p:txBody>
          <a:bodyPr/>
          <a:lstStyle/>
          <a:p>
            <a:r>
              <a:rPr lang="en-US" dirty="0" smtClean="0"/>
              <a:t>Swarm-A </a:t>
            </a:r>
            <a:br>
              <a:rPr lang="en-US" dirty="0" smtClean="0"/>
            </a:br>
            <a:r>
              <a:rPr lang="en-US" sz="1800" b="0" dirty="0"/>
              <a:t>2 December 2013, Quiet day (</a:t>
            </a:r>
            <a:r>
              <a:rPr lang="en-US" sz="1800" b="0" dirty="0" err="1"/>
              <a:t>Kp</a:t>
            </a:r>
            <a:r>
              <a:rPr lang="en-US" sz="1800" b="0" dirty="0"/>
              <a:t> </a:t>
            </a:r>
            <a:r>
              <a:rPr lang="en-US" sz="1800" b="0" dirty="0">
                <a:sym typeface="Symbol"/>
              </a:rPr>
              <a:t></a:t>
            </a:r>
            <a:r>
              <a:rPr lang="en-US" sz="1800" b="0" dirty="0"/>
              <a:t> 0</a:t>
            </a:r>
            <a:r>
              <a:rPr lang="en-US" sz="1800" b="0" baseline="30000" dirty="0"/>
              <a:t>+</a:t>
            </a:r>
            <a:r>
              <a:rPr lang="en-US" sz="1800" b="0" dirty="0"/>
              <a:t>)</a:t>
            </a:r>
            <a:endParaRPr lang="en-US" sz="1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322145" y="1196752"/>
            <a:ext cx="1714351" cy="8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 smtClean="0">
                <a:solidFill>
                  <a:srgbClr val="0070C0"/>
                </a:solidFill>
              </a:rPr>
              <a:t>CHAOS-4 model subtracted</a:t>
            </a:r>
          </a:p>
        </p:txBody>
      </p:sp>
      <p:pic>
        <p:nvPicPr>
          <p:cNvPr id="4100" name="Picture 4" descr="C:\nio\m\mmod\dF_orbit_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8536"/>
            <a:ext cx="7248252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nio\m\mmod\dF_orbit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350000"/>
            <a:ext cx="7248252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00" y="188913"/>
            <a:ext cx="8642350" cy="693737"/>
          </a:xfrm>
        </p:spPr>
        <p:txBody>
          <a:bodyPr/>
          <a:lstStyle/>
          <a:p>
            <a:r>
              <a:rPr lang="en-US" dirty="0" smtClean="0"/>
              <a:t>Swarm-A and </a:t>
            </a:r>
            <a:r>
              <a:rPr lang="en-US" dirty="0" smtClean="0">
                <a:solidFill>
                  <a:srgbClr val="00B050"/>
                </a:solidFill>
              </a:rPr>
              <a:t>Swarm-B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800" b="0" dirty="0"/>
              <a:t>2 December 2013, Quiet day (</a:t>
            </a:r>
            <a:r>
              <a:rPr lang="en-US" sz="1800" b="0" dirty="0" err="1"/>
              <a:t>Kp</a:t>
            </a:r>
            <a:r>
              <a:rPr lang="en-US" sz="1800" b="0" dirty="0"/>
              <a:t> </a:t>
            </a:r>
            <a:r>
              <a:rPr lang="en-US" sz="1800" b="0" dirty="0">
                <a:sym typeface="Symbol"/>
              </a:rPr>
              <a:t></a:t>
            </a:r>
            <a:r>
              <a:rPr lang="en-US" sz="1800" b="0" dirty="0"/>
              <a:t> 0</a:t>
            </a:r>
            <a:r>
              <a:rPr lang="en-US" sz="1800" b="0" baseline="30000" dirty="0"/>
              <a:t>+</a:t>
            </a:r>
            <a:r>
              <a:rPr lang="en-US" sz="1800" b="0" dirty="0"/>
              <a:t>)</a:t>
            </a: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322145" y="1196752"/>
            <a:ext cx="1714351" cy="8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 smtClean="0">
                <a:solidFill>
                  <a:srgbClr val="0070C0"/>
                </a:solidFill>
              </a:rPr>
              <a:t>CHAOS-4 model subtracted</a:t>
            </a:r>
          </a:p>
        </p:txBody>
      </p:sp>
      <p:pic>
        <p:nvPicPr>
          <p:cNvPr id="5123" name="Picture 3" descr="C:\nio\m\mmod\dF_orbit_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350000"/>
            <a:ext cx="7304658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nio\m\mmod\dF_orbit_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350000"/>
            <a:ext cx="7304658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284252" y="2852936"/>
            <a:ext cx="176697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 smtClean="0">
                <a:solidFill>
                  <a:srgbClr val="00B050"/>
                </a:solidFill>
              </a:rPr>
              <a:t>Swarm-B</a:t>
            </a:r>
            <a:r>
              <a:rPr lang="en-US" sz="1600" kern="0" dirty="0" smtClean="0">
                <a:solidFill>
                  <a:srgbClr val="0070C0"/>
                </a:solidFill>
              </a:rPr>
              <a:t> data shifted by 15s  </a:t>
            </a:r>
            <a:br>
              <a:rPr lang="en-US" sz="1600" kern="0" dirty="0" smtClean="0">
                <a:solidFill>
                  <a:srgbClr val="0070C0"/>
                </a:solidFill>
              </a:rPr>
            </a:br>
            <a:r>
              <a:rPr lang="en-US" sz="1600" kern="0" dirty="0" smtClean="0">
                <a:solidFill>
                  <a:srgbClr val="0070C0"/>
                </a:solidFill>
              </a:rPr>
              <a:t>since satellite flies 120 km behind Swarm-A </a:t>
            </a:r>
            <a:br>
              <a:rPr lang="en-US" sz="1600" kern="0" dirty="0" smtClean="0">
                <a:solidFill>
                  <a:srgbClr val="0070C0"/>
                </a:solidFill>
              </a:rPr>
            </a:br>
            <a:r>
              <a:rPr lang="en-US" sz="1600" kern="0" dirty="0" smtClean="0">
                <a:solidFill>
                  <a:srgbClr val="0070C0"/>
                </a:solidFill>
              </a:rPr>
              <a:t>(on that day)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020272" y="2047128"/>
            <a:ext cx="2030960" cy="8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 smtClean="0">
                <a:solidFill>
                  <a:srgbClr val="0070C0"/>
                </a:solidFill>
              </a:rPr>
              <a:t>Difference</a:t>
            </a:r>
            <a:br>
              <a:rPr lang="en-US" sz="1600" kern="0" dirty="0" smtClean="0">
                <a:solidFill>
                  <a:srgbClr val="0070C0"/>
                </a:solidFill>
              </a:rPr>
            </a:br>
            <a:r>
              <a:rPr lang="en-US" sz="1600" kern="0" dirty="0" smtClean="0">
                <a:solidFill>
                  <a:srgbClr val="0070C0"/>
                </a:solidFill>
              </a:rPr>
              <a:t>Swarm A -</a:t>
            </a:r>
            <a:r>
              <a:rPr lang="en-US" sz="1600" kern="0" dirty="0" smtClean="0">
                <a:solidFill>
                  <a:srgbClr val="00B050"/>
                </a:solidFill>
              </a:rPr>
              <a:t>Swarm B</a:t>
            </a:r>
          </a:p>
        </p:txBody>
      </p:sp>
    </p:spTree>
    <p:extLst>
      <p:ext uri="{BB962C8B-B14F-4D97-AF65-F5344CB8AC3E}">
        <p14:creationId xmlns:p14="http://schemas.microsoft.com/office/powerpoint/2010/main" val="213247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300192" y="-1"/>
            <a:ext cx="2843808" cy="6875123"/>
          </a:xfrm>
          <a:prstGeom prst="rect">
            <a:avLst/>
          </a:prstGeom>
          <a:solidFill>
            <a:srgbClr val="0205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6" name="Picture 2" descr="C:\nio\tmp\earth-stormy-he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6444" r="-17212" b="4733"/>
          <a:stretch/>
        </p:blipFill>
        <p:spPr bwMode="auto">
          <a:xfrm>
            <a:off x="-17462" y="-1"/>
            <a:ext cx="7740352" cy="68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20300" y="44624"/>
            <a:ext cx="3952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Magnetic Field Strength</a:t>
            </a:r>
            <a:endParaRPr lang="en-US" sz="1800" b="1" dirty="0">
              <a:solidFill>
                <a:srgbClr val="FFFF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47864" y="3905294"/>
            <a:ext cx="5760639" cy="2548042"/>
            <a:chOff x="3347864" y="3905294"/>
            <a:chExt cx="5760639" cy="2548042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3356107" y="3905294"/>
              <a:ext cx="1359909" cy="8198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075" name="Picture 3" descr="C:\nio\m\mmod\F_CM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612" y="3951483"/>
              <a:ext cx="4529891" cy="250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347864" y="5589240"/>
              <a:ext cx="2808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a</a:t>
              </a:r>
              <a:r>
                <a:rPr lang="en-US" sz="1800" dirty="0" smtClean="0">
                  <a:solidFill>
                    <a:srgbClr val="FFC000"/>
                  </a:solidFill>
                </a:rPr>
                <a:t>t core surface</a:t>
              </a:r>
              <a:br>
                <a:rPr lang="en-US" sz="1800" dirty="0" smtClean="0">
                  <a:solidFill>
                    <a:srgbClr val="FFC000"/>
                  </a:solidFill>
                </a:rPr>
              </a:br>
              <a:r>
                <a:rPr lang="en-US" sz="1800" dirty="0" smtClean="0">
                  <a:solidFill>
                    <a:srgbClr val="FFC000"/>
                  </a:solidFill>
                </a:rPr>
                <a:t>  (</a:t>
              </a:r>
              <a:r>
                <a:rPr lang="en-US" sz="1600" dirty="0" smtClean="0">
                  <a:solidFill>
                    <a:srgbClr val="FFC000"/>
                  </a:solidFill>
                </a:rPr>
                <a:t>3000 km depth)</a:t>
              </a:r>
              <a:endParaRPr lang="en-US" sz="1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69220" y="620688"/>
            <a:ext cx="4839284" cy="2501853"/>
            <a:chOff x="4269220" y="620688"/>
            <a:chExt cx="4839284" cy="2501853"/>
          </a:xfrm>
        </p:grpSpPr>
        <p:sp>
          <p:nvSpPr>
            <p:cNvPr id="8" name="TextBox 7"/>
            <p:cNvSpPr txBox="1"/>
            <p:nvPr/>
          </p:nvSpPr>
          <p:spPr>
            <a:xfrm>
              <a:off x="4288282" y="262762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a</a:t>
              </a:r>
              <a:r>
                <a:rPr lang="en-US" sz="1800" dirty="0" smtClean="0">
                  <a:solidFill>
                    <a:srgbClr val="FFC000"/>
                  </a:solidFill>
                </a:rPr>
                <a:t>t ground</a:t>
              </a:r>
              <a:endParaRPr lang="en-US" sz="1800" dirty="0">
                <a:solidFill>
                  <a:srgbClr val="FFC000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H="1">
              <a:off x="4269220" y="2420888"/>
              <a:ext cx="662820" cy="2160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076" name="Picture 4" descr="C:\nio\m\mmod\F_groun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613" y="620688"/>
              <a:ext cx="4529891" cy="250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716144" y="620688"/>
            <a:ext cx="5392361" cy="2504215"/>
            <a:chOff x="3716144" y="611701"/>
            <a:chExt cx="5392361" cy="2504215"/>
          </a:xfrm>
        </p:grpSpPr>
        <p:sp>
          <p:nvSpPr>
            <p:cNvPr id="33" name="TextBox 32"/>
            <p:cNvSpPr txBox="1"/>
            <p:nvPr/>
          </p:nvSpPr>
          <p:spPr>
            <a:xfrm>
              <a:off x="3716144" y="1009478"/>
              <a:ext cx="2808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a</a:t>
              </a:r>
              <a:r>
                <a:rPr lang="en-US" sz="1800" dirty="0" smtClean="0">
                  <a:solidFill>
                    <a:srgbClr val="FFC000"/>
                  </a:solidFill>
                </a:rPr>
                <a:t>t satellite </a:t>
              </a:r>
              <a:br>
                <a:rPr lang="en-US" sz="1800" dirty="0" smtClean="0">
                  <a:solidFill>
                    <a:srgbClr val="FFC000"/>
                  </a:solidFill>
                </a:rPr>
              </a:br>
              <a:r>
                <a:rPr lang="en-US" sz="1800" dirty="0" smtClean="0">
                  <a:solidFill>
                    <a:srgbClr val="FFC000"/>
                  </a:solidFill>
                </a:rPr>
                <a:t>altitude</a:t>
              </a:r>
              <a:endParaRPr lang="en-US" sz="1800" dirty="0">
                <a:solidFill>
                  <a:srgbClr val="FFC000"/>
                </a:solidFill>
              </a:endParaRPr>
            </a:p>
          </p:txBody>
        </p:sp>
        <p:pic>
          <p:nvPicPr>
            <p:cNvPr id="3077" name="Picture 5" descr="C:\nio\m\mmod\F_ob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613" y="611701"/>
              <a:ext cx="4529892" cy="2504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 bwMode="auto">
            <a:xfrm flipH="1">
              <a:off x="4283968" y="2420888"/>
              <a:ext cx="662820" cy="2160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0368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39189"/>
            <a:ext cx="9144000" cy="6669360"/>
          </a:xfrm>
          <a:prstGeom prst="rect">
            <a:avLst/>
          </a:prstGeom>
          <a:solidFill>
            <a:srgbClr val="02050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solidFill>
              <a:srgbClr val="02050A"/>
            </a:solidFill>
          </a:ln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Magnetic Field Intensity in May 2014 </a:t>
            </a: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1800" b="0" dirty="0">
                <a:solidFill>
                  <a:srgbClr val="FFC000"/>
                </a:solidFill>
              </a:rPr>
              <a:t>Swarm-A, 4 days of May 2014</a:t>
            </a:r>
            <a:r>
              <a:rPr lang="en-US" sz="1800" dirty="0">
                <a:solidFill>
                  <a:srgbClr val="FFC000"/>
                </a:solidFill>
              </a:rPr>
              <a:t/>
            </a:r>
            <a:br>
              <a:rPr lang="en-US" sz="1800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48065" y="6050432"/>
            <a:ext cx="3888432" cy="40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>
                <a:solidFill>
                  <a:srgbClr val="FFC000"/>
                </a:solidFill>
              </a:rPr>
              <a:t>a</a:t>
            </a:r>
            <a:r>
              <a:rPr lang="en-US" sz="1600" kern="0" dirty="0" smtClean="0">
                <a:solidFill>
                  <a:srgbClr val="FFC000"/>
                </a:solidFill>
              </a:rPr>
              <a:t>t satellite altitude of 470 km</a:t>
            </a:r>
          </a:p>
        </p:txBody>
      </p:sp>
      <p:pic>
        <p:nvPicPr>
          <p:cNvPr id="8" name="Picture 5" descr="C:\nio\m\mmod\F_ob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7" y="1196752"/>
            <a:ext cx="833636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27384"/>
            <a:ext cx="9144000" cy="6669360"/>
          </a:xfrm>
          <a:prstGeom prst="rect">
            <a:avLst/>
          </a:prstGeom>
          <a:solidFill>
            <a:srgbClr val="02050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solidFill>
              <a:srgbClr val="02050A"/>
            </a:solidFill>
          </a:ln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Magnetic Field Intensity in May 2014 </a:t>
            </a: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1800" b="0" dirty="0">
                <a:solidFill>
                  <a:srgbClr val="FFC000"/>
                </a:solidFill>
              </a:rPr>
              <a:t>based on Swarm data spanning 6 months</a:t>
            </a:r>
            <a:r>
              <a:rPr lang="en-US" sz="1800" dirty="0">
                <a:solidFill>
                  <a:srgbClr val="FFC000"/>
                </a:solidFill>
              </a:rPr>
              <a:t/>
            </a:r>
            <a:br>
              <a:rPr lang="en-US" sz="1800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76056" y="6050432"/>
            <a:ext cx="3888432" cy="40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>
                <a:solidFill>
                  <a:srgbClr val="FFC000"/>
                </a:solidFill>
              </a:rPr>
              <a:t>a</a:t>
            </a:r>
            <a:r>
              <a:rPr lang="en-US" sz="1600" kern="0" dirty="0" smtClean="0">
                <a:solidFill>
                  <a:srgbClr val="FFC000"/>
                </a:solidFill>
              </a:rPr>
              <a:t>t Earth’s surface</a:t>
            </a:r>
          </a:p>
        </p:txBody>
      </p:sp>
      <p:pic>
        <p:nvPicPr>
          <p:cNvPr id="14" name="Picture 4" descr="C:\nio\m\mmod\F_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" y="1195200"/>
            <a:ext cx="8343311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5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27384"/>
            <a:ext cx="9144000" cy="6669360"/>
          </a:xfrm>
          <a:prstGeom prst="rect">
            <a:avLst/>
          </a:prstGeom>
          <a:solidFill>
            <a:srgbClr val="02050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solidFill>
              <a:srgbClr val="02050A"/>
            </a:solidFill>
          </a:ln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Magnetic Field </a:t>
            </a:r>
            <a:r>
              <a:rPr lang="en-US" dirty="0" smtClean="0">
                <a:solidFill>
                  <a:srgbClr val="FFFF00"/>
                </a:solidFill>
              </a:rPr>
              <a:t>Intensity</a:t>
            </a: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1800" b="0" dirty="0" smtClean="0">
                <a:solidFill>
                  <a:schemeClr val="bg1"/>
                </a:solidFill>
              </a:rPr>
              <a:t>Single Event Upset  of TOPEX Poseidon Satellite</a:t>
            </a:r>
            <a:r>
              <a:rPr lang="en-US" sz="1800" dirty="0">
                <a:solidFill>
                  <a:srgbClr val="FFC000"/>
                </a:solidFill>
              </a:rPr>
              <a:t/>
            </a:r>
            <a:br>
              <a:rPr lang="en-US" sz="1800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76056" y="6050432"/>
            <a:ext cx="3888432" cy="40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>
                <a:solidFill>
                  <a:srgbClr val="FFC000"/>
                </a:solidFill>
              </a:rPr>
              <a:t>a</a:t>
            </a:r>
            <a:r>
              <a:rPr lang="en-US" sz="1600" kern="0" dirty="0" smtClean="0">
                <a:solidFill>
                  <a:srgbClr val="FFC000"/>
                </a:solidFill>
              </a:rPr>
              <a:t>t Earth’s surface</a:t>
            </a:r>
          </a:p>
        </p:txBody>
      </p:sp>
      <p:pic>
        <p:nvPicPr>
          <p:cNvPr id="3075" name="Picture 3" descr="C:\nio\m\mmod\F_ground_tope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" y="1195200"/>
            <a:ext cx="8350353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7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27384"/>
            <a:ext cx="9144000" cy="6669360"/>
          </a:xfrm>
          <a:prstGeom prst="rect">
            <a:avLst/>
          </a:prstGeom>
          <a:solidFill>
            <a:srgbClr val="02050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solidFill>
              <a:srgbClr val="02050A"/>
            </a:solidFill>
          </a:ln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Magnetic Field </a:t>
            </a:r>
            <a:r>
              <a:rPr lang="en-US" dirty="0" smtClean="0">
                <a:solidFill>
                  <a:srgbClr val="FFFF00"/>
                </a:solidFill>
              </a:rPr>
              <a:t>Intensity</a:t>
            </a: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1800" b="0" dirty="0" smtClean="0">
                <a:solidFill>
                  <a:srgbClr val="FFC000"/>
                </a:solidFill>
              </a:rPr>
              <a:t>change </a:t>
            </a:r>
            <a:r>
              <a:rPr lang="en-US" sz="1800" b="0" dirty="0">
                <a:solidFill>
                  <a:srgbClr val="FFC000"/>
                </a:solidFill>
              </a:rPr>
              <a:t>in 6 months </a:t>
            </a:r>
            <a:r>
              <a:rPr lang="en-US" sz="1800" b="0" dirty="0" smtClean="0">
                <a:solidFill>
                  <a:srgbClr val="FFC000"/>
                </a:solidFill>
              </a:rPr>
              <a:t>(December </a:t>
            </a:r>
            <a:r>
              <a:rPr lang="en-US" sz="1800" b="0" dirty="0">
                <a:solidFill>
                  <a:srgbClr val="FFC000"/>
                </a:solidFill>
              </a:rPr>
              <a:t>2013 </a:t>
            </a:r>
            <a:r>
              <a:rPr lang="en-US" sz="1800" b="0" dirty="0" smtClean="0">
                <a:solidFill>
                  <a:srgbClr val="FFC000"/>
                </a:solidFill>
              </a:rPr>
              <a:t> to </a:t>
            </a:r>
            <a:r>
              <a:rPr lang="en-US" sz="1800" b="0" dirty="0" smtClean="0">
                <a:solidFill>
                  <a:srgbClr val="FFC000"/>
                </a:solidFill>
              </a:rPr>
              <a:t>June 2014)</a:t>
            </a:r>
            <a:r>
              <a:rPr lang="en-US" sz="1800" dirty="0">
                <a:solidFill>
                  <a:srgbClr val="FFC000"/>
                </a:solidFill>
              </a:rPr>
              <a:t/>
            </a:r>
            <a:br>
              <a:rPr lang="en-US" sz="1800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76056" y="6050432"/>
            <a:ext cx="3888432" cy="40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>
                <a:solidFill>
                  <a:srgbClr val="FFC000"/>
                </a:solidFill>
              </a:rPr>
              <a:t>a</a:t>
            </a:r>
            <a:r>
              <a:rPr lang="en-US" sz="1600" kern="0" dirty="0" smtClean="0">
                <a:solidFill>
                  <a:srgbClr val="FFC000"/>
                </a:solidFill>
              </a:rPr>
              <a:t>t Earth’s surface</a:t>
            </a:r>
          </a:p>
        </p:txBody>
      </p:sp>
      <p:pic>
        <p:nvPicPr>
          <p:cNvPr id="7171" name="Picture 3" descr="C:\nio\m\mmod\dF_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" y="1195200"/>
            <a:ext cx="8343313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5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dZ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50" y="1121321"/>
            <a:ext cx="9079854" cy="45399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32" y="44624"/>
            <a:ext cx="8712968" cy="819274"/>
          </a:xfrm>
        </p:spPr>
        <p:txBody>
          <a:bodyPr/>
          <a:lstStyle/>
          <a:p>
            <a:r>
              <a:rPr lang="en-US" dirty="0"/>
              <a:t>Dynamics of the </a:t>
            </a:r>
            <a:r>
              <a:rPr lang="en-US" dirty="0" smtClean="0"/>
              <a:t>Core: </a:t>
            </a:r>
            <a:br>
              <a:rPr lang="en-US" dirty="0" smtClean="0"/>
            </a:br>
            <a:r>
              <a:rPr lang="en-US" dirty="0" smtClean="0"/>
              <a:t>Magnetic </a:t>
            </a:r>
            <a:r>
              <a:rPr lang="en-US" dirty="0"/>
              <a:t>Field Acceleration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4" y="5517232"/>
            <a:ext cx="327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sz="1600" kern="0" dirty="0">
                <a:solidFill>
                  <a:srgbClr val="0070C0"/>
                </a:solidFill>
                <a:latin typeface="+mn-lt"/>
                <a:ea typeface="+mn-ea"/>
              </a:rPr>
              <a:t>Vertical component </a:t>
            </a:r>
            <a:r>
              <a:rPr lang="en-US" sz="1600" i="1" kern="0" dirty="0">
                <a:solidFill>
                  <a:srgbClr val="0070C0"/>
                </a:solidFill>
                <a:latin typeface="+mn-lt"/>
                <a:ea typeface="+mn-ea"/>
              </a:rPr>
              <a:t>d</a:t>
            </a:r>
            <a:r>
              <a:rPr lang="en-US" sz="1600" kern="0" baseline="30000" dirty="0">
                <a:solidFill>
                  <a:srgbClr val="0070C0"/>
                </a:solidFill>
                <a:latin typeface="+mn-lt"/>
                <a:ea typeface="+mn-ea"/>
              </a:rPr>
              <a:t>2</a:t>
            </a:r>
            <a:r>
              <a:rPr lang="en-US" sz="1600" i="1" kern="0" dirty="0">
                <a:solidFill>
                  <a:srgbClr val="0070C0"/>
                </a:solidFill>
                <a:latin typeface="+mn-lt"/>
                <a:ea typeface="+mn-ea"/>
              </a:rPr>
              <a:t>Z</a:t>
            </a:r>
            <a:r>
              <a:rPr lang="en-US" sz="1600" kern="0" dirty="0">
                <a:solidFill>
                  <a:srgbClr val="0070C0"/>
                </a:solidFill>
                <a:latin typeface="+mn-lt"/>
                <a:ea typeface="+mn-ea"/>
              </a:rPr>
              <a:t>/</a:t>
            </a:r>
            <a:r>
              <a:rPr lang="en-US" sz="1600" i="1" kern="0" dirty="0">
                <a:solidFill>
                  <a:srgbClr val="0070C0"/>
                </a:solidFill>
                <a:latin typeface="+mn-lt"/>
                <a:ea typeface="+mn-ea"/>
              </a:rPr>
              <a:t>dt</a:t>
            </a:r>
            <a:r>
              <a:rPr lang="en-US" sz="1600" kern="0" baseline="30000" dirty="0">
                <a:solidFill>
                  <a:srgbClr val="0070C0"/>
                </a:solidFill>
                <a:latin typeface="+mn-lt"/>
                <a:ea typeface="+mn-ea"/>
              </a:rPr>
              <a:t>2</a:t>
            </a:r>
            <a:r>
              <a:rPr lang="en-US" sz="1600" kern="0" dirty="0">
                <a:solidFill>
                  <a:srgbClr val="0070C0"/>
                </a:solidFill>
                <a:latin typeface="+mn-lt"/>
                <a:ea typeface="+mn-ea"/>
              </a:rPr>
              <a:t> </a:t>
            </a:r>
            <a:r>
              <a:rPr lang="en-US" sz="1600" kern="0" dirty="0" smtClean="0">
                <a:solidFill>
                  <a:srgbClr val="0070C0"/>
                </a:solidFill>
                <a:latin typeface="+mn-lt"/>
                <a:ea typeface="+mn-ea"/>
              </a:rPr>
              <a:t/>
            </a:r>
            <a:br>
              <a:rPr lang="en-US" sz="1600" kern="0" dirty="0" smtClean="0">
                <a:solidFill>
                  <a:srgbClr val="0070C0"/>
                </a:solidFill>
                <a:latin typeface="+mn-lt"/>
                <a:ea typeface="+mn-ea"/>
              </a:rPr>
            </a:br>
            <a:r>
              <a:rPr lang="en-US" sz="1600" kern="0" dirty="0" smtClean="0">
                <a:solidFill>
                  <a:srgbClr val="0070C0"/>
                </a:solidFill>
                <a:latin typeface="+mn-lt"/>
                <a:ea typeface="+mn-ea"/>
              </a:rPr>
              <a:t>at Earth’s </a:t>
            </a:r>
            <a:r>
              <a:rPr lang="en-US" sz="1600" kern="0" dirty="0">
                <a:solidFill>
                  <a:srgbClr val="0070C0"/>
                </a:solidFill>
                <a:latin typeface="+mn-lt"/>
                <a:ea typeface="+mn-ea"/>
              </a:rPr>
              <a:t>surface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733824"/>
            <a:ext cx="55149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4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5936264"/>
            <a:ext cx="9142074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3462"/>
            <a:ext cx="7772400" cy="603250"/>
          </a:xfrm>
        </p:spPr>
        <p:txBody>
          <a:bodyPr/>
          <a:lstStyle/>
          <a:p>
            <a:r>
              <a:rPr lang="en-US" dirty="0" smtClean="0"/>
              <a:t>Declination in 2014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39552" y="6165304"/>
            <a:ext cx="2160240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1026" name="Picture 2" descr="H:\m\animations\t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r="-12307"/>
          <a:stretch/>
        </p:blipFill>
        <p:spPr bwMode="auto">
          <a:xfrm>
            <a:off x="323528" y="944818"/>
            <a:ext cx="7753598" cy="581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323528" y="980728"/>
            <a:ext cx="1296144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652120" y="1268760"/>
            <a:ext cx="31683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r>
              <a:rPr lang="en-US" sz="1600" i="1" dirty="0" smtClean="0"/>
              <a:t>Compass points in direction </a:t>
            </a:r>
            <a:br>
              <a:rPr lang="en-US" sz="1600" i="1" dirty="0" smtClean="0"/>
            </a:br>
            <a:r>
              <a:rPr lang="en-US" sz="1600" i="1" dirty="0" smtClean="0">
                <a:solidFill>
                  <a:srgbClr val="FF0000"/>
                </a:solidFill>
              </a:rPr>
              <a:t>eastward</a:t>
            </a:r>
            <a:r>
              <a:rPr lang="en-US" sz="1600" i="1" dirty="0" smtClean="0"/>
              <a:t> / </a:t>
            </a:r>
            <a:r>
              <a:rPr lang="en-US" sz="1600" i="1" dirty="0" smtClean="0">
                <a:solidFill>
                  <a:srgbClr val="0070C0"/>
                </a:solidFill>
              </a:rPr>
              <a:t>westward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of geographic pole</a:t>
            </a:r>
          </a:p>
          <a:p>
            <a:pPr algn="r" eaLnBrk="0" hangingPunct="0"/>
            <a:r>
              <a:rPr lang="en-US" sz="1600" i="1" dirty="0">
                <a:solidFill>
                  <a:srgbClr val="00B050"/>
                </a:solidFill>
              </a:rPr>
              <a:t>Compass points </a:t>
            </a:r>
            <a:r>
              <a:rPr lang="en-US" sz="1600" i="1" dirty="0" smtClean="0">
                <a:solidFill>
                  <a:srgbClr val="00B050"/>
                </a:solidFill>
              </a:rPr>
              <a:t>towards geographic </a:t>
            </a:r>
            <a:r>
              <a:rPr lang="en-US" sz="1600" i="1" dirty="0">
                <a:solidFill>
                  <a:srgbClr val="00B050"/>
                </a:solidFill>
              </a:rPr>
              <a:t>pole</a:t>
            </a:r>
          </a:p>
          <a:p>
            <a:pPr algn="r" eaLnBrk="0" hangingPunct="0"/>
            <a:endParaRPr lang="en-US" sz="1600" i="1" dirty="0">
              <a:latin typeface="Times New Roman" pitchFamily="18" charset="0"/>
            </a:endParaRPr>
          </a:p>
        </p:txBody>
      </p:sp>
      <p:pic>
        <p:nvPicPr>
          <p:cNvPr id="2" name="Picture 2" descr="C:\nio\cdr\Greenland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457209"/>
            <a:ext cx="2985899" cy="221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2565" y="4581128"/>
            <a:ext cx="8496944" cy="1200329"/>
          </a:xfrm>
          <a:prstGeom prst="rect">
            <a:avLst/>
          </a:prstGeom>
          <a:solidFill>
            <a:schemeClr val="accent1"/>
          </a:solidFill>
          <a:effectLst>
            <a:outerShdw blurRad="152400" dist="38100" dir="42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IGRF: International Geomagnetic Reference Field 2015-2020</a:t>
            </a:r>
          </a:p>
          <a:p>
            <a:r>
              <a:rPr lang="en-US" i="1" dirty="0" smtClean="0"/>
              <a:t>The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m</a:t>
            </a:r>
            <a:r>
              <a:rPr lang="en-US" dirty="0" smtClean="0"/>
              <a:t>odel </a:t>
            </a:r>
            <a:r>
              <a:rPr lang="en-US" dirty="0" smtClean="0"/>
              <a:t>for </a:t>
            </a:r>
            <a:r>
              <a:rPr lang="en-US" dirty="0" smtClean="0"/>
              <a:t>application (navigation, …)</a:t>
            </a:r>
            <a:endParaRPr lang="en-US" dirty="0" smtClean="0"/>
          </a:p>
          <a:p>
            <a:r>
              <a:rPr lang="en-US" dirty="0" smtClean="0"/>
              <a:t>Will </a:t>
            </a:r>
            <a:r>
              <a:rPr lang="en-US" dirty="0" smtClean="0"/>
              <a:t>be derived in autumn based on Swarm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936264"/>
            <a:ext cx="9142074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100" name="Picture 4" descr="C:\nio\tmp\npol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94" y="-5990374"/>
            <a:ext cx="4993480" cy="1287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nio\tmp\npole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71" y="82868"/>
            <a:ext cx="4993480" cy="1287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nio\tmp\npole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57" y="103569"/>
            <a:ext cx="4993480" cy="1287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4" y="476672"/>
            <a:ext cx="5466184" cy="603250"/>
          </a:xfrm>
        </p:spPr>
        <p:txBody>
          <a:bodyPr/>
          <a:lstStyle/>
          <a:p>
            <a:r>
              <a:rPr lang="en-US" dirty="0" smtClean="0"/>
              <a:t>Movement of the </a:t>
            </a:r>
            <a:br>
              <a:rPr lang="en-US" dirty="0" smtClean="0"/>
            </a:br>
            <a:r>
              <a:rPr lang="en-US" dirty="0" smtClean="0"/>
              <a:t>magnetic North Pole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988840"/>
            <a:ext cx="2808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</a:rPr>
              <a:t>Ground expeditions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1831 James Clark 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1904 Roald Amundsen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999274"/>
            <a:ext cx="2808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Previous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FF0000"/>
                </a:solidFill>
              </a:rPr>
              <a:t>Ørsted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CHAMP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09971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Swarm</a:t>
            </a:r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6" name="Picture 3" descr="C:\nio\tmp\npo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00" y="104400"/>
            <a:ext cx="4993436" cy="128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6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7500" decel="37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0156 0.88611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1"/>
            <a:ext cx="9144000" cy="6875123"/>
          </a:xfrm>
          <a:prstGeom prst="rect">
            <a:avLst/>
          </a:prstGeom>
          <a:solidFill>
            <a:srgbClr val="0205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6" name="Picture 2" descr="C:\nio\tmp\earth-stormy-he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6444" r="-17212" b="4733"/>
          <a:stretch/>
        </p:blipFill>
        <p:spPr bwMode="auto">
          <a:xfrm>
            <a:off x="-17462" y="-1"/>
            <a:ext cx="7740352" cy="68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411760" y="1124744"/>
            <a:ext cx="6480720" cy="23762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800" b="1" kern="0" dirty="0" smtClean="0">
                <a:solidFill>
                  <a:srgbClr val="FFFF00"/>
                </a:solidFill>
              </a:rPr>
              <a:t>From Core to Space</a:t>
            </a:r>
            <a:br>
              <a:rPr lang="en-US" sz="2800" b="1" kern="0" dirty="0" smtClean="0">
                <a:solidFill>
                  <a:srgbClr val="FFFF00"/>
                </a:solidFill>
              </a:rPr>
            </a:br>
            <a:r>
              <a:rPr lang="en-US" sz="2800" b="1" kern="0" dirty="0" smtClean="0">
                <a:solidFill>
                  <a:srgbClr val="FFFF00"/>
                </a:solidFill>
              </a:rPr>
              <a:t>First Swarm Scientific Results</a:t>
            </a:r>
          </a:p>
          <a:p>
            <a:pPr algn="r"/>
            <a:endParaRPr lang="en-US" kern="0" dirty="0" smtClean="0">
              <a:solidFill>
                <a:srgbClr val="FFFF00"/>
              </a:solidFill>
            </a:endParaRPr>
          </a:p>
          <a:p>
            <a:pPr marL="0" indent="0" algn="r">
              <a:buNone/>
            </a:pPr>
            <a:r>
              <a:rPr lang="en-US" kern="0" dirty="0" smtClean="0">
                <a:solidFill>
                  <a:srgbClr val="FFFF00"/>
                </a:solidFill>
              </a:rPr>
              <a:t>Nils Olsen, Claudia </a:t>
            </a:r>
            <a:r>
              <a:rPr lang="en-US" kern="0" dirty="0" err="1" smtClean="0">
                <a:solidFill>
                  <a:srgbClr val="FFFF00"/>
                </a:solidFill>
              </a:rPr>
              <a:t>Stolle</a:t>
            </a:r>
            <a:r>
              <a:rPr lang="en-US" kern="0" dirty="0" smtClean="0">
                <a:solidFill>
                  <a:srgbClr val="FFFF00"/>
                </a:solidFill>
              </a:rPr>
              <a:t> </a:t>
            </a:r>
            <a:br>
              <a:rPr lang="en-US" kern="0" dirty="0" smtClean="0">
                <a:solidFill>
                  <a:srgbClr val="FFFF00"/>
                </a:solidFill>
              </a:rPr>
            </a:br>
            <a:r>
              <a:rPr lang="en-US" kern="0" dirty="0" smtClean="0">
                <a:solidFill>
                  <a:srgbClr val="FFFF00"/>
                </a:solidFill>
              </a:rPr>
              <a:t>and the </a:t>
            </a:r>
            <a:r>
              <a:rPr lang="en-US" i="1" kern="0" dirty="0" smtClean="0">
                <a:solidFill>
                  <a:srgbClr val="FFFF00"/>
                </a:solidFill>
              </a:rPr>
              <a:t>Swarm</a:t>
            </a:r>
            <a:r>
              <a:rPr lang="en-US" kern="0" dirty="0" smtClean="0">
                <a:solidFill>
                  <a:srgbClr val="FFFF00"/>
                </a:solidFill>
              </a:rPr>
              <a:t> ESL Science Team</a:t>
            </a:r>
          </a:p>
          <a:p>
            <a:pPr algn="r"/>
            <a:endParaRPr lang="en-US" sz="1400" kern="0" dirty="0" smtClean="0">
              <a:solidFill>
                <a:srgbClr val="FFFF00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3347864" y="3861048"/>
            <a:ext cx="5563439" cy="20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800">
                <a:solidFill>
                  <a:srgbClr val="0066CC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600">
                <a:solidFill>
                  <a:srgbClr val="0066CC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rgbClr val="0066CC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rgbClr val="0066CC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None/>
              <a:defRPr sz="1400">
                <a:solidFill>
                  <a:srgbClr val="0066CC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FFFFFF"/>
                </a:solidFill>
              </a:rPr>
              <a:t>Swarm magnetic observations and the various source of Earth’s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FFFFFF"/>
                </a:solidFill>
              </a:rPr>
              <a:t>Earth’s main field: How has it changed within the last 6 months?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FFFFFF"/>
                </a:solidFill>
              </a:rPr>
              <a:t>Earth’s environment</a:t>
            </a:r>
            <a:endParaRPr lang="en-US" kern="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15006" y="116632"/>
            <a:ext cx="1260000" cy="710720"/>
            <a:chOff x="7704000" y="198000"/>
            <a:chExt cx="1260000" cy="710720"/>
          </a:xfrm>
        </p:grpSpPr>
        <p:sp>
          <p:nvSpPr>
            <p:cNvPr id="4" name="Oval 3"/>
            <p:cNvSpPr/>
            <p:nvPr/>
          </p:nvSpPr>
          <p:spPr bwMode="auto">
            <a:xfrm>
              <a:off x="7777166" y="216825"/>
              <a:ext cx="676553" cy="69189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74" name="Picture 2" descr="C:\nio\tmp\SWARM_logo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" t="10274" r="3146" b="1099"/>
            <a:stretch/>
          </p:blipFill>
          <p:spPr bwMode="auto">
            <a:xfrm>
              <a:off x="7704000" y="198000"/>
              <a:ext cx="1260000" cy="7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07506" y="116635"/>
            <a:ext cx="900110" cy="520065"/>
            <a:chOff x="6308179" y="-603448"/>
            <a:chExt cx="1000125" cy="577850"/>
          </a:xfrm>
        </p:grpSpPr>
        <p:sp>
          <p:nvSpPr>
            <p:cNvPr id="21" name="AutoShape 20"/>
            <p:cNvSpPr>
              <a:spLocks noChangeAspect="1" noChangeArrowheads="1" noTextEdit="1"/>
            </p:cNvSpPr>
            <p:nvPr/>
          </p:nvSpPr>
          <p:spPr bwMode="auto">
            <a:xfrm>
              <a:off x="6309766" y="-603448"/>
              <a:ext cx="99695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6308179" y="-576460"/>
              <a:ext cx="241300" cy="346075"/>
            </a:xfrm>
            <a:custGeom>
              <a:avLst/>
              <a:gdLst>
                <a:gd name="T0" fmla="*/ 2 w 253"/>
                <a:gd name="T1" fmla="*/ 0 h 364"/>
                <a:gd name="T2" fmla="*/ 251 w 253"/>
                <a:gd name="T3" fmla="*/ 0 h 364"/>
                <a:gd name="T4" fmla="*/ 242 w 253"/>
                <a:gd name="T5" fmla="*/ 79 h 364"/>
                <a:gd name="T6" fmla="*/ 228 w 253"/>
                <a:gd name="T7" fmla="*/ 81 h 364"/>
                <a:gd name="T8" fmla="*/ 226 w 253"/>
                <a:gd name="T9" fmla="*/ 75 h 364"/>
                <a:gd name="T10" fmla="*/ 178 w 253"/>
                <a:gd name="T11" fmla="*/ 24 h 364"/>
                <a:gd name="T12" fmla="*/ 97 w 253"/>
                <a:gd name="T13" fmla="*/ 24 h 364"/>
                <a:gd name="T14" fmla="*/ 95 w 253"/>
                <a:gd name="T15" fmla="*/ 112 h 364"/>
                <a:gd name="T16" fmla="*/ 145 w 253"/>
                <a:gd name="T17" fmla="*/ 166 h 364"/>
                <a:gd name="T18" fmla="*/ 203 w 253"/>
                <a:gd name="T19" fmla="*/ 161 h 364"/>
                <a:gd name="T20" fmla="*/ 210 w 253"/>
                <a:gd name="T21" fmla="*/ 138 h 364"/>
                <a:gd name="T22" fmla="*/ 213 w 253"/>
                <a:gd name="T23" fmla="*/ 120 h 364"/>
                <a:gd name="T24" fmla="*/ 227 w 253"/>
                <a:gd name="T25" fmla="*/ 122 h 364"/>
                <a:gd name="T26" fmla="*/ 227 w 253"/>
                <a:gd name="T27" fmla="*/ 236 h 364"/>
                <a:gd name="T28" fmla="*/ 213 w 253"/>
                <a:gd name="T29" fmla="*/ 238 h 364"/>
                <a:gd name="T30" fmla="*/ 209 w 253"/>
                <a:gd name="T31" fmla="*/ 220 h 364"/>
                <a:gd name="T32" fmla="*/ 201 w 253"/>
                <a:gd name="T33" fmla="*/ 193 h 364"/>
                <a:gd name="T34" fmla="*/ 140 w 253"/>
                <a:gd name="T35" fmla="*/ 187 h 364"/>
                <a:gd name="T36" fmla="*/ 93 w 253"/>
                <a:gd name="T37" fmla="*/ 260 h 364"/>
                <a:gd name="T38" fmla="*/ 142 w 253"/>
                <a:gd name="T39" fmla="*/ 340 h 364"/>
                <a:gd name="T40" fmla="*/ 222 w 253"/>
                <a:gd name="T41" fmla="*/ 331 h 364"/>
                <a:gd name="T42" fmla="*/ 236 w 253"/>
                <a:gd name="T43" fmla="*/ 277 h 364"/>
                <a:gd name="T44" fmla="*/ 251 w 253"/>
                <a:gd name="T45" fmla="*/ 275 h 364"/>
                <a:gd name="T46" fmla="*/ 248 w 253"/>
                <a:gd name="T47" fmla="*/ 315 h 364"/>
                <a:gd name="T48" fmla="*/ 244 w 253"/>
                <a:gd name="T49" fmla="*/ 364 h 364"/>
                <a:gd name="T50" fmla="*/ 73 w 253"/>
                <a:gd name="T51" fmla="*/ 362 h 364"/>
                <a:gd name="T52" fmla="*/ 21 w 253"/>
                <a:gd name="T53" fmla="*/ 362 h 364"/>
                <a:gd name="T54" fmla="*/ 23 w 253"/>
                <a:gd name="T55" fmla="*/ 351 h 364"/>
                <a:gd name="T56" fmla="*/ 43 w 253"/>
                <a:gd name="T57" fmla="*/ 296 h 364"/>
                <a:gd name="T58" fmla="*/ 45 w 253"/>
                <a:gd name="T59" fmla="*/ 137 h 364"/>
                <a:gd name="T60" fmla="*/ 44 w 253"/>
                <a:gd name="T61" fmla="*/ 48 h 364"/>
                <a:gd name="T62" fmla="*/ 39 w 253"/>
                <a:gd name="T63" fmla="*/ 24 h 364"/>
                <a:gd name="T64" fmla="*/ 21 w 253"/>
                <a:gd name="T65" fmla="*/ 18 h 364"/>
                <a:gd name="T66" fmla="*/ 0 w 253"/>
                <a:gd name="T67" fmla="*/ 1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364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60" y="1"/>
                    <a:pt x="98" y="1"/>
                    <a:pt x="114" y="1"/>
                  </a:cubicBezTo>
                  <a:cubicBezTo>
                    <a:pt x="170" y="1"/>
                    <a:pt x="207" y="1"/>
                    <a:pt x="251" y="0"/>
                  </a:cubicBezTo>
                  <a:cubicBezTo>
                    <a:pt x="252" y="1"/>
                    <a:pt x="252" y="1"/>
                    <a:pt x="252" y="1"/>
                  </a:cubicBezTo>
                  <a:cubicBezTo>
                    <a:pt x="248" y="18"/>
                    <a:pt x="244" y="44"/>
                    <a:pt x="242" y="79"/>
                  </a:cubicBezTo>
                  <a:cubicBezTo>
                    <a:pt x="241" y="81"/>
                    <a:pt x="241" y="81"/>
                    <a:pt x="241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6" y="77"/>
                    <a:pt x="226" y="76"/>
                    <a:pt x="226" y="75"/>
                  </a:cubicBezTo>
                  <a:cubicBezTo>
                    <a:pt x="226" y="60"/>
                    <a:pt x="225" y="46"/>
                    <a:pt x="223" y="33"/>
                  </a:cubicBezTo>
                  <a:cubicBezTo>
                    <a:pt x="212" y="28"/>
                    <a:pt x="197" y="25"/>
                    <a:pt x="178" y="24"/>
                  </a:cubicBezTo>
                  <a:cubicBezTo>
                    <a:pt x="159" y="22"/>
                    <a:pt x="145" y="21"/>
                    <a:pt x="135" y="21"/>
                  </a:cubicBezTo>
                  <a:cubicBezTo>
                    <a:pt x="122" y="21"/>
                    <a:pt x="118" y="22"/>
                    <a:pt x="97" y="24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113" y="165"/>
                    <a:pt x="130" y="166"/>
                    <a:pt x="145" y="166"/>
                  </a:cubicBezTo>
                  <a:cubicBezTo>
                    <a:pt x="161" y="166"/>
                    <a:pt x="174" y="165"/>
                    <a:pt x="185" y="164"/>
                  </a:cubicBezTo>
                  <a:cubicBezTo>
                    <a:pt x="195" y="163"/>
                    <a:pt x="202" y="162"/>
                    <a:pt x="203" y="161"/>
                  </a:cubicBezTo>
                  <a:cubicBezTo>
                    <a:pt x="205" y="160"/>
                    <a:pt x="207" y="158"/>
                    <a:pt x="208" y="155"/>
                  </a:cubicBezTo>
                  <a:cubicBezTo>
                    <a:pt x="208" y="151"/>
                    <a:pt x="209" y="146"/>
                    <a:pt x="210" y="138"/>
                  </a:cubicBezTo>
                  <a:cubicBezTo>
                    <a:pt x="211" y="122"/>
                    <a:pt x="211" y="122"/>
                    <a:pt x="211" y="122"/>
                  </a:cubicBezTo>
                  <a:cubicBezTo>
                    <a:pt x="213" y="120"/>
                    <a:pt x="213" y="120"/>
                    <a:pt x="213" y="120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7" y="122"/>
                    <a:pt x="227" y="122"/>
                    <a:pt x="227" y="122"/>
                  </a:cubicBezTo>
                  <a:cubicBezTo>
                    <a:pt x="227" y="141"/>
                    <a:pt x="226" y="159"/>
                    <a:pt x="226" y="178"/>
                  </a:cubicBezTo>
                  <a:cubicBezTo>
                    <a:pt x="227" y="236"/>
                    <a:pt x="227" y="236"/>
                    <a:pt x="227" y="236"/>
                  </a:cubicBezTo>
                  <a:cubicBezTo>
                    <a:pt x="225" y="238"/>
                    <a:pt x="225" y="238"/>
                    <a:pt x="225" y="238"/>
                  </a:cubicBezTo>
                  <a:cubicBezTo>
                    <a:pt x="213" y="238"/>
                    <a:pt x="213" y="238"/>
                    <a:pt x="213" y="238"/>
                  </a:cubicBezTo>
                  <a:cubicBezTo>
                    <a:pt x="211" y="236"/>
                    <a:pt x="211" y="236"/>
                    <a:pt x="211" y="236"/>
                  </a:cubicBezTo>
                  <a:cubicBezTo>
                    <a:pt x="209" y="220"/>
                    <a:pt x="209" y="220"/>
                    <a:pt x="209" y="220"/>
                  </a:cubicBezTo>
                  <a:cubicBezTo>
                    <a:pt x="208" y="208"/>
                    <a:pt x="207" y="201"/>
                    <a:pt x="206" y="199"/>
                  </a:cubicBezTo>
                  <a:cubicBezTo>
                    <a:pt x="205" y="197"/>
                    <a:pt x="204" y="195"/>
                    <a:pt x="201" y="193"/>
                  </a:cubicBezTo>
                  <a:cubicBezTo>
                    <a:pt x="199" y="191"/>
                    <a:pt x="192" y="190"/>
                    <a:pt x="182" y="189"/>
                  </a:cubicBezTo>
                  <a:cubicBezTo>
                    <a:pt x="172" y="188"/>
                    <a:pt x="158" y="187"/>
                    <a:pt x="140" y="187"/>
                  </a:cubicBezTo>
                  <a:cubicBezTo>
                    <a:pt x="130" y="187"/>
                    <a:pt x="115" y="188"/>
                    <a:pt x="94" y="189"/>
                  </a:cubicBezTo>
                  <a:cubicBezTo>
                    <a:pt x="94" y="203"/>
                    <a:pt x="93" y="227"/>
                    <a:pt x="93" y="260"/>
                  </a:cubicBezTo>
                  <a:cubicBezTo>
                    <a:pt x="93" y="296"/>
                    <a:pt x="94" y="323"/>
                    <a:pt x="94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83" y="340"/>
                    <a:pt x="182" y="339"/>
                    <a:pt x="193" y="338"/>
                  </a:cubicBezTo>
                  <a:cubicBezTo>
                    <a:pt x="203" y="337"/>
                    <a:pt x="213" y="335"/>
                    <a:pt x="222" y="331"/>
                  </a:cubicBezTo>
                  <a:cubicBezTo>
                    <a:pt x="224" y="327"/>
                    <a:pt x="226" y="318"/>
                    <a:pt x="230" y="303"/>
                  </a:cubicBezTo>
                  <a:cubicBezTo>
                    <a:pt x="233" y="289"/>
                    <a:pt x="235" y="280"/>
                    <a:pt x="236" y="277"/>
                  </a:cubicBezTo>
                  <a:cubicBezTo>
                    <a:pt x="238" y="275"/>
                    <a:pt x="238" y="275"/>
                    <a:pt x="238" y="275"/>
                  </a:cubicBezTo>
                  <a:cubicBezTo>
                    <a:pt x="251" y="275"/>
                    <a:pt x="251" y="275"/>
                    <a:pt x="251" y="275"/>
                  </a:cubicBezTo>
                  <a:cubicBezTo>
                    <a:pt x="253" y="277"/>
                    <a:pt x="253" y="277"/>
                    <a:pt x="253" y="277"/>
                  </a:cubicBezTo>
                  <a:cubicBezTo>
                    <a:pt x="251" y="284"/>
                    <a:pt x="250" y="297"/>
                    <a:pt x="248" y="315"/>
                  </a:cubicBezTo>
                  <a:cubicBezTo>
                    <a:pt x="247" y="333"/>
                    <a:pt x="246" y="349"/>
                    <a:pt x="246" y="362"/>
                  </a:cubicBezTo>
                  <a:cubicBezTo>
                    <a:pt x="244" y="364"/>
                    <a:pt x="244" y="364"/>
                    <a:pt x="244" y="364"/>
                  </a:cubicBezTo>
                  <a:cubicBezTo>
                    <a:pt x="212" y="363"/>
                    <a:pt x="196" y="362"/>
                    <a:pt x="143" y="362"/>
                  </a:cubicBezTo>
                  <a:cubicBezTo>
                    <a:pt x="73" y="362"/>
                    <a:pt x="73" y="362"/>
                    <a:pt x="73" y="362"/>
                  </a:cubicBezTo>
                  <a:cubicBezTo>
                    <a:pt x="57" y="362"/>
                    <a:pt x="40" y="363"/>
                    <a:pt x="23" y="364"/>
                  </a:cubicBezTo>
                  <a:cubicBezTo>
                    <a:pt x="21" y="362"/>
                    <a:pt x="21" y="362"/>
                    <a:pt x="21" y="362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23" y="351"/>
                    <a:pt x="23" y="351"/>
                    <a:pt x="23" y="351"/>
                  </a:cubicBezTo>
                  <a:cubicBezTo>
                    <a:pt x="33" y="346"/>
                    <a:pt x="38" y="343"/>
                    <a:pt x="40" y="341"/>
                  </a:cubicBezTo>
                  <a:cubicBezTo>
                    <a:pt x="41" y="340"/>
                    <a:pt x="43" y="325"/>
                    <a:pt x="43" y="296"/>
                  </a:cubicBezTo>
                  <a:cubicBezTo>
                    <a:pt x="44" y="268"/>
                    <a:pt x="45" y="246"/>
                    <a:pt x="45" y="231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5" y="66"/>
                    <a:pt x="44" y="56"/>
                    <a:pt x="44" y="48"/>
                  </a:cubicBezTo>
                  <a:cubicBezTo>
                    <a:pt x="44" y="40"/>
                    <a:pt x="43" y="34"/>
                    <a:pt x="42" y="31"/>
                  </a:cubicBezTo>
                  <a:cubicBezTo>
                    <a:pt x="41" y="27"/>
                    <a:pt x="41" y="25"/>
                    <a:pt x="39" y="24"/>
                  </a:cubicBezTo>
                  <a:cubicBezTo>
                    <a:pt x="38" y="22"/>
                    <a:pt x="36" y="21"/>
                    <a:pt x="34" y="20"/>
                  </a:cubicBezTo>
                  <a:cubicBezTo>
                    <a:pt x="32" y="19"/>
                    <a:pt x="27" y="18"/>
                    <a:pt x="21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6576466" y="-587573"/>
              <a:ext cx="215900" cy="365125"/>
            </a:xfrm>
            <a:custGeom>
              <a:avLst/>
              <a:gdLst>
                <a:gd name="T0" fmla="*/ 4 w 228"/>
                <a:gd name="T1" fmla="*/ 286 h 383"/>
                <a:gd name="T2" fmla="*/ 6 w 228"/>
                <a:gd name="T3" fmla="*/ 284 h 383"/>
                <a:gd name="T4" fmla="*/ 18 w 228"/>
                <a:gd name="T5" fmla="*/ 284 h 383"/>
                <a:gd name="T6" fmla="*/ 20 w 228"/>
                <a:gd name="T7" fmla="*/ 286 h 383"/>
                <a:gd name="T8" fmla="*/ 24 w 228"/>
                <a:gd name="T9" fmla="*/ 326 h 383"/>
                <a:gd name="T10" fmla="*/ 38 w 228"/>
                <a:gd name="T11" fmla="*/ 341 h 383"/>
                <a:gd name="T12" fmla="*/ 69 w 228"/>
                <a:gd name="T13" fmla="*/ 354 h 383"/>
                <a:gd name="T14" fmla="*/ 108 w 228"/>
                <a:gd name="T15" fmla="*/ 360 h 383"/>
                <a:gd name="T16" fmla="*/ 143 w 228"/>
                <a:gd name="T17" fmla="*/ 350 h 383"/>
                <a:gd name="T18" fmla="*/ 184 w 228"/>
                <a:gd name="T19" fmla="*/ 277 h 383"/>
                <a:gd name="T20" fmla="*/ 178 w 228"/>
                <a:gd name="T21" fmla="*/ 247 h 383"/>
                <a:gd name="T22" fmla="*/ 162 w 228"/>
                <a:gd name="T23" fmla="*/ 227 h 383"/>
                <a:gd name="T24" fmla="*/ 117 w 228"/>
                <a:gd name="T25" fmla="*/ 208 h 383"/>
                <a:gd name="T26" fmla="*/ 77 w 228"/>
                <a:gd name="T27" fmla="*/ 200 h 383"/>
                <a:gd name="T28" fmla="*/ 48 w 228"/>
                <a:gd name="T29" fmla="*/ 190 h 383"/>
                <a:gd name="T30" fmla="*/ 24 w 228"/>
                <a:gd name="T31" fmla="*/ 173 h 383"/>
                <a:gd name="T32" fmla="*/ 9 w 228"/>
                <a:gd name="T33" fmla="*/ 146 h 383"/>
                <a:gd name="T34" fmla="*/ 3 w 228"/>
                <a:gd name="T35" fmla="*/ 113 h 383"/>
                <a:gd name="T36" fmla="*/ 36 w 228"/>
                <a:gd name="T37" fmla="*/ 35 h 383"/>
                <a:gd name="T38" fmla="*/ 126 w 228"/>
                <a:gd name="T39" fmla="*/ 4 h 383"/>
                <a:gd name="T40" fmla="*/ 156 w 228"/>
                <a:gd name="T41" fmla="*/ 10 h 383"/>
                <a:gd name="T42" fmla="*/ 204 w 228"/>
                <a:gd name="T43" fmla="*/ 26 h 383"/>
                <a:gd name="T44" fmla="*/ 206 w 228"/>
                <a:gd name="T45" fmla="*/ 29 h 383"/>
                <a:gd name="T46" fmla="*/ 199 w 228"/>
                <a:gd name="T47" fmla="*/ 96 h 383"/>
                <a:gd name="T48" fmla="*/ 196 w 228"/>
                <a:gd name="T49" fmla="*/ 98 h 383"/>
                <a:gd name="T50" fmla="*/ 183 w 228"/>
                <a:gd name="T51" fmla="*/ 98 h 383"/>
                <a:gd name="T52" fmla="*/ 181 w 228"/>
                <a:gd name="T53" fmla="*/ 96 h 383"/>
                <a:gd name="T54" fmla="*/ 180 w 228"/>
                <a:gd name="T55" fmla="*/ 58 h 383"/>
                <a:gd name="T56" fmla="*/ 156 w 228"/>
                <a:gd name="T57" fmla="*/ 38 h 383"/>
                <a:gd name="T58" fmla="*/ 85 w 228"/>
                <a:gd name="T59" fmla="*/ 35 h 383"/>
                <a:gd name="T60" fmla="*/ 56 w 228"/>
                <a:gd name="T61" fmla="*/ 62 h 383"/>
                <a:gd name="T62" fmla="*/ 47 w 228"/>
                <a:gd name="T63" fmla="*/ 100 h 383"/>
                <a:gd name="T64" fmla="*/ 53 w 228"/>
                <a:gd name="T65" fmla="*/ 127 h 383"/>
                <a:gd name="T66" fmla="*/ 68 w 228"/>
                <a:gd name="T67" fmla="*/ 146 h 383"/>
                <a:gd name="T68" fmla="*/ 90 w 228"/>
                <a:gd name="T69" fmla="*/ 156 h 383"/>
                <a:gd name="T70" fmla="*/ 135 w 228"/>
                <a:gd name="T71" fmla="*/ 164 h 383"/>
                <a:gd name="T72" fmla="*/ 183 w 228"/>
                <a:gd name="T73" fmla="*/ 179 h 383"/>
                <a:gd name="T74" fmla="*/ 216 w 228"/>
                <a:gd name="T75" fmla="*/ 208 h 383"/>
                <a:gd name="T76" fmla="*/ 228 w 228"/>
                <a:gd name="T77" fmla="*/ 256 h 383"/>
                <a:gd name="T78" fmla="*/ 187 w 228"/>
                <a:gd name="T79" fmla="*/ 353 h 383"/>
                <a:gd name="T80" fmla="*/ 94 w 228"/>
                <a:gd name="T81" fmla="*/ 383 h 383"/>
                <a:gd name="T82" fmla="*/ 1 w 228"/>
                <a:gd name="T83" fmla="*/ 364 h 383"/>
                <a:gd name="T84" fmla="*/ 0 w 228"/>
                <a:gd name="T85" fmla="*/ 361 h 383"/>
                <a:gd name="T86" fmla="*/ 4 w 228"/>
                <a:gd name="T87" fmla="*/ 286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" h="383">
                  <a:moveTo>
                    <a:pt x="4" y="286"/>
                  </a:moveTo>
                  <a:cubicBezTo>
                    <a:pt x="6" y="284"/>
                    <a:pt x="6" y="284"/>
                    <a:pt x="6" y="284"/>
                  </a:cubicBezTo>
                  <a:cubicBezTo>
                    <a:pt x="18" y="284"/>
                    <a:pt x="18" y="284"/>
                    <a:pt x="18" y="284"/>
                  </a:cubicBezTo>
                  <a:cubicBezTo>
                    <a:pt x="20" y="286"/>
                    <a:pt x="20" y="286"/>
                    <a:pt x="20" y="286"/>
                  </a:cubicBezTo>
                  <a:cubicBezTo>
                    <a:pt x="21" y="308"/>
                    <a:pt x="22" y="321"/>
                    <a:pt x="24" y="326"/>
                  </a:cubicBezTo>
                  <a:cubicBezTo>
                    <a:pt x="25" y="331"/>
                    <a:pt x="30" y="336"/>
                    <a:pt x="38" y="341"/>
                  </a:cubicBezTo>
                  <a:cubicBezTo>
                    <a:pt x="45" y="347"/>
                    <a:pt x="56" y="351"/>
                    <a:pt x="69" y="354"/>
                  </a:cubicBezTo>
                  <a:cubicBezTo>
                    <a:pt x="82" y="358"/>
                    <a:pt x="95" y="361"/>
                    <a:pt x="108" y="360"/>
                  </a:cubicBezTo>
                  <a:cubicBezTo>
                    <a:pt x="121" y="358"/>
                    <a:pt x="128" y="357"/>
                    <a:pt x="143" y="350"/>
                  </a:cubicBezTo>
                  <a:cubicBezTo>
                    <a:pt x="174" y="332"/>
                    <a:pt x="184" y="293"/>
                    <a:pt x="184" y="277"/>
                  </a:cubicBezTo>
                  <a:cubicBezTo>
                    <a:pt x="184" y="265"/>
                    <a:pt x="182" y="256"/>
                    <a:pt x="178" y="247"/>
                  </a:cubicBezTo>
                  <a:cubicBezTo>
                    <a:pt x="175" y="239"/>
                    <a:pt x="169" y="232"/>
                    <a:pt x="162" y="227"/>
                  </a:cubicBezTo>
                  <a:cubicBezTo>
                    <a:pt x="155" y="222"/>
                    <a:pt x="144" y="212"/>
                    <a:pt x="117" y="208"/>
                  </a:cubicBezTo>
                  <a:cubicBezTo>
                    <a:pt x="100" y="205"/>
                    <a:pt x="87" y="203"/>
                    <a:pt x="77" y="200"/>
                  </a:cubicBezTo>
                  <a:cubicBezTo>
                    <a:pt x="67" y="198"/>
                    <a:pt x="58" y="195"/>
                    <a:pt x="48" y="190"/>
                  </a:cubicBezTo>
                  <a:cubicBezTo>
                    <a:pt x="38" y="185"/>
                    <a:pt x="30" y="180"/>
                    <a:pt x="24" y="173"/>
                  </a:cubicBezTo>
                  <a:cubicBezTo>
                    <a:pt x="18" y="165"/>
                    <a:pt x="13" y="157"/>
                    <a:pt x="9" y="146"/>
                  </a:cubicBezTo>
                  <a:cubicBezTo>
                    <a:pt x="5" y="136"/>
                    <a:pt x="3" y="125"/>
                    <a:pt x="3" y="113"/>
                  </a:cubicBezTo>
                  <a:cubicBezTo>
                    <a:pt x="3" y="81"/>
                    <a:pt x="14" y="55"/>
                    <a:pt x="36" y="35"/>
                  </a:cubicBezTo>
                  <a:cubicBezTo>
                    <a:pt x="58" y="14"/>
                    <a:pt x="88" y="0"/>
                    <a:pt x="126" y="4"/>
                  </a:cubicBezTo>
                  <a:cubicBezTo>
                    <a:pt x="134" y="5"/>
                    <a:pt x="144" y="7"/>
                    <a:pt x="156" y="10"/>
                  </a:cubicBezTo>
                  <a:cubicBezTo>
                    <a:pt x="174" y="13"/>
                    <a:pt x="190" y="19"/>
                    <a:pt x="204" y="26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2" y="45"/>
                    <a:pt x="200" y="67"/>
                    <a:pt x="199" y="96"/>
                  </a:cubicBezTo>
                  <a:cubicBezTo>
                    <a:pt x="196" y="98"/>
                    <a:pt x="196" y="98"/>
                    <a:pt x="196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1" y="96"/>
                    <a:pt x="181" y="96"/>
                    <a:pt x="181" y="96"/>
                  </a:cubicBezTo>
                  <a:cubicBezTo>
                    <a:pt x="181" y="76"/>
                    <a:pt x="180" y="63"/>
                    <a:pt x="180" y="58"/>
                  </a:cubicBezTo>
                  <a:cubicBezTo>
                    <a:pt x="179" y="52"/>
                    <a:pt x="171" y="46"/>
                    <a:pt x="156" y="38"/>
                  </a:cubicBezTo>
                  <a:cubicBezTo>
                    <a:pt x="146" y="32"/>
                    <a:pt x="116" y="22"/>
                    <a:pt x="85" y="35"/>
                  </a:cubicBezTo>
                  <a:cubicBezTo>
                    <a:pt x="73" y="41"/>
                    <a:pt x="63" y="50"/>
                    <a:pt x="56" y="62"/>
                  </a:cubicBezTo>
                  <a:cubicBezTo>
                    <a:pt x="50" y="75"/>
                    <a:pt x="47" y="87"/>
                    <a:pt x="47" y="100"/>
                  </a:cubicBezTo>
                  <a:cubicBezTo>
                    <a:pt x="47" y="110"/>
                    <a:pt x="49" y="119"/>
                    <a:pt x="53" y="127"/>
                  </a:cubicBezTo>
                  <a:cubicBezTo>
                    <a:pt x="57" y="135"/>
                    <a:pt x="62" y="141"/>
                    <a:pt x="68" y="146"/>
                  </a:cubicBezTo>
                  <a:cubicBezTo>
                    <a:pt x="74" y="150"/>
                    <a:pt x="81" y="154"/>
                    <a:pt x="90" y="156"/>
                  </a:cubicBezTo>
                  <a:cubicBezTo>
                    <a:pt x="98" y="158"/>
                    <a:pt x="113" y="159"/>
                    <a:pt x="135" y="164"/>
                  </a:cubicBezTo>
                  <a:cubicBezTo>
                    <a:pt x="159" y="169"/>
                    <a:pt x="169" y="173"/>
                    <a:pt x="183" y="179"/>
                  </a:cubicBezTo>
                  <a:cubicBezTo>
                    <a:pt x="197" y="186"/>
                    <a:pt x="208" y="195"/>
                    <a:pt x="216" y="208"/>
                  </a:cubicBezTo>
                  <a:cubicBezTo>
                    <a:pt x="224" y="221"/>
                    <a:pt x="228" y="237"/>
                    <a:pt x="228" y="256"/>
                  </a:cubicBezTo>
                  <a:cubicBezTo>
                    <a:pt x="228" y="292"/>
                    <a:pt x="217" y="329"/>
                    <a:pt x="187" y="353"/>
                  </a:cubicBezTo>
                  <a:cubicBezTo>
                    <a:pt x="157" y="377"/>
                    <a:pt x="137" y="383"/>
                    <a:pt x="94" y="383"/>
                  </a:cubicBezTo>
                  <a:cubicBezTo>
                    <a:pt x="59" y="383"/>
                    <a:pt x="28" y="377"/>
                    <a:pt x="1" y="364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2" y="350"/>
                    <a:pt x="3" y="325"/>
                    <a:pt x="4" y="2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6789191" y="-576460"/>
              <a:ext cx="225425" cy="346075"/>
            </a:xfrm>
            <a:custGeom>
              <a:avLst/>
              <a:gdLst>
                <a:gd name="T0" fmla="*/ 0 w 239"/>
                <a:gd name="T1" fmla="*/ 1 h 364"/>
                <a:gd name="T2" fmla="*/ 2 w 239"/>
                <a:gd name="T3" fmla="*/ 0 h 364"/>
                <a:gd name="T4" fmla="*/ 76 w 239"/>
                <a:gd name="T5" fmla="*/ 2 h 364"/>
                <a:gd name="T6" fmla="*/ 149 w 239"/>
                <a:gd name="T7" fmla="*/ 0 h 364"/>
                <a:gd name="T8" fmla="*/ 151 w 239"/>
                <a:gd name="T9" fmla="*/ 1 h 364"/>
                <a:gd name="T10" fmla="*/ 151 w 239"/>
                <a:gd name="T11" fmla="*/ 14 h 364"/>
                <a:gd name="T12" fmla="*/ 149 w 239"/>
                <a:gd name="T13" fmla="*/ 16 h 364"/>
                <a:gd name="T14" fmla="*/ 122 w 239"/>
                <a:gd name="T15" fmla="*/ 18 h 364"/>
                <a:gd name="T16" fmla="*/ 108 w 239"/>
                <a:gd name="T17" fmla="*/ 21 h 364"/>
                <a:gd name="T18" fmla="*/ 102 w 239"/>
                <a:gd name="T19" fmla="*/ 35 h 364"/>
                <a:gd name="T20" fmla="*/ 101 w 239"/>
                <a:gd name="T21" fmla="*/ 64 h 364"/>
                <a:gd name="T22" fmla="*/ 100 w 239"/>
                <a:gd name="T23" fmla="*/ 122 h 364"/>
                <a:gd name="T24" fmla="*/ 100 w 239"/>
                <a:gd name="T25" fmla="*/ 236 h 364"/>
                <a:gd name="T26" fmla="*/ 101 w 239"/>
                <a:gd name="T27" fmla="*/ 295 h 364"/>
                <a:gd name="T28" fmla="*/ 102 w 239"/>
                <a:gd name="T29" fmla="*/ 340 h 364"/>
                <a:gd name="T30" fmla="*/ 127 w 239"/>
                <a:gd name="T31" fmla="*/ 340 h 364"/>
                <a:gd name="T32" fmla="*/ 179 w 239"/>
                <a:gd name="T33" fmla="*/ 338 h 364"/>
                <a:gd name="T34" fmla="*/ 208 w 239"/>
                <a:gd name="T35" fmla="*/ 331 h 364"/>
                <a:gd name="T36" fmla="*/ 217 w 239"/>
                <a:gd name="T37" fmla="*/ 301 h 364"/>
                <a:gd name="T38" fmla="*/ 222 w 239"/>
                <a:gd name="T39" fmla="*/ 274 h 364"/>
                <a:gd name="T40" fmla="*/ 224 w 239"/>
                <a:gd name="T41" fmla="*/ 272 h 364"/>
                <a:gd name="T42" fmla="*/ 237 w 239"/>
                <a:gd name="T43" fmla="*/ 272 h 364"/>
                <a:gd name="T44" fmla="*/ 239 w 239"/>
                <a:gd name="T45" fmla="*/ 274 h 364"/>
                <a:gd name="T46" fmla="*/ 234 w 239"/>
                <a:gd name="T47" fmla="*/ 314 h 364"/>
                <a:gd name="T48" fmla="*/ 232 w 239"/>
                <a:gd name="T49" fmla="*/ 362 h 364"/>
                <a:gd name="T50" fmla="*/ 230 w 239"/>
                <a:gd name="T51" fmla="*/ 364 h 364"/>
                <a:gd name="T52" fmla="*/ 129 w 239"/>
                <a:gd name="T53" fmla="*/ 362 h 364"/>
                <a:gd name="T54" fmla="*/ 81 w 239"/>
                <a:gd name="T55" fmla="*/ 362 h 364"/>
                <a:gd name="T56" fmla="*/ 29 w 239"/>
                <a:gd name="T57" fmla="*/ 364 h 364"/>
                <a:gd name="T58" fmla="*/ 27 w 239"/>
                <a:gd name="T59" fmla="*/ 362 h 364"/>
                <a:gd name="T60" fmla="*/ 27 w 239"/>
                <a:gd name="T61" fmla="*/ 353 h 364"/>
                <a:gd name="T62" fmla="*/ 29 w 239"/>
                <a:gd name="T63" fmla="*/ 351 h 364"/>
                <a:gd name="T64" fmla="*/ 46 w 239"/>
                <a:gd name="T65" fmla="*/ 341 h 364"/>
                <a:gd name="T66" fmla="*/ 50 w 239"/>
                <a:gd name="T67" fmla="*/ 308 h 364"/>
                <a:gd name="T68" fmla="*/ 51 w 239"/>
                <a:gd name="T69" fmla="*/ 232 h 364"/>
                <a:gd name="T70" fmla="*/ 51 w 239"/>
                <a:gd name="T71" fmla="*/ 122 h 364"/>
                <a:gd name="T72" fmla="*/ 51 w 239"/>
                <a:gd name="T73" fmla="*/ 73 h 364"/>
                <a:gd name="T74" fmla="*/ 49 w 239"/>
                <a:gd name="T75" fmla="*/ 35 h 364"/>
                <a:gd name="T76" fmla="*/ 46 w 239"/>
                <a:gd name="T77" fmla="*/ 24 h 364"/>
                <a:gd name="T78" fmla="*/ 37 w 239"/>
                <a:gd name="T79" fmla="*/ 19 h 364"/>
                <a:gd name="T80" fmla="*/ 2 w 239"/>
                <a:gd name="T81" fmla="*/ 16 h 364"/>
                <a:gd name="T82" fmla="*/ 0 w 239"/>
                <a:gd name="T83" fmla="*/ 14 h 364"/>
                <a:gd name="T84" fmla="*/ 0 w 239"/>
                <a:gd name="T85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9" h="364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45" y="1"/>
                    <a:pt x="69" y="2"/>
                    <a:pt x="76" y="2"/>
                  </a:cubicBezTo>
                  <a:cubicBezTo>
                    <a:pt x="82" y="2"/>
                    <a:pt x="106" y="1"/>
                    <a:pt x="149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9" y="16"/>
                    <a:pt x="149" y="16"/>
                    <a:pt x="149" y="16"/>
                  </a:cubicBezTo>
                  <a:cubicBezTo>
                    <a:pt x="137" y="16"/>
                    <a:pt x="128" y="17"/>
                    <a:pt x="122" y="18"/>
                  </a:cubicBezTo>
                  <a:cubicBezTo>
                    <a:pt x="116" y="18"/>
                    <a:pt x="111" y="20"/>
                    <a:pt x="108" y="21"/>
                  </a:cubicBezTo>
                  <a:cubicBezTo>
                    <a:pt x="105" y="23"/>
                    <a:pt x="103" y="28"/>
                    <a:pt x="102" y="35"/>
                  </a:cubicBezTo>
                  <a:cubicBezTo>
                    <a:pt x="101" y="42"/>
                    <a:pt x="101" y="51"/>
                    <a:pt x="101" y="64"/>
                  </a:cubicBezTo>
                  <a:cubicBezTo>
                    <a:pt x="100" y="122"/>
                    <a:pt x="100" y="122"/>
                    <a:pt x="100" y="122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0" y="264"/>
                    <a:pt x="101" y="284"/>
                    <a:pt x="101" y="295"/>
                  </a:cubicBezTo>
                  <a:cubicBezTo>
                    <a:pt x="102" y="340"/>
                    <a:pt x="102" y="340"/>
                    <a:pt x="102" y="340"/>
                  </a:cubicBezTo>
                  <a:cubicBezTo>
                    <a:pt x="127" y="340"/>
                    <a:pt x="127" y="340"/>
                    <a:pt x="127" y="340"/>
                  </a:cubicBezTo>
                  <a:cubicBezTo>
                    <a:pt x="169" y="340"/>
                    <a:pt x="168" y="339"/>
                    <a:pt x="179" y="338"/>
                  </a:cubicBezTo>
                  <a:cubicBezTo>
                    <a:pt x="189" y="337"/>
                    <a:pt x="199" y="335"/>
                    <a:pt x="208" y="331"/>
                  </a:cubicBezTo>
                  <a:cubicBezTo>
                    <a:pt x="210" y="326"/>
                    <a:pt x="213" y="317"/>
                    <a:pt x="217" y="301"/>
                  </a:cubicBezTo>
                  <a:cubicBezTo>
                    <a:pt x="220" y="286"/>
                    <a:pt x="222" y="277"/>
                    <a:pt x="222" y="274"/>
                  </a:cubicBezTo>
                  <a:cubicBezTo>
                    <a:pt x="224" y="272"/>
                    <a:pt x="224" y="272"/>
                    <a:pt x="224" y="272"/>
                  </a:cubicBezTo>
                  <a:cubicBezTo>
                    <a:pt x="237" y="272"/>
                    <a:pt x="237" y="272"/>
                    <a:pt x="237" y="272"/>
                  </a:cubicBezTo>
                  <a:cubicBezTo>
                    <a:pt x="239" y="274"/>
                    <a:pt x="239" y="274"/>
                    <a:pt x="239" y="274"/>
                  </a:cubicBezTo>
                  <a:cubicBezTo>
                    <a:pt x="237" y="281"/>
                    <a:pt x="236" y="295"/>
                    <a:pt x="234" y="314"/>
                  </a:cubicBezTo>
                  <a:cubicBezTo>
                    <a:pt x="233" y="334"/>
                    <a:pt x="232" y="350"/>
                    <a:pt x="232" y="362"/>
                  </a:cubicBezTo>
                  <a:cubicBezTo>
                    <a:pt x="230" y="364"/>
                    <a:pt x="230" y="364"/>
                    <a:pt x="230" y="364"/>
                  </a:cubicBezTo>
                  <a:cubicBezTo>
                    <a:pt x="198" y="363"/>
                    <a:pt x="182" y="362"/>
                    <a:pt x="129" y="362"/>
                  </a:cubicBezTo>
                  <a:cubicBezTo>
                    <a:pt x="81" y="362"/>
                    <a:pt x="81" y="362"/>
                    <a:pt x="81" y="362"/>
                  </a:cubicBezTo>
                  <a:cubicBezTo>
                    <a:pt x="64" y="362"/>
                    <a:pt x="47" y="363"/>
                    <a:pt x="29" y="364"/>
                  </a:cubicBezTo>
                  <a:cubicBezTo>
                    <a:pt x="27" y="362"/>
                    <a:pt x="27" y="362"/>
                    <a:pt x="27" y="362"/>
                  </a:cubicBezTo>
                  <a:cubicBezTo>
                    <a:pt x="27" y="353"/>
                    <a:pt x="27" y="353"/>
                    <a:pt x="27" y="353"/>
                  </a:cubicBezTo>
                  <a:cubicBezTo>
                    <a:pt x="29" y="351"/>
                    <a:pt x="29" y="351"/>
                    <a:pt x="29" y="351"/>
                  </a:cubicBezTo>
                  <a:cubicBezTo>
                    <a:pt x="40" y="345"/>
                    <a:pt x="45" y="342"/>
                    <a:pt x="46" y="341"/>
                  </a:cubicBezTo>
                  <a:cubicBezTo>
                    <a:pt x="48" y="340"/>
                    <a:pt x="49" y="329"/>
                    <a:pt x="50" y="308"/>
                  </a:cubicBezTo>
                  <a:cubicBezTo>
                    <a:pt x="51" y="281"/>
                    <a:pt x="51" y="267"/>
                    <a:pt x="51" y="232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1" y="53"/>
                    <a:pt x="50" y="40"/>
                    <a:pt x="49" y="35"/>
                  </a:cubicBezTo>
                  <a:cubicBezTo>
                    <a:pt x="49" y="29"/>
                    <a:pt x="47" y="25"/>
                    <a:pt x="46" y="24"/>
                  </a:cubicBezTo>
                  <a:cubicBezTo>
                    <a:pt x="44" y="22"/>
                    <a:pt x="41" y="20"/>
                    <a:pt x="37" y="19"/>
                  </a:cubicBezTo>
                  <a:cubicBezTo>
                    <a:pt x="32" y="18"/>
                    <a:pt x="21" y="17"/>
                    <a:pt x="2" y="16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6493916" y="-177998"/>
              <a:ext cx="263525" cy="152400"/>
            </a:xfrm>
            <a:custGeom>
              <a:avLst/>
              <a:gdLst>
                <a:gd name="T0" fmla="*/ 0 w 277"/>
                <a:gd name="T1" fmla="*/ 0 h 160"/>
                <a:gd name="T2" fmla="*/ 4 w 277"/>
                <a:gd name="T3" fmla="*/ 160 h 160"/>
                <a:gd name="T4" fmla="*/ 27 w 277"/>
                <a:gd name="T5" fmla="*/ 160 h 160"/>
                <a:gd name="T6" fmla="*/ 114 w 277"/>
                <a:gd name="T7" fmla="*/ 51 h 160"/>
                <a:gd name="T8" fmla="*/ 121 w 277"/>
                <a:gd name="T9" fmla="*/ 54 h 160"/>
                <a:gd name="T10" fmla="*/ 121 w 277"/>
                <a:gd name="T11" fmla="*/ 160 h 160"/>
                <a:gd name="T12" fmla="*/ 134 w 277"/>
                <a:gd name="T13" fmla="*/ 160 h 160"/>
                <a:gd name="T14" fmla="*/ 140 w 277"/>
                <a:gd name="T15" fmla="*/ 156 h 160"/>
                <a:gd name="T16" fmla="*/ 277 w 277"/>
                <a:gd name="T17" fmla="*/ 0 h 160"/>
                <a:gd name="T18" fmla="*/ 244 w 277"/>
                <a:gd name="T19" fmla="*/ 0 h 160"/>
                <a:gd name="T20" fmla="*/ 158 w 277"/>
                <a:gd name="T21" fmla="*/ 101 h 160"/>
                <a:gd name="T22" fmla="*/ 153 w 277"/>
                <a:gd name="T23" fmla="*/ 103 h 160"/>
                <a:gd name="T24" fmla="*/ 154 w 277"/>
                <a:gd name="T25" fmla="*/ 0 h 160"/>
                <a:gd name="T26" fmla="*/ 130 w 277"/>
                <a:gd name="T27" fmla="*/ 0 h 160"/>
                <a:gd name="T28" fmla="*/ 40 w 277"/>
                <a:gd name="T29" fmla="*/ 114 h 160"/>
                <a:gd name="T30" fmla="*/ 33 w 277"/>
                <a:gd name="T31" fmla="*/ 117 h 160"/>
                <a:gd name="T32" fmla="*/ 33 w 277"/>
                <a:gd name="T33" fmla="*/ 0 h 160"/>
                <a:gd name="T34" fmla="*/ 0 w 277"/>
                <a:gd name="T3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60">
                  <a:moveTo>
                    <a:pt x="0" y="0"/>
                  </a:moveTo>
                  <a:cubicBezTo>
                    <a:pt x="4" y="160"/>
                    <a:pt x="4" y="160"/>
                    <a:pt x="4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14" y="51"/>
                    <a:pt x="121" y="48"/>
                    <a:pt x="121" y="54"/>
                  </a:cubicBezTo>
                  <a:cubicBezTo>
                    <a:pt x="121" y="61"/>
                    <a:pt x="121" y="160"/>
                    <a:pt x="121" y="160"/>
                  </a:cubicBezTo>
                  <a:cubicBezTo>
                    <a:pt x="134" y="160"/>
                    <a:pt x="134" y="160"/>
                    <a:pt x="134" y="160"/>
                  </a:cubicBezTo>
                  <a:cubicBezTo>
                    <a:pt x="134" y="160"/>
                    <a:pt x="136" y="160"/>
                    <a:pt x="140" y="156"/>
                  </a:cubicBezTo>
                  <a:cubicBezTo>
                    <a:pt x="144" y="152"/>
                    <a:pt x="277" y="0"/>
                    <a:pt x="277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3" y="108"/>
                    <a:pt x="153" y="103"/>
                  </a:cubicBezTo>
                  <a:cubicBezTo>
                    <a:pt x="153" y="97"/>
                    <a:pt x="154" y="0"/>
                    <a:pt x="15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0"/>
                    <a:pt x="42" y="112"/>
                    <a:pt x="40" y="114"/>
                  </a:cubicBezTo>
                  <a:cubicBezTo>
                    <a:pt x="38" y="117"/>
                    <a:pt x="33" y="120"/>
                    <a:pt x="33" y="117"/>
                  </a:cubicBezTo>
                  <a:cubicBezTo>
                    <a:pt x="33" y="113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82829" y="-177998"/>
              <a:ext cx="166688" cy="152400"/>
            </a:xfrm>
            <a:custGeom>
              <a:avLst/>
              <a:gdLst>
                <a:gd name="T0" fmla="*/ 152 w 175"/>
                <a:gd name="T1" fmla="*/ 0 h 160"/>
                <a:gd name="T2" fmla="*/ 141 w 175"/>
                <a:gd name="T3" fmla="*/ 4 h 160"/>
                <a:gd name="T4" fmla="*/ 0 w 175"/>
                <a:gd name="T5" fmla="*/ 160 h 160"/>
                <a:gd name="T6" fmla="*/ 34 w 175"/>
                <a:gd name="T7" fmla="*/ 160 h 160"/>
                <a:gd name="T8" fmla="*/ 78 w 175"/>
                <a:gd name="T9" fmla="*/ 109 h 160"/>
                <a:gd name="T10" fmla="*/ 142 w 175"/>
                <a:gd name="T11" fmla="*/ 109 h 160"/>
                <a:gd name="T12" fmla="*/ 143 w 175"/>
                <a:gd name="T13" fmla="*/ 160 h 160"/>
                <a:gd name="T14" fmla="*/ 175 w 175"/>
                <a:gd name="T15" fmla="*/ 160 h 160"/>
                <a:gd name="T16" fmla="*/ 175 w 175"/>
                <a:gd name="T17" fmla="*/ 0 h 160"/>
                <a:gd name="T18" fmla="*/ 152 w 175"/>
                <a:gd name="T19" fmla="*/ 0 h 160"/>
                <a:gd name="T20" fmla="*/ 142 w 175"/>
                <a:gd name="T21" fmla="*/ 88 h 160"/>
                <a:gd name="T22" fmla="*/ 97 w 175"/>
                <a:gd name="T23" fmla="*/ 88 h 160"/>
                <a:gd name="T24" fmla="*/ 136 w 175"/>
                <a:gd name="T25" fmla="*/ 41 h 160"/>
                <a:gd name="T26" fmla="*/ 142 w 175"/>
                <a:gd name="T27" fmla="*/ 41 h 160"/>
                <a:gd name="T28" fmla="*/ 142 w 175"/>
                <a:gd name="T29" fmla="*/ 8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60">
                  <a:moveTo>
                    <a:pt x="152" y="0"/>
                  </a:moveTo>
                  <a:cubicBezTo>
                    <a:pt x="143" y="0"/>
                    <a:pt x="141" y="4"/>
                    <a:pt x="141" y="4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60"/>
                    <a:pt x="143" y="160"/>
                    <a:pt x="143" y="160"/>
                  </a:cubicBezTo>
                  <a:cubicBezTo>
                    <a:pt x="175" y="160"/>
                    <a:pt x="175" y="160"/>
                    <a:pt x="175" y="16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5" y="0"/>
                    <a:pt x="160" y="0"/>
                    <a:pt x="152" y="0"/>
                  </a:cubicBezTo>
                  <a:close/>
                  <a:moveTo>
                    <a:pt x="142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1"/>
                    <a:pt x="141" y="35"/>
                    <a:pt x="142" y="41"/>
                  </a:cubicBezTo>
                  <a:cubicBezTo>
                    <a:pt x="142" y="45"/>
                    <a:pt x="142" y="88"/>
                    <a:pt x="142" y="88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871741" y="-177998"/>
              <a:ext cx="185738" cy="152400"/>
            </a:xfrm>
            <a:custGeom>
              <a:avLst/>
              <a:gdLst>
                <a:gd name="T0" fmla="*/ 0 w 196"/>
                <a:gd name="T1" fmla="*/ 160 h 160"/>
                <a:gd name="T2" fmla="*/ 51 w 196"/>
                <a:gd name="T3" fmla="*/ 0 h 160"/>
                <a:gd name="T4" fmla="*/ 166 w 196"/>
                <a:gd name="T5" fmla="*/ 0 h 160"/>
                <a:gd name="T6" fmla="*/ 194 w 196"/>
                <a:gd name="T7" fmla="*/ 17 h 160"/>
                <a:gd name="T8" fmla="*/ 180 w 196"/>
                <a:gd name="T9" fmla="*/ 61 h 160"/>
                <a:gd name="T10" fmla="*/ 112 w 196"/>
                <a:gd name="T11" fmla="*/ 92 h 160"/>
                <a:gd name="T12" fmla="*/ 171 w 196"/>
                <a:gd name="T13" fmla="*/ 160 h 160"/>
                <a:gd name="T14" fmla="*/ 126 w 196"/>
                <a:gd name="T15" fmla="*/ 160 h 160"/>
                <a:gd name="T16" fmla="*/ 78 w 196"/>
                <a:gd name="T17" fmla="*/ 101 h 160"/>
                <a:gd name="T18" fmla="*/ 72 w 196"/>
                <a:gd name="T19" fmla="*/ 88 h 160"/>
                <a:gd name="T20" fmla="*/ 84 w 196"/>
                <a:gd name="T21" fmla="*/ 80 h 160"/>
                <a:gd name="T22" fmla="*/ 138 w 196"/>
                <a:gd name="T23" fmla="*/ 59 h 160"/>
                <a:gd name="T24" fmla="*/ 154 w 196"/>
                <a:gd name="T25" fmla="*/ 44 h 160"/>
                <a:gd name="T26" fmla="*/ 157 w 196"/>
                <a:gd name="T27" fmla="*/ 28 h 160"/>
                <a:gd name="T28" fmla="*/ 146 w 196"/>
                <a:gd name="T29" fmla="*/ 22 h 160"/>
                <a:gd name="T30" fmla="*/ 81 w 196"/>
                <a:gd name="T31" fmla="*/ 22 h 160"/>
                <a:gd name="T32" fmla="*/ 38 w 196"/>
                <a:gd name="T33" fmla="*/ 160 h 160"/>
                <a:gd name="T34" fmla="*/ 0 w 196"/>
                <a:gd name="T3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160">
                  <a:moveTo>
                    <a:pt x="0" y="16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6" y="0"/>
                    <a:pt x="193" y="0"/>
                    <a:pt x="194" y="17"/>
                  </a:cubicBezTo>
                  <a:cubicBezTo>
                    <a:pt x="196" y="34"/>
                    <a:pt x="191" y="51"/>
                    <a:pt x="180" y="61"/>
                  </a:cubicBezTo>
                  <a:cubicBezTo>
                    <a:pt x="170" y="71"/>
                    <a:pt x="112" y="92"/>
                    <a:pt x="112" y="92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26" y="160"/>
                    <a:pt x="126" y="160"/>
                    <a:pt x="126" y="16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1"/>
                    <a:pt x="71" y="92"/>
                    <a:pt x="72" y="88"/>
                  </a:cubicBezTo>
                  <a:cubicBezTo>
                    <a:pt x="74" y="82"/>
                    <a:pt x="81" y="81"/>
                    <a:pt x="84" y="80"/>
                  </a:cubicBezTo>
                  <a:cubicBezTo>
                    <a:pt x="88" y="78"/>
                    <a:pt x="135" y="60"/>
                    <a:pt x="138" y="59"/>
                  </a:cubicBezTo>
                  <a:cubicBezTo>
                    <a:pt x="141" y="57"/>
                    <a:pt x="150" y="53"/>
                    <a:pt x="154" y="44"/>
                  </a:cubicBezTo>
                  <a:cubicBezTo>
                    <a:pt x="157" y="38"/>
                    <a:pt x="159" y="34"/>
                    <a:pt x="157" y="28"/>
                  </a:cubicBezTo>
                  <a:cubicBezTo>
                    <a:pt x="154" y="23"/>
                    <a:pt x="152" y="22"/>
                    <a:pt x="146" y="22"/>
                  </a:cubicBezTo>
                  <a:cubicBezTo>
                    <a:pt x="140" y="22"/>
                    <a:pt x="81" y="22"/>
                    <a:pt x="81" y="22"/>
                  </a:cubicBezTo>
                  <a:cubicBezTo>
                    <a:pt x="38" y="160"/>
                    <a:pt x="38" y="160"/>
                    <a:pt x="38" y="160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7049541" y="-177998"/>
              <a:ext cx="239713" cy="152400"/>
            </a:xfrm>
            <a:custGeom>
              <a:avLst/>
              <a:gdLst>
                <a:gd name="T0" fmla="*/ 201 w 252"/>
                <a:gd name="T1" fmla="*/ 160 h 160"/>
                <a:gd name="T2" fmla="*/ 252 w 252"/>
                <a:gd name="T3" fmla="*/ 0 h 160"/>
                <a:gd name="T4" fmla="*/ 207 w 252"/>
                <a:gd name="T5" fmla="*/ 0 h 160"/>
                <a:gd name="T6" fmla="*/ 121 w 252"/>
                <a:gd name="T7" fmla="*/ 98 h 160"/>
                <a:gd name="T8" fmla="*/ 118 w 252"/>
                <a:gd name="T9" fmla="*/ 97 h 160"/>
                <a:gd name="T10" fmla="*/ 92 w 252"/>
                <a:gd name="T11" fmla="*/ 0 h 160"/>
                <a:gd name="T12" fmla="*/ 50 w 252"/>
                <a:gd name="T13" fmla="*/ 0 h 160"/>
                <a:gd name="T14" fmla="*/ 0 w 252"/>
                <a:gd name="T15" fmla="*/ 160 h 160"/>
                <a:gd name="T16" fmla="*/ 26 w 252"/>
                <a:gd name="T17" fmla="*/ 160 h 160"/>
                <a:gd name="T18" fmla="*/ 62 w 252"/>
                <a:gd name="T19" fmla="*/ 44 h 160"/>
                <a:gd name="T20" fmla="*/ 68 w 252"/>
                <a:gd name="T21" fmla="*/ 45 h 160"/>
                <a:gd name="T22" fmla="*/ 94 w 252"/>
                <a:gd name="T23" fmla="*/ 143 h 160"/>
                <a:gd name="T24" fmla="*/ 111 w 252"/>
                <a:gd name="T25" fmla="*/ 143 h 160"/>
                <a:gd name="T26" fmla="*/ 197 w 252"/>
                <a:gd name="T27" fmla="*/ 44 h 160"/>
                <a:gd name="T28" fmla="*/ 201 w 252"/>
                <a:gd name="T29" fmla="*/ 46 h 160"/>
                <a:gd name="T30" fmla="*/ 164 w 252"/>
                <a:gd name="T31" fmla="*/ 160 h 160"/>
                <a:gd name="T32" fmla="*/ 201 w 252"/>
                <a:gd name="T3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160">
                  <a:moveTo>
                    <a:pt x="201" y="16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8"/>
                    <a:pt x="119" y="99"/>
                    <a:pt x="118" y="97"/>
                  </a:cubicBezTo>
                  <a:cubicBezTo>
                    <a:pt x="116" y="92"/>
                    <a:pt x="92" y="0"/>
                    <a:pt x="9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60"/>
                    <a:pt x="61" y="46"/>
                    <a:pt x="62" y="44"/>
                  </a:cubicBezTo>
                  <a:cubicBezTo>
                    <a:pt x="63" y="40"/>
                    <a:pt x="67" y="39"/>
                    <a:pt x="68" y="45"/>
                  </a:cubicBezTo>
                  <a:cubicBezTo>
                    <a:pt x="70" y="55"/>
                    <a:pt x="94" y="143"/>
                    <a:pt x="94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1" y="143"/>
                    <a:pt x="196" y="46"/>
                    <a:pt x="197" y="44"/>
                  </a:cubicBezTo>
                  <a:cubicBezTo>
                    <a:pt x="198" y="42"/>
                    <a:pt x="203" y="41"/>
                    <a:pt x="201" y="46"/>
                  </a:cubicBezTo>
                  <a:cubicBezTo>
                    <a:pt x="200" y="51"/>
                    <a:pt x="164" y="160"/>
                    <a:pt x="164" y="160"/>
                  </a:cubicBezTo>
                  <a:lnTo>
                    <a:pt x="201" y="16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312941" y="-177998"/>
              <a:ext cx="169863" cy="152400"/>
            </a:xfrm>
            <a:custGeom>
              <a:avLst/>
              <a:gdLst>
                <a:gd name="T0" fmla="*/ 178 w 178"/>
                <a:gd name="T1" fmla="*/ 0 h 160"/>
                <a:gd name="T2" fmla="*/ 173 w 178"/>
                <a:gd name="T3" fmla="*/ 20 h 160"/>
                <a:gd name="T4" fmla="*/ 87 w 178"/>
                <a:gd name="T5" fmla="*/ 20 h 160"/>
                <a:gd name="T6" fmla="*/ 73 w 178"/>
                <a:gd name="T7" fmla="*/ 31 h 160"/>
                <a:gd name="T8" fmla="*/ 80 w 178"/>
                <a:gd name="T9" fmla="*/ 49 h 160"/>
                <a:gd name="T10" fmla="*/ 108 w 178"/>
                <a:gd name="T11" fmla="*/ 68 h 160"/>
                <a:gd name="T12" fmla="*/ 137 w 178"/>
                <a:gd name="T13" fmla="*/ 85 h 160"/>
                <a:gd name="T14" fmla="*/ 149 w 178"/>
                <a:gd name="T15" fmla="*/ 114 h 160"/>
                <a:gd name="T16" fmla="*/ 137 w 178"/>
                <a:gd name="T17" fmla="*/ 142 h 160"/>
                <a:gd name="T18" fmla="*/ 99 w 178"/>
                <a:gd name="T19" fmla="*/ 160 h 160"/>
                <a:gd name="T20" fmla="*/ 0 w 178"/>
                <a:gd name="T21" fmla="*/ 160 h 160"/>
                <a:gd name="T22" fmla="*/ 8 w 178"/>
                <a:gd name="T23" fmla="*/ 136 h 160"/>
                <a:gd name="T24" fmla="*/ 100 w 178"/>
                <a:gd name="T25" fmla="*/ 137 h 160"/>
                <a:gd name="T26" fmla="*/ 112 w 178"/>
                <a:gd name="T27" fmla="*/ 129 h 160"/>
                <a:gd name="T28" fmla="*/ 111 w 178"/>
                <a:gd name="T29" fmla="*/ 112 h 160"/>
                <a:gd name="T30" fmla="*/ 73 w 178"/>
                <a:gd name="T31" fmla="*/ 88 h 160"/>
                <a:gd name="T32" fmla="*/ 41 w 178"/>
                <a:gd name="T33" fmla="*/ 64 h 160"/>
                <a:gd name="T34" fmla="*/ 42 w 178"/>
                <a:gd name="T35" fmla="*/ 27 h 160"/>
                <a:gd name="T36" fmla="*/ 78 w 178"/>
                <a:gd name="T37" fmla="*/ 0 h 160"/>
                <a:gd name="T38" fmla="*/ 178 w 178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8" h="160">
                  <a:moveTo>
                    <a:pt x="178" y="0"/>
                  </a:moveTo>
                  <a:cubicBezTo>
                    <a:pt x="173" y="20"/>
                    <a:pt x="173" y="20"/>
                    <a:pt x="173" y="20"/>
                  </a:cubicBezTo>
                  <a:cubicBezTo>
                    <a:pt x="173" y="20"/>
                    <a:pt x="89" y="20"/>
                    <a:pt x="87" y="20"/>
                  </a:cubicBezTo>
                  <a:cubicBezTo>
                    <a:pt x="81" y="21"/>
                    <a:pt x="76" y="23"/>
                    <a:pt x="73" y="31"/>
                  </a:cubicBezTo>
                  <a:cubicBezTo>
                    <a:pt x="72" y="36"/>
                    <a:pt x="73" y="44"/>
                    <a:pt x="80" y="49"/>
                  </a:cubicBezTo>
                  <a:cubicBezTo>
                    <a:pt x="85" y="53"/>
                    <a:pt x="108" y="68"/>
                    <a:pt x="108" y="68"/>
                  </a:cubicBezTo>
                  <a:cubicBezTo>
                    <a:pt x="108" y="68"/>
                    <a:pt x="134" y="82"/>
                    <a:pt x="137" y="85"/>
                  </a:cubicBezTo>
                  <a:cubicBezTo>
                    <a:pt x="146" y="93"/>
                    <a:pt x="150" y="103"/>
                    <a:pt x="149" y="114"/>
                  </a:cubicBezTo>
                  <a:cubicBezTo>
                    <a:pt x="148" y="126"/>
                    <a:pt x="143" y="136"/>
                    <a:pt x="137" y="142"/>
                  </a:cubicBezTo>
                  <a:cubicBezTo>
                    <a:pt x="131" y="149"/>
                    <a:pt x="116" y="160"/>
                    <a:pt x="99" y="160"/>
                  </a:cubicBezTo>
                  <a:cubicBezTo>
                    <a:pt x="70" y="160"/>
                    <a:pt x="0" y="160"/>
                    <a:pt x="0" y="160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6"/>
                    <a:pt x="97" y="137"/>
                    <a:pt x="100" y="137"/>
                  </a:cubicBezTo>
                  <a:cubicBezTo>
                    <a:pt x="102" y="137"/>
                    <a:pt x="109" y="135"/>
                    <a:pt x="112" y="129"/>
                  </a:cubicBezTo>
                  <a:cubicBezTo>
                    <a:pt x="115" y="124"/>
                    <a:pt x="115" y="117"/>
                    <a:pt x="111" y="112"/>
                  </a:cubicBezTo>
                  <a:cubicBezTo>
                    <a:pt x="108" y="109"/>
                    <a:pt x="89" y="96"/>
                    <a:pt x="73" y="88"/>
                  </a:cubicBezTo>
                  <a:cubicBezTo>
                    <a:pt x="58" y="79"/>
                    <a:pt x="45" y="74"/>
                    <a:pt x="41" y="64"/>
                  </a:cubicBezTo>
                  <a:cubicBezTo>
                    <a:pt x="35" y="53"/>
                    <a:pt x="37" y="38"/>
                    <a:pt x="42" y="27"/>
                  </a:cubicBezTo>
                  <a:cubicBezTo>
                    <a:pt x="47" y="16"/>
                    <a:pt x="58" y="0"/>
                    <a:pt x="78" y="0"/>
                  </a:cubicBezTo>
                  <a:cubicBezTo>
                    <a:pt x="95" y="0"/>
                    <a:pt x="178" y="0"/>
                    <a:pt x="178" y="0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082879" y="-603448"/>
              <a:ext cx="225425" cy="238125"/>
            </a:xfrm>
            <a:custGeom>
              <a:avLst/>
              <a:gdLst>
                <a:gd name="T0" fmla="*/ 0 w 142"/>
                <a:gd name="T1" fmla="*/ 0 h 150"/>
                <a:gd name="T2" fmla="*/ 0 w 142"/>
                <a:gd name="T3" fmla="*/ 150 h 150"/>
                <a:gd name="T4" fmla="*/ 0 w 142"/>
                <a:gd name="T5" fmla="*/ 90 h 150"/>
                <a:gd name="T6" fmla="*/ 57 w 142"/>
                <a:gd name="T7" fmla="*/ 120 h 150"/>
                <a:gd name="T8" fmla="*/ 142 w 142"/>
                <a:gd name="T9" fmla="*/ 75 h 150"/>
                <a:gd name="T10" fmla="*/ 0 w 142"/>
                <a:gd name="T1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150">
                  <a:moveTo>
                    <a:pt x="0" y="0"/>
                  </a:moveTo>
                  <a:lnTo>
                    <a:pt x="0" y="150"/>
                  </a:lnTo>
                  <a:lnTo>
                    <a:pt x="0" y="90"/>
                  </a:lnTo>
                  <a:lnTo>
                    <a:pt x="57" y="120"/>
                  </a:lnTo>
                  <a:lnTo>
                    <a:pt x="142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D0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7082879" y="-603448"/>
              <a:ext cx="225425" cy="238125"/>
            </a:xfrm>
            <a:custGeom>
              <a:avLst/>
              <a:gdLst>
                <a:gd name="T0" fmla="*/ 0 w 142"/>
                <a:gd name="T1" fmla="*/ 0 h 150"/>
                <a:gd name="T2" fmla="*/ 0 w 142"/>
                <a:gd name="T3" fmla="*/ 150 h 150"/>
                <a:gd name="T4" fmla="*/ 0 w 142"/>
                <a:gd name="T5" fmla="*/ 90 h 150"/>
                <a:gd name="T6" fmla="*/ 57 w 142"/>
                <a:gd name="T7" fmla="*/ 120 h 150"/>
                <a:gd name="T8" fmla="*/ 142 w 142"/>
                <a:gd name="T9" fmla="*/ 75 h 150"/>
                <a:gd name="T10" fmla="*/ 0 w 142"/>
                <a:gd name="T1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150">
                  <a:moveTo>
                    <a:pt x="0" y="0"/>
                  </a:moveTo>
                  <a:lnTo>
                    <a:pt x="0" y="150"/>
                  </a:lnTo>
                  <a:lnTo>
                    <a:pt x="0" y="90"/>
                  </a:lnTo>
                  <a:lnTo>
                    <a:pt x="57" y="120"/>
                  </a:lnTo>
                  <a:lnTo>
                    <a:pt x="142" y="7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7082879" y="-412948"/>
              <a:ext cx="225425" cy="190500"/>
            </a:xfrm>
            <a:custGeom>
              <a:avLst/>
              <a:gdLst>
                <a:gd name="T0" fmla="*/ 57 w 142"/>
                <a:gd name="T1" fmla="*/ 0 h 120"/>
                <a:gd name="T2" fmla="*/ 0 w 142"/>
                <a:gd name="T3" fmla="*/ 30 h 120"/>
                <a:gd name="T4" fmla="*/ 0 w 142"/>
                <a:gd name="T5" fmla="*/ 120 h 120"/>
                <a:gd name="T6" fmla="*/ 142 w 142"/>
                <a:gd name="T7" fmla="*/ 45 h 120"/>
                <a:gd name="T8" fmla="*/ 57 w 142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20">
                  <a:moveTo>
                    <a:pt x="57" y="0"/>
                  </a:moveTo>
                  <a:lnTo>
                    <a:pt x="0" y="30"/>
                  </a:lnTo>
                  <a:lnTo>
                    <a:pt x="0" y="120"/>
                  </a:lnTo>
                  <a:lnTo>
                    <a:pt x="142" y="4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BBE6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7082879" y="-412948"/>
              <a:ext cx="225425" cy="190500"/>
            </a:xfrm>
            <a:custGeom>
              <a:avLst/>
              <a:gdLst>
                <a:gd name="T0" fmla="*/ 57 w 142"/>
                <a:gd name="T1" fmla="*/ 0 h 120"/>
                <a:gd name="T2" fmla="*/ 0 w 142"/>
                <a:gd name="T3" fmla="*/ 30 h 120"/>
                <a:gd name="T4" fmla="*/ 0 w 142"/>
                <a:gd name="T5" fmla="*/ 120 h 120"/>
                <a:gd name="T6" fmla="*/ 142 w 142"/>
                <a:gd name="T7" fmla="*/ 45 h 120"/>
                <a:gd name="T8" fmla="*/ 57 w 142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20">
                  <a:moveTo>
                    <a:pt x="57" y="0"/>
                  </a:moveTo>
                  <a:lnTo>
                    <a:pt x="0" y="30"/>
                  </a:lnTo>
                  <a:lnTo>
                    <a:pt x="0" y="120"/>
                  </a:lnTo>
                  <a:lnTo>
                    <a:pt x="142" y="45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082879" y="-460573"/>
              <a:ext cx="90488" cy="95250"/>
            </a:xfrm>
            <a:custGeom>
              <a:avLst/>
              <a:gdLst>
                <a:gd name="T0" fmla="*/ 0 w 57"/>
                <a:gd name="T1" fmla="*/ 0 h 60"/>
                <a:gd name="T2" fmla="*/ 0 w 57"/>
                <a:gd name="T3" fmla="*/ 60 h 60"/>
                <a:gd name="T4" fmla="*/ 57 w 57"/>
                <a:gd name="T5" fmla="*/ 30 h 60"/>
                <a:gd name="T6" fmla="*/ 0 w 57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0" y="0"/>
                  </a:moveTo>
                  <a:lnTo>
                    <a:pt x="0" y="60"/>
                  </a:lnTo>
                  <a:lnTo>
                    <a:pt x="5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7082879" y="-460573"/>
              <a:ext cx="90488" cy="95250"/>
            </a:xfrm>
            <a:custGeom>
              <a:avLst/>
              <a:gdLst>
                <a:gd name="T0" fmla="*/ 0 w 57"/>
                <a:gd name="T1" fmla="*/ 0 h 60"/>
                <a:gd name="T2" fmla="*/ 0 w 57"/>
                <a:gd name="T3" fmla="*/ 60 h 60"/>
                <a:gd name="T4" fmla="*/ 57 w 57"/>
                <a:gd name="T5" fmla="*/ 30 h 60"/>
                <a:gd name="T6" fmla="*/ 0 w 57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0" y="0"/>
                  </a:moveTo>
                  <a:lnTo>
                    <a:pt x="0" y="60"/>
                  </a:lnTo>
                  <a:lnTo>
                    <a:pt x="57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26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7" t="1" r="-465" b="-246"/>
          <a:stretch/>
        </p:blipFill>
        <p:spPr>
          <a:xfrm rot="5400000">
            <a:off x="4026495" y="-1882481"/>
            <a:ext cx="2016000" cy="7812000"/>
          </a:xfrm>
        </p:spPr>
      </p:pic>
      <p:pic>
        <p:nvPicPr>
          <p:cNvPr id="3079" name="Picture 7" descr="C:\nio\m\mmod\SW-A_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57" y="2815719"/>
            <a:ext cx="7652831" cy="1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Kursk Magnetic Anomaly</a:t>
            </a:r>
            <a:br>
              <a:rPr lang="en-US" dirty="0" smtClean="0"/>
            </a:br>
            <a:r>
              <a:rPr lang="en-US" dirty="0" smtClean="0"/>
              <a:t>as seen by Swarm 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75856" y="1160162"/>
            <a:ext cx="418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003399"/>
                </a:solidFill>
              </a:rPr>
              <a:t>observed </a:t>
            </a:r>
            <a:endParaRPr lang="en-US" sz="1800" dirty="0" smtClean="0">
              <a:solidFill>
                <a:srgbClr val="003399"/>
              </a:solidFill>
            </a:endParaRPr>
          </a:p>
          <a:p>
            <a:pPr algn="r"/>
            <a:r>
              <a:rPr lang="en-US" sz="1800" dirty="0" smtClean="0">
                <a:solidFill>
                  <a:srgbClr val="FF0000"/>
                </a:solidFill>
              </a:rPr>
              <a:t>crustal field model prediction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39752" y="1412776"/>
            <a:ext cx="2520280" cy="944488"/>
            <a:chOff x="2339752" y="1988840"/>
            <a:chExt cx="2520280" cy="944488"/>
          </a:xfrm>
        </p:grpSpPr>
        <p:sp>
          <p:nvSpPr>
            <p:cNvPr id="10" name="Oval 9"/>
            <p:cNvSpPr/>
            <p:nvPr/>
          </p:nvSpPr>
          <p:spPr bwMode="auto">
            <a:xfrm>
              <a:off x="2339752" y="2060848"/>
              <a:ext cx="1224136" cy="720080"/>
            </a:xfrm>
            <a:prstGeom prst="ellipse">
              <a:avLst/>
            </a:prstGeom>
            <a:noFill/>
            <a:ln w="222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103948" y="2213248"/>
              <a:ext cx="756084" cy="720080"/>
            </a:xfrm>
            <a:prstGeom prst="ellipse">
              <a:avLst/>
            </a:prstGeom>
            <a:noFill/>
            <a:ln w="222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43908" y="1988840"/>
              <a:ext cx="540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?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27784" y="1160162"/>
            <a:ext cx="2199429" cy="2877721"/>
            <a:chOff x="2627784" y="1736226"/>
            <a:chExt cx="2199429" cy="287772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627784" y="1736226"/>
              <a:ext cx="792088" cy="2871028"/>
            </a:xfrm>
            <a:prstGeom prst="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143137" y="1742919"/>
              <a:ext cx="684076" cy="2871028"/>
            </a:xfrm>
            <a:prstGeom prst="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4645" y="1353542"/>
            <a:ext cx="1431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3399"/>
                </a:solidFill>
              </a:rPr>
              <a:t>vertical magnetic field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496" y="3068960"/>
            <a:ext cx="143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3399"/>
                </a:solidFill>
              </a:rPr>
              <a:t>Electron density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5" name="MF6b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-40095" y="2815719"/>
            <a:ext cx="3817129" cy="381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uppierung 15"/>
          <p:cNvGrpSpPr/>
          <p:nvPr/>
        </p:nvGrpSpPr>
        <p:grpSpPr>
          <a:xfrm>
            <a:off x="179512" y="4437112"/>
            <a:ext cx="4104456" cy="2160240"/>
            <a:chOff x="179512" y="4221088"/>
            <a:chExt cx="4104456" cy="2160240"/>
          </a:xfrm>
        </p:grpSpPr>
        <p:sp>
          <p:nvSpPr>
            <p:cNvPr id="22" name="Oval 21"/>
            <p:cNvSpPr/>
            <p:nvPr/>
          </p:nvSpPr>
          <p:spPr bwMode="auto">
            <a:xfrm>
              <a:off x="1043608" y="4797152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24" name="Gruppierung 5"/>
            <p:cNvGrpSpPr/>
            <p:nvPr/>
          </p:nvGrpSpPr>
          <p:grpSpPr>
            <a:xfrm>
              <a:off x="971600" y="4365104"/>
              <a:ext cx="1779407" cy="2016224"/>
              <a:chOff x="971600" y="4365104"/>
              <a:chExt cx="1779407" cy="2016224"/>
            </a:xfrm>
          </p:grpSpPr>
          <p:pic>
            <p:nvPicPr>
              <p:cNvPr id="58" name="Bild 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1600" y="4365104"/>
                <a:ext cx="1779407" cy="1937886"/>
              </a:xfrm>
              <a:prstGeom prst="rect">
                <a:avLst/>
              </a:prstGeom>
            </p:spPr>
          </p:pic>
          <p:sp>
            <p:nvSpPr>
              <p:cNvPr id="59" name="Rechteck 4"/>
              <p:cNvSpPr/>
              <p:nvPr/>
            </p:nvSpPr>
            <p:spPr bwMode="auto">
              <a:xfrm>
                <a:off x="1331640" y="4869160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" name="Rechteck 19"/>
              <p:cNvSpPr/>
              <p:nvPr/>
            </p:nvSpPr>
            <p:spPr bwMode="auto">
              <a:xfrm>
                <a:off x="1835696" y="6021288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 bwMode="auto">
            <a:xfrm>
              <a:off x="1475656" y="5229200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1259632" y="5517232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1196008" y="4949552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403648" y="5013176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259632" y="5301208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1403648" y="4653136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1691680" y="4869160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043608" y="5157192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1691680" y="508518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971600" y="5949280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2483768" y="5733256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1907704" y="4509120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1547664" y="4437112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1043608" y="544522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1979712" y="472514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979712" y="5733256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2843808" y="544522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2195736" y="616530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2411760" y="5373216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627784" y="4941168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55576" y="544522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827584" y="508518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1043608" y="5661248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2411760" y="4365104"/>
              <a:ext cx="144016" cy="144016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2" name="TextBox 33"/>
            <p:cNvSpPr txBox="1"/>
            <p:nvPr/>
          </p:nvSpPr>
          <p:spPr>
            <a:xfrm>
              <a:off x="179512" y="4221088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800000"/>
                  </a:solidFill>
                </a:rPr>
                <a:t>Electrons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  <p:cxnSp>
          <p:nvCxnSpPr>
            <p:cNvPr id="53" name="Gerade Verbindung mit Pfeil 10"/>
            <p:cNvCxnSpPr/>
            <p:nvPr/>
          </p:nvCxnSpPr>
          <p:spPr bwMode="auto">
            <a:xfrm>
              <a:off x="827584" y="4509120"/>
              <a:ext cx="216024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TextBox 33"/>
            <p:cNvSpPr txBox="1"/>
            <p:nvPr/>
          </p:nvSpPr>
          <p:spPr>
            <a:xfrm>
              <a:off x="2915816" y="4509120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Electric current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cxnSp>
          <p:nvCxnSpPr>
            <p:cNvPr id="55" name="Gerade Verbindung mit Pfeil 52"/>
            <p:cNvCxnSpPr/>
            <p:nvPr/>
          </p:nvCxnSpPr>
          <p:spPr bwMode="auto">
            <a:xfrm flipH="1">
              <a:off x="2627784" y="4653136"/>
              <a:ext cx="360040" cy="1962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TextBox 33"/>
            <p:cNvSpPr txBox="1"/>
            <p:nvPr/>
          </p:nvSpPr>
          <p:spPr>
            <a:xfrm>
              <a:off x="2915816" y="4941168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Magnetic field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57" name="Gerade Verbindung mit Pfeil 54"/>
            <p:cNvCxnSpPr/>
            <p:nvPr/>
          </p:nvCxnSpPr>
          <p:spPr bwMode="auto">
            <a:xfrm flipH="1">
              <a:off x="2627784" y="5085184"/>
              <a:ext cx="360040" cy="1962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4173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Equatorial plasma irregularities</a:t>
            </a:r>
            <a:endParaRPr lang="en-US" dirty="0"/>
          </a:p>
        </p:txBody>
      </p:sp>
      <p:pic>
        <p:nvPicPr>
          <p:cNvPr id="3" name="Bild 2" descr="SWARM_EFI_OVERVIEW_2014_01_11_23UT_22LT_ML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3738"/>
            <a:ext cx="3744416" cy="5349598"/>
          </a:xfrm>
          <a:prstGeom prst="rect">
            <a:avLst/>
          </a:prstGeom>
        </p:spPr>
      </p:pic>
      <p:pic>
        <p:nvPicPr>
          <p:cNvPr id="9" name="Bild 8" descr="Folie1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53847"/>
            <a:ext cx="4678784" cy="2683650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14" name="Gerade Verbindung 13"/>
          <p:cNvCxnSpPr/>
          <p:nvPr/>
        </p:nvCxnSpPr>
        <p:spPr bwMode="auto">
          <a:xfrm flipV="1">
            <a:off x="971600" y="1412776"/>
            <a:ext cx="0" cy="4464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 flipH="1">
            <a:off x="2195736" y="4437112"/>
            <a:ext cx="39604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548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Equatorial plasma irregularities</a:t>
            </a:r>
            <a:endParaRPr lang="en-US" dirty="0"/>
          </a:p>
        </p:txBody>
      </p:sp>
      <p:pic>
        <p:nvPicPr>
          <p:cNvPr id="3" name="Bild 2" descr="SWARM_EFI_OVERVIEW_2014_01_11_23UT_22LT_ML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3738"/>
            <a:ext cx="3744416" cy="5349598"/>
          </a:xfrm>
          <a:prstGeom prst="rect">
            <a:avLst/>
          </a:prstGeom>
        </p:spPr>
      </p:pic>
      <p:pic>
        <p:nvPicPr>
          <p:cNvPr id="9" name="Bild 8" descr="Folie1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678784" cy="26836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Bild 4" descr="Folie2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28089"/>
            <a:ext cx="4680520" cy="2700300"/>
          </a:xfrm>
          <a:prstGeom prst="rect">
            <a:avLst/>
          </a:prstGeom>
          <a:ln>
            <a:solidFill>
              <a:srgbClr val="808080"/>
            </a:solidFill>
          </a:ln>
        </p:spPr>
      </p:pic>
      <p:cxnSp>
        <p:nvCxnSpPr>
          <p:cNvPr id="6" name="Gerade Verbindung 5"/>
          <p:cNvCxnSpPr/>
          <p:nvPr/>
        </p:nvCxnSpPr>
        <p:spPr bwMode="auto">
          <a:xfrm flipV="1">
            <a:off x="971600" y="1412776"/>
            <a:ext cx="0" cy="4464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Gerade Verbindung mit Pfeil 6"/>
          <p:cNvCxnSpPr/>
          <p:nvPr/>
        </p:nvCxnSpPr>
        <p:spPr bwMode="auto">
          <a:xfrm flipH="1" flipV="1">
            <a:off x="1763688" y="3284984"/>
            <a:ext cx="3888432" cy="1152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560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Equatorial plasma irregularities</a:t>
            </a:r>
            <a:endParaRPr lang="en-US" dirty="0"/>
          </a:p>
        </p:txBody>
      </p:sp>
      <p:pic>
        <p:nvPicPr>
          <p:cNvPr id="3" name="Bild 2" descr="SWARM_EFI_OVERVIEW_2014_01_11_23UT_22LT_ML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3738"/>
            <a:ext cx="3744416" cy="5349598"/>
          </a:xfrm>
          <a:prstGeom prst="rect">
            <a:avLst/>
          </a:prstGeom>
        </p:spPr>
      </p:pic>
      <p:pic>
        <p:nvPicPr>
          <p:cNvPr id="9" name="Bild 8" descr="Folie1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678784" cy="26836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Bild 4" descr="Folie3_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680520" cy="2684646"/>
          </a:xfrm>
          <a:prstGeom prst="rect">
            <a:avLst/>
          </a:prstGeom>
          <a:ln>
            <a:solidFill>
              <a:srgbClr val="808080"/>
            </a:solidFill>
          </a:ln>
        </p:spPr>
      </p:pic>
      <p:cxnSp>
        <p:nvCxnSpPr>
          <p:cNvPr id="6" name="Gerade Verbindung 5"/>
          <p:cNvCxnSpPr/>
          <p:nvPr/>
        </p:nvCxnSpPr>
        <p:spPr bwMode="auto">
          <a:xfrm flipV="1">
            <a:off x="971600" y="1412776"/>
            <a:ext cx="0" cy="4464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Gerade Verbindung mit Pfeil 6"/>
          <p:cNvCxnSpPr/>
          <p:nvPr/>
        </p:nvCxnSpPr>
        <p:spPr bwMode="auto">
          <a:xfrm flipH="1" flipV="1">
            <a:off x="2411760" y="1988840"/>
            <a:ext cx="2880320" cy="2304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595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1"/>
            <a:ext cx="9144000" cy="6875123"/>
          </a:xfrm>
          <a:prstGeom prst="rect">
            <a:avLst/>
          </a:prstGeom>
          <a:solidFill>
            <a:srgbClr val="0205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6" name="Picture 2" descr="C:\nio\tmp\earth-stormy-he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6444" r="-17212" b="4733"/>
          <a:stretch/>
        </p:blipFill>
        <p:spPr bwMode="auto">
          <a:xfrm>
            <a:off x="-17462" y="-1"/>
            <a:ext cx="7740352" cy="68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16090" y="188640"/>
            <a:ext cx="8676390" cy="64087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 smtClean="0">
                <a:solidFill>
                  <a:srgbClr val="FFFF00"/>
                </a:solidFill>
              </a:rPr>
              <a:t>Conclusions</a:t>
            </a:r>
          </a:p>
          <a:p>
            <a:pPr marL="0" indent="0">
              <a:buNone/>
            </a:pPr>
            <a:endParaRPr lang="en-US" sz="2800" b="1" kern="0" dirty="0">
              <a:solidFill>
                <a:srgbClr val="FFFF00"/>
              </a:solidFill>
            </a:endParaRPr>
          </a:p>
          <a:p>
            <a:r>
              <a:rPr lang="en-US" kern="0" dirty="0" smtClean="0">
                <a:solidFill>
                  <a:schemeClr val="bg1"/>
                </a:solidFill>
              </a:rPr>
              <a:t>Very exciting first data!</a:t>
            </a:r>
          </a:p>
          <a:p>
            <a:r>
              <a:rPr lang="en-US" kern="0" dirty="0" smtClean="0">
                <a:solidFill>
                  <a:schemeClr val="bg1"/>
                </a:solidFill>
              </a:rPr>
              <a:t>Magnetic Field change since launch: up to 100 </a:t>
            </a:r>
            <a:r>
              <a:rPr lang="en-US" kern="0" dirty="0" err="1" smtClean="0">
                <a:solidFill>
                  <a:schemeClr val="bg1"/>
                </a:solidFill>
              </a:rPr>
              <a:t>nT</a:t>
            </a:r>
            <a:endParaRPr lang="en-US" kern="0" dirty="0" smtClean="0">
              <a:solidFill>
                <a:schemeClr val="bg1"/>
              </a:solidFill>
            </a:endParaRPr>
          </a:p>
          <a:p>
            <a:r>
              <a:rPr lang="en-US" kern="0" dirty="0" smtClean="0">
                <a:solidFill>
                  <a:schemeClr val="bg1"/>
                </a:solidFill>
              </a:rPr>
              <a:t>Community driven activity in next months: </a:t>
            </a:r>
            <a:br>
              <a:rPr lang="en-US" kern="0" dirty="0" smtClean="0">
                <a:solidFill>
                  <a:schemeClr val="bg1"/>
                </a:solidFill>
              </a:rPr>
            </a:br>
            <a:r>
              <a:rPr lang="en-US" kern="0" dirty="0" smtClean="0">
                <a:solidFill>
                  <a:schemeClr val="bg1"/>
                </a:solidFill>
              </a:rPr>
              <a:t>determination of the IGRF 2015 </a:t>
            </a:r>
          </a:p>
          <a:p>
            <a:pPr algn="r"/>
            <a:endParaRPr lang="en-US" sz="2800" kern="0" dirty="0" smtClean="0">
              <a:solidFill>
                <a:srgbClr val="FFFF00"/>
              </a:solidFill>
            </a:endParaRPr>
          </a:p>
          <a:p>
            <a:pPr algn="r"/>
            <a:endParaRPr lang="en-US" sz="2800" kern="0" dirty="0" smtClean="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15006" y="116632"/>
            <a:ext cx="1260000" cy="710720"/>
            <a:chOff x="7704000" y="198000"/>
            <a:chExt cx="1260000" cy="710720"/>
          </a:xfrm>
        </p:grpSpPr>
        <p:sp>
          <p:nvSpPr>
            <p:cNvPr id="4" name="Oval 3"/>
            <p:cNvSpPr/>
            <p:nvPr/>
          </p:nvSpPr>
          <p:spPr bwMode="auto">
            <a:xfrm>
              <a:off x="7777166" y="216825"/>
              <a:ext cx="676553" cy="69189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74" name="Picture 2" descr="C:\nio\tmp\SWARM_logo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" t="10274" r="3146" b="1099"/>
            <a:stretch/>
          </p:blipFill>
          <p:spPr bwMode="auto">
            <a:xfrm>
              <a:off x="7704000" y="198000"/>
              <a:ext cx="1260000" cy="7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85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1933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Sources of the </a:t>
            </a:r>
            <a:r>
              <a:rPr lang="en-US" dirty="0" smtClean="0">
                <a:solidFill>
                  <a:srgbClr val="FFFF00"/>
                </a:solidFill>
              </a:rPr>
              <a:t>Earth’s </a:t>
            </a:r>
            <a:r>
              <a:rPr lang="en-US" dirty="0">
                <a:solidFill>
                  <a:srgbClr val="FFFF00"/>
                </a:solidFill>
              </a:rPr>
              <a:t>Magnetic Field</a:t>
            </a:r>
          </a:p>
        </p:txBody>
      </p:sp>
      <p:pic>
        <p:nvPicPr>
          <p:cNvPr id="12" name="B_Eart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67" r="3122"/>
          <a:stretch/>
        </p:blipFill>
        <p:spPr>
          <a:xfrm>
            <a:off x="0" y="1361304"/>
            <a:ext cx="9143999" cy="5488648"/>
          </a:xfrm>
        </p:spPr>
      </p:pic>
    </p:spTree>
    <p:extLst>
      <p:ext uri="{BB962C8B-B14F-4D97-AF65-F5344CB8AC3E}">
        <p14:creationId xmlns:p14="http://schemas.microsoft.com/office/powerpoint/2010/main" val="12725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B4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4" name="B_r_8.mp4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" y="44624"/>
            <a:ext cx="8460939" cy="6768752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50825" y="44624"/>
            <a:ext cx="8642350" cy="57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 smtClean="0">
                <a:solidFill>
                  <a:srgbClr val="FFFF00"/>
                </a:solidFill>
              </a:rPr>
              <a:t>Radial magnetic component at satellite altitude</a:t>
            </a:r>
            <a:endParaRPr lang="en-US" sz="2400" b="1" kern="0" dirty="0">
              <a:solidFill>
                <a:srgbClr val="FFFF00"/>
              </a:solidFill>
            </a:endParaRPr>
          </a:p>
        </p:txBody>
      </p:sp>
      <p:pic>
        <p:nvPicPr>
          <p:cNvPr id="3080" name="Picture 8" descr="C:\nio\tmp\geomag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22" b="6239"/>
          <a:stretch/>
        </p:blipFill>
        <p:spPr bwMode="auto">
          <a:xfrm>
            <a:off x="107504" y="764704"/>
            <a:ext cx="8773814" cy="5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p_SW-A_F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541"/>
          </a:xfrm>
        </p:spPr>
      </p:pic>
    </p:spTree>
    <p:extLst>
      <p:ext uri="{BB962C8B-B14F-4D97-AF65-F5344CB8AC3E}">
        <p14:creationId xmlns:p14="http://schemas.microsoft.com/office/powerpoint/2010/main" val="15642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1"/>
            <a:ext cx="9144000" cy="6875123"/>
          </a:xfrm>
          <a:prstGeom prst="rect">
            <a:avLst/>
          </a:prstGeom>
          <a:solidFill>
            <a:srgbClr val="0205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6" name="Picture 2" descr="C:\nio\tmp\earth-stormy-hear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6444" r="-17212" b="4733"/>
          <a:stretch/>
        </p:blipFill>
        <p:spPr bwMode="auto">
          <a:xfrm>
            <a:off x="-17462" y="-1"/>
            <a:ext cx="7740352" cy="68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51520" y="159023"/>
            <a:ext cx="8489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Geomagnetic Field Model</a:t>
            </a:r>
          </a:p>
          <a:p>
            <a:r>
              <a:rPr lang="en-US" sz="1800" dirty="0">
                <a:solidFill>
                  <a:srgbClr val="FFFF00"/>
                </a:solidFill>
              </a:rPr>
              <a:t>Mathematical Expansion to Describe the Field in Space and </a:t>
            </a:r>
            <a:r>
              <a:rPr lang="en-US" sz="1800" dirty="0" smtClean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90" y="1772816"/>
            <a:ext cx="825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</a:t>
            </a:r>
            <a:r>
              <a:rPr lang="en-US" dirty="0">
                <a:solidFill>
                  <a:srgbClr val="FFFF00"/>
                </a:solidFill>
              </a:rPr>
              <a:t>is the </a:t>
            </a:r>
            <a:r>
              <a:rPr lang="en-US" dirty="0" smtClean="0">
                <a:solidFill>
                  <a:srgbClr val="FFFF00"/>
                </a:solidFill>
              </a:rPr>
              <a:t>magnetic field </a:t>
            </a:r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at </a:t>
            </a:r>
            <a:r>
              <a:rPr lang="en-US" dirty="0">
                <a:solidFill>
                  <a:srgbClr val="FFFF00"/>
                </a:solidFill>
              </a:rPr>
              <a:t>a given location and time?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381767"/>
              </p:ext>
            </p:extLst>
          </p:nvPr>
        </p:nvGraphicFramePr>
        <p:xfrm>
          <a:off x="2546763" y="2132012"/>
          <a:ext cx="877674" cy="525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6" imgW="609480" imgH="406080" progId="Equation.DSMT4">
                  <p:embed/>
                </p:oleObj>
              </mc:Choice>
              <mc:Fallback>
                <p:oleObj name="Equation" r:id="rId6" imgW="6094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46763" y="2132012"/>
                        <a:ext cx="877674" cy="525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4029" y="2526970"/>
                <a:ext cx="18474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800" b="1" i="0" smtClean="0">
                          <a:solidFill>
                            <a:srgbClr val="FFFF00"/>
                          </a:solidFill>
                          <a:latin typeface="Cambria Math"/>
                        </a:rPr>
                        <m:t>𝐁</m:t>
                      </m:r>
                      <m:r>
                        <a:rPr lang="da-DK" sz="28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=−</m:t>
                      </m:r>
                      <m:r>
                        <a:rPr lang="da-DK" sz="2800" b="0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da-DK" sz="28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sz="2800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29" y="2526970"/>
                <a:ext cx="1847410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42563" y="3050190"/>
                <a:ext cx="8430987" cy="1170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8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𝑉</m:t>
                      </m:r>
                      <m:r>
                        <a:rPr lang="da-DK" sz="28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r>
                        <a:rPr lang="da-DK" sz="28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𝑎</m:t>
                      </m:r>
                      <m:nary>
                        <m:naryPr>
                          <m:chr m:val="∑"/>
                          <m:supHide m:val="on"/>
                          <m:ctrlP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da-DK" sz="28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a-DK" sz="2800" i="1" smtClean="0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a-DK" sz="2800" i="1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a-DK" sz="2800" i="1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a-DK" sz="2800" i="1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sz="280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  <m:r>
                                <a:rPr lang="da-DK" sz="28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a-DK" sz="2800" i="1" smtClean="0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a-DK" sz="2800" i="1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a-DK" sz="2800" i="1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a-DK" sz="2800" i="1">
                                      <a:solidFill>
                                        <a:srgbClr val="FFFFFF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sz="280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d>
                        </m:e>
                      </m:nary>
                      <m:sSup>
                        <m:sSupPr>
                          <m:ctrlP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8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da-DK" sz="2800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+1</m:t>
                          </m:r>
                        </m:sup>
                      </m:sSup>
                      <m:sSubSup>
                        <m:sSubSupPr>
                          <m:ctrlP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a-DK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563" y="3050190"/>
                <a:ext cx="8430987" cy="117089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1520" y="4437112"/>
                <a:ext cx="82536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Gauss coefficients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a-DK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a-DK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da-DK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da-DK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 </m:t>
                        </m:r>
                      </m:sub>
                      <m:sup>
                        <m:r>
                          <a:rPr lang="da-DK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a-DK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a-DK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da-DK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da-DK" i="1">
                            <a:solidFill>
                              <a:srgbClr val="FFFFFF"/>
                            </a:solidFill>
                            <a:latin typeface="Cambria Math"/>
                          </a:rPr>
                          <m:t> </m:t>
                        </m:r>
                      </m:sub>
                      <m:sup>
                        <m:r>
                          <a:rPr lang="da-DK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 are time dependent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437112"/>
                <a:ext cx="825365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1108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06782" y="5559623"/>
            <a:ext cx="868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more coefficients, the better the magnetic field description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nio\m\mmod\map_SW-A_F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4"/>
            <a:ext cx="9144000" cy="68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Picture 25" descr="C:\nio\m\mmod\F_orbit_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32" y="1386476"/>
            <a:ext cx="7471705" cy="51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3800" y="188913"/>
            <a:ext cx="8642350" cy="693737"/>
          </a:xfrm>
        </p:spPr>
        <p:txBody>
          <a:bodyPr/>
          <a:lstStyle/>
          <a:p>
            <a:r>
              <a:rPr lang="en-US" dirty="0" smtClean="0"/>
              <a:t>Swarm-A </a:t>
            </a:r>
            <a:br>
              <a:rPr lang="en-US" dirty="0" smtClean="0"/>
            </a:br>
            <a:r>
              <a:rPr lang="en-US" sz="1800" b="0" dirty="0"/>
              <a:t>2 December 2013, Quiet day (</a:t>
            </a:r>
            <a:r>
              <a:rPr lang="en-US" sz="1800" b="0" dirty="0" err="1"/>
              <a:t>Kp</a:t>
            </a:r>
            <a:r>
              <a:rPr lang="en-US" sz="1800" b="0" dirty="0"/>
              <a:t> </a:t>
            </a:r>
            <a:r>
              <a:rPr lang="en-US" sz="1800" b="0" dirty="0">
                <a:sym typeface="Symbol"/>
              </a:rPr>
              <a:t></a:t>
            </a:r>
            <a:r>
              <a:rPr lang="en-US" sz="1800" b="0" dirty="0"/>
              <a:t> 0</a:t>
            </a:r>
            <a:r>
              <a:rPr lang="en-US" sz="1800" b="0" baseline="30000" dirty="0"/>
              <a:t>+</a:t>
            </a:r>
            <a:r>
              <a:rPr lang="en-US" sz="1800" b="0" dirty="0"/>
              <a:t>)</a:t>
            </a:r>
            <a:endParaRPr lang="en-US" sz="1800" dirty="0"/>
          </a:p>
        </p:txBody>
      </p:sp>
      <p:pic>
        <p:nvPicPr>
          <p:cNvPr id="3090" name="Picture 18" descr="C:\nio\m\mmod\F_orbit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1154612"/>
            <a:ext cx="7471705" cy="53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nio\m\mmod\F_orbit_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1154612"/>
            <a:ext cx="7471705" cy="53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nio\m\mmod\F_orbit_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1154612"/>
            <a:ext cx="7471705" cy="53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nio\m\mmod\F_orbit_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1154612"/>
            <a:ext cx="7471705" cy="53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nio\m\mmod\F_orbit_0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1154612"/>
            <a:ext cx="7471705" cy="53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nio\m\mmod\F_orbit_0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1154612"/>
            <a:ext cx="7471705" cy="53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nio\m\mmod\F_orbit_0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1154612"/>
            <a:ext cx="7471705" cy="53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nio\m\mmod\F_orbit_1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" y="1155600"/>
            <a:ext cx="7483683" cy="53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4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nio\m\mmod\dF_orbit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8536"/>
            <a:ext cx="7248252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3800" y="188913"/>
            <a:ext cx="8642350" cy="693737"/>
          </a:xfrm>
        </p:spPr>
        <p:txBody>
          <a:bodyPr/>
          <a:lstStyle/>
          <a:p>
            <a:r>
              <a:rPr lang="en-US" dirty="0" smtClean="0"/>
              <a:t>Swarm-A </a:t>
            </a:r>
            <a:br>
              <a:rPr lang="en-US" dirty="0" smtClean="0"/>
            </a:br>
            <a:r>
              <a:rPr lang="en-US" sz="1800" b="0" dirty="0"/>
              <a:t>2 December 2013, Quiet day (</a:t>
            </a:r>
            <a:r>
              <a:rPr lang="en-US" sz="1800" b="0" dirty="0" err="1"/>
              <a:t>Kp</a:t>
            </a:r>
            <a:r>
              <a:rPr lang="en-US" sz="1800" b="0" dirty="0"/>
              <a:t> </a:t>
            </a:r>
            <a:r>
              <a:rPr lang="en-US" sz="1800" b="0" dirty="0">
                <a:sym typeface="Symbol"/>
              </a:rPr>
              <a:t></a:t>
            </a:r>
            <a:r>
              <a:rPr lang="en-US" sz="1800" b="0" dirty="0"/>
              <a:t> 0</a:t>
            </a:r>
            <a:r>
              <a:rPr lang="en-US" sz="1800" b="0" baseline="30000" dirty="0"/>
              <a:t>+</a:t>
            </a:r>
            <a:r>
              <a:rPr lang="en-US" sz="1800" b="0" dirty="0"/>
              <a:t>)</a:t>
            </a:r>
            <a:endParaRPr lang="en-US" sz="18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322145" y="1196752"/>
            <a:ext cx="1714351" cy="8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 algn="r">
              <a:buFont typeface="Times" pitchFamily="18" charset="0"/>
              <a:buNone/>
            </a:pPr>
            <a:r>
              <a:rPr lang="en-US" sz="1600" kern="0" dirty="0" smtClean="0">
                <a:solidFill>
                  <a:srgbClr val="0070C0"/>
                </a:solidFill>
              </a:rPr>
              <a:t>CHAOS-4 model subtracted</a:t>
            </a:r>
          </a:p>
        </p:txBody>
      </p:sp>
      <p:pic>
        <p:nvPicPr>
          <p:cNvPr id="3075" name="Picture 3" descr="C:\nio\m\mmod\dF_orbit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8536"/>
            <a:ext cx="7248252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nio\m\mmod\dF_orbit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8536"/>
            <a:ext cx="7248251" cy="5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4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L_Presentation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ESL_Presentation_Template</Template>
  <TotalTime>1699</TotalTime>
  <Words>368</Words>
  <Application>Microsoft Office PowerPoint</Application>
  <PresentationFormat>On-screen Show (4:3)</PresentationFormat>
  <Paragraphs>97</Paragraphs>
  <Slides>24</Slides>
  <Notes>24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ESL_Presentation_Template</vt:lpstr>
      <vt:lpstr>Equation</vt:lpstr>
      <vt:lpstr>PowerPoint Presentation</vt:lpstr>
      <vt:lpstr>PowerPoint Presentation</vt:lpstr>
      <vt:lpstr>Sources of the Earth’s Magnetic Field</vt:lpstr>
      <vt:lpstr>PowerPoint Presentation</vt:lpstr>
      <vt:lpstr>PowerPoint Presentation</vt:lpstr>
      <vt:lpstr>PowerPoint Presentation</vt:lpstr>
      <vt:lpstr>PowerPoint Presentation</vt:lpstr>
      <vt:lpstr>Swarm-A  2 December 2013, Quiet day (Kp  0+)</vt:lpstr>
      <vt:lpstr>Swarm-A  2 December 2013, Quiet day (Kp  0+)</vt:lpstr>
      <vt:lpstr>Swarm-A  2 December 2013, Quiet day (Kp  0+)</vt:lpstr>
      <vt:lpstr>Swarm-A and Swarm-B  2 December 2013, Quiet day (Kp  0+)</vt:lpstr>
      <vt:lpstr>PowerPoint Presentation</vt:lpstr>
      <vt:lpstr>Magnetic Field Intensity in May 2014  Swarm-A, 4 days of May 2014 </vt:lpstr>
      <vt:lpstr>Magnetic Field Intensity in May 2014  based on Swarm data spanning 6 months </vt:lpstr>
      <vt:lpstr>Magnetic Field Intensity Single Event Upset  of TOPEX Poseidon Satellite </vt:lpstr>
      <vt:lpstr>Magnetic Field Intensity change in 6 months (December 2013  to June 2014) </vt:lpstr>
      <vt:lpstr>Dynamics of the Core:  Magnetic Field Acceleration</vt:lpstr>
      <vt:lpstr>Declination in 2014</vt:lpstr>
      <vt:lpstr>Movement of the  magnetic North Pole</vt:lpstr>
      <vt:lpstr>The Kursk Magnetic Anomaly as seen by Swarm A</vt:lpstr>
      <vt:lpstr>Equatorial plasma irregularities</vt:lpstr>
      <vt:lpstr>Equatorial plasma irregularities</vt:lpstr>
      <vt:lpstr>Equatorial plasma irregularities</vt:lpstr>
      <vt:lpstr>PowerPoint Presentation</vt:lpstr>
    </vt:vector>
  </TitlesOfParts>
  <Manager>nio@space.dtu.dk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Swarm Science Results</dc:title>
  <dc:subject>Failure Cases</dc:subject>
  <dc:creator>Nils Olsen</dc:creator>
  <cp:keywords>Swarm</cp:keywords>
  <cp:lastModifiedBy>Nils Olsen</cp:lastModifiedBy>
  <cp:revision>107</cp:revision>
  <cp:lastPrinted>2014-03-19T13:08:24Z</cp:lastPrinted>
  <dcterms:created xsi:type="dcterms:W3CDTF">2014-03-20T10:48:17Z</dcterms:created>
  <dcterms:modified xsi:type="dcterms:W3CDTF">2014-06-18T06:10:42Z</dcterms:modified>
</cp:coreProperties>
</file>