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21"/>
  </p:sldMasterIdLst>
  <p:notesMasterIdLst>
    <p:notesMasterId r:id="rId37"/>
  </p:notesMasterIdLst>
  <p:handoutMasterIdLst>
    <p:handoutMasterId r:id="rId38"/>
  </p:handoutMasterIdLst>
  <p:sldIdLst>
    <p:sldId id="279" r:id="rId22"/>
    <p:sldId id="264" r:id="rId23"/>
    <p:sldId id="272" r:id="rId24"/>
    <p:sldId id="274" r:id="rId25"/>
    <p:sldId id="270" r:id="rId26"/>
    <p:sldId id="268" r:id="rId27"/>
    <p:sldId id="271" r:id="rId28"/>
    <p:sldId id="267" r:id="rId29"/>
    <p:sldId id="265" r:id="rId30"/>
    <p:sldId id="277" r:id="rId31"/>
    <p:sldId id="269" r:id="rId32"/>
    <p:sldId id="266" r:id="rId33"/>
    <p:sldId id="278" r:id="rId34"/>
    <p:sldId id="275" r:id="rId35"/>
    <p:sldId id="276" r:id="rId36"/>
  </p:sldIdLst>
  <p:sldSz cx="12190413" cy="6858000"/>
  <p:notesSz cx="6805613" cy="9944100"/>
  <p:custDataLst>
    <p:tags r:id="rId39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s Olsen" initials="NO" lastIdx="1" clrIdx="0">
    <p:extLst>
      <p:ext uri="{19B8F6BF-5375-455C-9EA6-DF929625EA0E}">
        <p15:presenceInfo xmlns:p15="http://schemas.microsoft.com/office/powerpoint/2012/main" userId="S-1-5-21-4207196655-1284807994-987816898-109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A3B"/>
    <a:srgbClr val="FCBD24"/>
    <a:srgbClr val="6262CD"/>
    <a:srgbClr val="71EAB5"/>
    <a:srgbClr val="990000"/>
    <a:srgbClr val="CCFFFF"/>
    <a:srgbClr val="FFFFFF"/>
    <a:srgbClr val="000000"/>
    <a:srgbClr val="FFCC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0" autoAdjust="0"/>
    <p:restoredTop sz="94809" autoAdjust="0"/>
  </p:normalViewPr>
  <p:slideViewPr>
    <p:cSldViewPr showGuides="1">
      <p:cViewPr varScale="1">
        <p:scale>
          <a:sx n="72" d="100"/>
          <a:sy n="72" d="100"/>
        </p:scale>
        <p:origin x="422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6355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5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.xml"/><Relationship Id="rId34" Type="http://schemas.openxmlformats.org/officeDocument/2006/relationships/slide" Target="slides/slide13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8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0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20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30" y="1156210"/>
            <a:ext cx="10729190" cy="5225117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/>
              <a:t>Click to add title one line</a:t>
            </a:r>
            <a:endParaRPr lang="da-DK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/>
              <a:t>Click to add title one line</a:t>
            </a:r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/>
              <a:t>Click to add title one line</a:t>
            </a:r>
            <a:endParaRPr lang="da-DK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0630" y="263289"/>
            <a:ext cx="10729191" cy="67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629" y="1182022"/>
            <a:ext cx="10729191" cy="51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230B-187D-0D43-0E70-71913919A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/>
              <a:t>Magnetic Navigation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AFD56-E6D2-1F99-F0FF-89CDCE32F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Nils Olsen</a:t>
            </a:r>
          </a:p>
          <a:p>
            <a:r>
              <a:rPr lang="en-GB" dirty="0"/>
              <a:t>DTU Space – Technical University of Denmark</a:t>
            </a:r>
          </a:p>
        </p:txBody>
      </p:sp>
    </p:spTree>
    <p:extLst>
      <p:ext uri="{BB962C8B-B14F-4D97-AF65-F5344CB8AC3E}">
        <p14:creationId xmlns:p14="http://schemas.microsoft.com/office/powerpoint/2010/main" val="53322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EE61-9CD3-41C6-83D6-1D77AF5D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4" y="101395"/>
            <a:ext cx="11233247" cy="678328"/>
          </a:xfrm>
        </p:spPr>
        <p:txBody>
          <a:bodyPr/>
          <a:lstStyle/>
          <a:p>
            <a:r>
              <a:rPr lang="en-GB" dirty="0"/>
              <a:t>Test Results: Optimal vs present-state situations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F4477-69F9-4CF1-8B35-90A8B2A04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70" y="818834"/>
            <a:ext cx="5398265" cy="40486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375FA-5F81-401F-9956-C131D973A7A9}"/>
              </a:ext>
            </a:extLst>
          </p:cNvPr>
          <p:cNvSpPr/>
          <p:nvPr/>
        </p:nvSpPr>
        <p:spPr>
          <a:xfrm>
            <a:off x="406574" y="4945231"/>
            <a:ext cx="57183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+mn-lt"/>
              </a:rPr>
              <a:t>Optimal situation: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flying in a signal-rich area at very low </a:t>
            </a:r>
            <a:r>
              <a:rPr lang="en-GB" b="1" dirty="0">
                <a:latin typeface="+mn-lt"/>
              </a:rPr>
              <a:t>altitude of 500 m</a:t>
            </a:r>
            <a:r>
              <a:rPr lang="en-GB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magnetically clean geo-survey aircraft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Obtained position error (rms): </a:t>
            </a:r>
            <a:r>
              <a:rPr lang="en-GB" b="1" dirty="0"/>
              <a:t>13 m</a:t>
            </a:r>
            <a:endParaRPr lang="en-GB" b="1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3957A-1199-4F00-9AC9-29E877FE8E1E}"/>
              </a:ext>
            </a:extLst>
          </p:cNvPr>
          <p:cNvSpPr/>
          <p:nvPr/>
        </p:nvSpPr>
        <p:spPr>
          <a:xfrm>
            <a:off x="7172905" y="4923290"/>
            <a:ext cx="47637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+mn-lt"/>
              </a:rPr>
              <a:t>Present-state realistic situation:</a:t>
            </a:r>
            <a:r>
              <a:rPr lang="en-GB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flying at </a:t>
            </a:r>
            <a:r>
              <a:rPr lang="en-GB" b="1" dirty="0">
                <a:latin typeface="+mn-lt"/>
              </a:rPr>
              <a:t>1.500 m altitude</a:t>
            </a:r>
            <a:r>
              <a:rPr lang="en-GB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magnetically disturbed F-16 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Obtained position error (rms): </a:t>
            </a:r>
            <a:r>
              <a:rPr lang="en-GB" b="1" dirty="0">
                <a:latin typeface="+mn-lt"/>
              </a:rPr>
              <a:t>100 m</a:t>
            </a:r>
            <a:r>
              <a:rPr lang="en-GB" dirty="0">
                <a:latin typeface="+mn-lt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6C9E0-10AB-473D-AB02-D8262C80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05" y="949208"/>
            <a:ext cx="5837417" cy="3805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BFE387-69CC-4C0F-B055-9B3F1B2A5CB4}"/>
              </a:ext>
            </a:extLst>
          </p:cNvPr>
          <p:cNvSpPr txBox="1"/>
          <p:nvPr/>
        </p:nvSpPr>
        <p:spPr>
          <a:xfrm>
            <a:off x="253784" y="6583198"/>
            <a:ext cx="20162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400" i="1" dirty="0" err="1">
                <a:latin typeface="+mn-lt"/>
              </a:rPr>
              <a:t>Canciani</a:t>
            </a:r>
            <a:r>
              <a:rPr lang="en-GB" sz="1400" i="1" dirty="0">
                <a:latin typeface="+mn-lt"/>
              </a:rPr>
              <a:t> (2017)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3DB0A-A4BC-40FA-ACC4-F34CF0B50086}"/>
              </a:ext>
            </a:extLst>
          </p:cNvPr>
          <p:cNvSpPr txBox="1"/>
          <p:nvPr/>
        </p:nvSpPr>
        <p:spPr>
          <a:xfrm>
            <a:off x="9920405" y="6567155"/>
            <a:ext cx="20162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32"/>
              </a:spcBef>
            </a:pPr>
            <a:r>
              <a:rPr lang="en-GB" sz="1400" i="1" dirty="0" err="1">
                <a:latin typeface="+mn-lt"/>
              </a:rPr>
              <a:t>Canciani</a:t>
            </a:r>
            <a:r>
              <a:rPr lang="en-GB" sz="1400" i="1" dirty="0">
                <a:latin typeface="+mn-lt"/>
              </a:rPr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223132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44B7-3941-4C6A-BC14-D48A7FA1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6" y="263289"/>
            <a:ext cx="11213735" cy="678328"/>
          </a:xfrm>
        </p:spPr>
        <p:txBody>
          <a:bodyPr/>
          <a:lstStyle/>
          <a:p>
            <a:r>
              <a:rPr lang="en-GB" dirty="0"/>
              <a:t>From map resolution to position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9216-8F25-4D87-8067-4C0A2903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1340768"/>
            <a:ext cx="11665296" cy="5009093"/>
          </a:xfrm>
        </p:spPr>
        <p:txBody>
          <a:bodyPr/>
          <a:lstStyle/>
          <a:p>
            <a:r>
              <a:rPr lang="en-GB" sz="2400" dirty="0"/>
              <a:t>Position error </a:t>
            </a:r>
            <a:r>
              <a:rPr lang="en-GB" sz="2400" dirty="0">
                <a:latin typeface="Symbol" panose="05050102010706020507" pitchFamily="18" charset="2"/>
              </a:rPr>
              <a:t>D</a:t>
            </a:r>
            <a:r>
              <a:rPr lang="en-GB" sz="2400" dirty="0"/>
              <a:t>x is determined by flight altitude h, </a:t>
            </a:r>
            <a:br>
              <a:rPr lang="en-GB" sz="2400" dirty="0"/>
            </a:br>
            <a:r>
              <a:rPr lang="en-GB" sz="2400" dirty="0"/>
              <a:t>which has to be ≥ altitude of magnetic map </a:t>
            </a:r>
            <a:r>
              <a:rPr lang="en-GB" sz="2400" dirty="0" err="1"/>
              <a:t>h</a:t>
            </a:r>
            <a:r>
              <a:rPr lang="en-GB" sz="2400" baseline="-25000" dirty="0" err="1"/>
              <a:t>s</a:t>
            </a:r>
            <a:r>
              <a:rPr lang="en-GB" sz="2400" dirty="0"/>
              <a:t> (= survey altitude)</a:t>
            </a:r>
          </a:p>
          <a:p>
            <a:endParaRPr lang="en-GB" sz="2400" dirty="0"/>
          </a:p>
          <a:p>
            <a:r>
              <a:rPr lang="en-GB" sz="2400" dirty="0"/>
              <a:t>Flight altitude of h = 500 m leads to position error </a:t>
            </a:r>
            <a:r>
              <a:rPr lang="en-GB" sz="2400" dirty="0">
                <a:latin typeface="Symbol" panose="05050102010706020507" pitchFamily="18" charset="2"/>
              </a:rPr>
              <a:t>D</a:t>
            </a:r>
            <a:r>
              <a:rPr lang="en-GB" sz="2400" dirty="0"/>
              <a:t>x = 10 – 20 m </a:t>
            </a:r>
            <a:br>
              <a:rPr lang="en-GB" sz="2400" dirty="0"/>
            </a:br>
            <a:r>
              <a:rPr lang="en-GB" sz="2400" dirty="0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GB" sz="2400" dirty="0">
                <a:solidFill>
                  <a:srgbClr val="C00000"/>
                </a:solidFill>
              </a:rPr>
              <a:t>x ≈ h / 25</a:t>
            </a:r>
            <a:r>
              <a:rPr lang="en-GB" sz="2400" dirty="0"/>
              <a:t>, thus </a:t>
            </a:r>
            <a:r>
              <a:rPr lang="en-GB" sz="2400" dirty="0">
                <a:solidFill>
                  <a:srgbClr val="C00000"/>
                </a:solidFill>
              </a:rPr>
              <a:t>position error is 25 times better than flight altitude </a:t>
            </a:r>
            <a:r>
              <a:rPr lang="en-GB" sz="2400" dirty="0"/>
              <a:t>(map resolution)</a:t>
            </a:r>
          </a:p>
          <a:p>
            <a:endParaRPr lang="en-GB" sz="2400" dirty="0"/>
          </a:p>
          <a:p>
            <a:r>
              <a:rPr lang="en-GB" sz="2400" dirty="0"/>
              <a:t>Scaling to other altitudes</a:t>
            </a:r>
          </a:p>
          <a:p>
            <a:pPr lvl="1"/>
            <a:r>
              <a:rPr lang="en-GB" sz="2400" dirty="0"/>
              <a:t>Magnetic map surveyed with high-altitude drones: </a:t>
            </a:r>
            <a:br>
              <a:rPr lang="en-GB" sz="2400" dirty="0"/>
            </a:br>
            <a:r>
              <a:rPr lang="en-GB" sz="2400" dirty="0" err="1"/>
              <a:t>h</a:t>
            </a:r>
            <a:r>
              <a:rPr lang="en-GB" sz="2400" baseline="-25000" dirty="0" err="1"/>
              <a:t>s</a:t>
            </a:r>
            <a:r>
              <a:rPr lang="en-GB" sz="2400" dirty="0"/>
              <a:t> =  15 – 30 km leads to </a:t>
            </a:r>
            <a:r>
              <a:rPr lang="en-GB" sz="2400" dirty="0">
                <a:latin typeface="Symbol" panose="05050102010706020507" pitchFamily="18" charset="2"/>
              </a:rPr>
              <a:t>D</a:t>
            </a:r>
            <a:r>
              <a:rPr lang="en-GB" sz="2400" dirty="0"/>
              <a:t>x = 600 – 1.200 m</a:t>
            </a:r>
          </a:p>
          <a:p>
            <a:pPr lvl="1"/>
            <a:r>
              <a:rPr lang="en-GB" sz="2400" dirty="0"/>
              <a:t>Magnetic map surveyed with satellites: </a:t>
            </a:r>
            <a:r>
              <a:rPr lang="en-GB" sz="2400" dirty="0" err="1"/>
              <a:t>h</a:t>
            </a:r>
            <a:r>
              <a:rPr lang="en-GB" sz="2400" baseline="-25000" dirty="0" err="1"/>
              <a:t>s</a:t>
            </a:r>
            <a:r>
              <a:rPr lang="en-GB" sz="2400" dirty="0"/>
              <a:t> =  100 – 200 km leads to </a:t>
            </a:r>
            <a:r>
              <a:rPr lang="en-GB" sz="2400" dirty="0">
                <a:latin typeface="Symbol" panose="05050102010706020507" pitchFamily="18" charset="2"/>
              </a:rPr>
              <a:t>D</a:t>
            </a:r>
            <a:r>
              <a:rPr lang="en-GB" sz="2400" dirty="0"/>
              <a:t>x = 4 – 8 km</a:t>
            </a:r>
          </a:p>
          <a:p>
            <a:pPr lvl="1"/>
            <a:endParaRPr lang="en-GB" sz="2400" dirty="0"/>
          </a:p>
          <a:p>
            <a:r>
              <a:rPr lang="en-GB" sz="2400" b="1" dirty="0"/>
              <a:t>What are the position requirements for a given application?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265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3C1D-F968-4312-AF03-7405B2DE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" y="332656"/>
            <a:ext cx="10729191" cy="678328"/>
          </a:xfrm>
        </p:spPr>
        <p:txBody>
          <a:bodyPr/>
          <a:lstStyle/>
          <a:p>
            <a:r>
              <a:rPr lang="en-GB" sz="3200" dirty="0"/>
              <a:t>Testbed for Magnetic Navigation :</a:t>
            </a:r>
            <a:br>
              <a:rPr lang="en-GB" sz="3200" dirty="0"/>
            </a:br>
            <a:r>
              <a:rPr lang="en-GB" dirty="0"/>
              <a:t>Continental-scale Magnetic Surveys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9395BBC-6BC3-41EB-89C7-9AA47348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58" y="1156210"/>
            <a:ext cx="7272808" cy="5225117"/>
          </a:xfrm>
        </p:spPr>
        <p:txBody>
          <a:bodyPr/>
          <a:lstStyle/>
          <a:p>
            <a:r>
              <a:rPr lang="en-GB" sz="2000" dirty="0"/>
              <a:t>Only existing continental-scale magnetic map: Australia</a:t>
            </a:r>
          </a:p>
          <a:p>
            <a:r>
              <a:rPr lang="en-GB" sz="2000" dirty="0"/>
              <a:t>Testbed for Magnetic Navigation:</a:t>
            </a:r>
            <a:br>
              <a:rPr lang="en-GB" sz="2000" dirty="0"/>
            </a:br>
            <a:r>
              <a:rPr lang="en-GB" sz="2000" dirty="0"/>
              <a:t>Greenland (polar regions) in addition to Australia (non polar)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C5CB4-AFD3-44EF-A04F-3F43E3261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42" y="2220312"/>
            <a:ext cx="6612583" cy="45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3C1D-F968-4312-AF03-7405B2DE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" y="263289"/>
            <a:ext cx="11449271" cy="678328"/>
          </a:xfrm>
        </p:spPr>
        <p:txBody>
          <a:bodyPr/>
          <a:lstStyle/>
          <a:p>
            <a:r>
              <a:rPr lang="en-GB" dirty="0"/>
              <a:t>Magnetic Map of Greenland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BBBD5E-EE25-4137-875C-D4B24E3CE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7374" y="1052736"/>
            <a:ext cx="3899352" cy="57107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62ECF-6390-4C26-91E3-046C52EA695A}"/>
              </a:ext>
            </a:extLst>
          </p:cNvPr>
          <p:cNvGrpSpPr/>
          <p:nvPr/>
        </p:nvGrpSpPr>
        <p:grpSpPr>
          <a:xfrm>
            <a:off x="694725" y="1268760"/>
            <a:ext cx="8208793" cy="3839136"/>
            <a:chOff x="694725" y="1268760"/>
            <a:chExt cx="8208793" cy="38391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D6B318-2B24-4A6A-B300-F1FD818F9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6"/>
            <a:stretch/>
          </p:blipFill>
          <p:spPr>
            <a:xfrm>
              <a:off x="694725" y="1268760"/>
              <a:ext cx="5933929" cy="3839135"/>
            </a:xfrm>
            <a:prstGeom prst="rect">
              <a:avLst/>
            </a:prstGeom>
            <a:effectLst>
              <a:outerShdw blurRad="88900" sx="104000" sy="104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695210-3A0F-4087-AECD-E6FA0D9E4E14}"/>
                </a:ext>
              </a:extLst>
            </p:cNvPr>
            <p:cNvCxnSpPr/>
            <p:nvPr/>
          </p:nvCxnSpPr>
          <p:spPr bwMode="auto">
            <a:xfrm>
              <a:off x="6628654" y="1268760"/>
              <a:ext cx="2274864" cy="2952328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D69765-CD92-4308-93DB-EF3F9A5C7DA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28654" y="4332207"/>
              <a:ext cx="2274864" cy="775689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905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404A-8E6B-40AF-BC61-BDE1F4FE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6" y="253828"/>
            <a:ext cx="10729191" cy="678328"/>
          </a:xfrm>
        </p:spPr>
        <p:txBody>
          <a:bodyPr/>
          <a:lstStyle/>
          <a:p>
            <a:r>
              <a:rPr lang="en-GB" dirty="0"/>
              <a:t>Only old Data “covering” central Greenland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263B6-9918-46C1-8A27-40AA1F9E33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3398" y="957358"/>
            <a:ext cx="4248471" cy="5730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73F1F2-1559-4029-A47E-04D0DE018709}"/>
              </a:ext>
            </a:extLst>
          </p:cNvPr>
          <p:cNvSpPr txBox="1"/>
          <p:nvPr/>
        </p:nvSpPr>
        <p:spPr>
          <a:xfrm>
            <a:off x="406574" y="1556792"/>
            <a:ext cx="63367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Only survey of central Greenland in 1970s and 80s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Poor positioning (no GPS), 100 – 150 km line-spacing (aliasing!)</a:t>
            </a:r>
          </a:p>
        </p:txBody>
      </p:sp>
    </p:spTree>
    <p:extLst>
      <p:ext uri="{BB962C8B-B14F-4D97-AF65-F5344CB8AC3E}">
        <p14:creationId xmlns:p14="http://schemas.microsoft.com/office/powerpoint/2010/main" val="29073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918B3E-4723-4302-A2B6-70742BD62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812" b="12842"/>
          <a:stretch/>
        </p:blipFill>
        <p:spPr>
          <a:xfrm>
            <a:off x="6417226" y="3482685"/>
            <a:ext cx="5776823" cy="33843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0F90-6CA2-4111-8758-2255FFEE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965238"/>
            <a:ext cx="11737304" cy="5225117"/>
          </a:xfrm>
        </p:spPr>
        <p:txBody>
          <a:bodyPr/>
          <a:lstStyle/>
          <a:p>
            <a:r>
              <a:rPr lang="en-GB" dirty="0"/>
              <a:t>Earth’s magnetic field is traditionally used to determine </a:t>
            </a:r>
            <a:r>
              <a:rPr lang="en-GB" i="1" dirty="0"/>
              <a:t>orientation</a:t>
            </a:r>
            <a:r>
              <a:rPr lang="en-GB" dirty="0"/>
              <a:t> (=direction)</a:t>
            </a:r>
          </a:p>
          <a:p>
            <a:r>
              <a:rPr lang="en-GB" dirty="0"/>
              <a:t>Huge potential to use magnetic field (also) to determine </a:t>
            </a:r>
            <a:r>
              <a:rPr lang="en-GB" i="1" dirty="0"/>
              <a:t>position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Applicable globally, including over water, does not depend on time of day or weather </a:t>
            </a:r>
          </a:p>
          <a:p>
            <a:r>
              <a:rPr lang="en-GB" dirty="0"/>
              <a:t>Passive navigation system, emitting no signal unlike similar fielded terrain-following systems </a:t>
            </a:r>
          </a:p>
          <a:p>
            <a:r>
              <a:rPr lang="en-GB" dirty="0"/>
              <a:t>No attackable infrastructure - </a:t>
            </a:r>
            <a:r>
              <a:rPr lang="en-GB" b="1" dirty="0"/>
              <a:t>Magnetic field cannot be jammed! </a:t>
            </a:r>
            <a:br>
              <a:rPr lang="en-GB" dirty="0"/>
            </a:br>
            <a:r>
              <a:rPr lang="en-GB" dirty="0"/>
              <a:t>(since it decays 1/d</a:t>
            </a:r>
            <a:r>
              <a:rPr lang="en-GB" baseline="30000" dirty="0"/>
              <a:t>3</a:t>
            </a:r>
            <a:r>
              <a:rPr lang="en-GB" dirty="0"/>
              <a:t> with distance d, as opposed to 1/d</a:t>
            </a:r>
            <a:r>
              <a:rPr lang="en-GB" baseline="30000" dirty="0"/>
              <a:t>2</a:t>
            </a:r>
            <a:r>
              <a:rPr lang="en-GB" dirty="0"/>
              <a:t> for radio signals including GNSS)</a:t>
            </a:r>
          </a:p>
          <a:p>
            <a:endParaRPr lang="en-GB" dirty="0"/>
          </a:p>
          <a:p>
            <a:r>
              <a:rPr lang="en-GB" dirty="0"/>
              <a:t>Position error under optimal conditions </a:t>
            </a:r>
            <a:br>
              <a:rPr lang="en-GB" dirty="0"/>
            </a:br>
            <a:r>
              <a:rPr lang="en-GB" dirty="0"/>
              <a:t>(low altitude, high-fidelity magnetic map, clean platform): 13 m rms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b="1" dirty="0"/>
              <a:t>Internationally leading role of Denmark </a:t>
            </a:r>
            <a:br>
              <a:rPr lang="en-GB" b="1" dirty="0"/>
            </a:br>
            <a:r>
              <a:rPr lang="en-GB" b="1" dirty="0"/>
              <a:t>in global geomagnetic field modelling </a:t>
            </a:r>
            <a:r>
              <a:rPr lang="en-GB" dirty="0"/>
              <a:t>(Ørsted and Swarm satellites)…</a:t>
            </a:r>
            <a:br>
              <a:rPr lang="en-GB" dirty="0"/>
            </a:br>
            <a:r>
              <a:rPr lang="en-GB" b="1" dirty="0"/>
              <a:t> … and unique magnetic ground infrastructure in Greenland</a:t>
            </a:r>
            <a:br>
              <a:rPr lang="en-GB" dirty="0"/>
            </a:br>
            <a:r>
              <a:rPr lang="en-GB" dirty="0"/>
              <a:t>(needed as reference stations for magnetic surveying </a:t>
            </a:r>
            <a:br>
              <a:rPr lang="en-GB" dirty="0"/>
            </a:br>
            <a:r>
              <a:rPr lang="en-GB" dirty="0"/>
              <a:t>for obtaining high-fidelity magnetic maps)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107FF1-D2A7-4764-AA88-268A469D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" y="44624"/>
            <a:ext cx="11855847" cy="678328"/>
          </a:xfrm>
        </p:spPr>
        <p:txBody>
          <a:bodyPr/>
          <a:lstStyle/>
          <a:p>
            <a:r>
              <a:rPr lang="en-GB" sz="2600" dirty="0"/>
              <a:t>Magnetic Navigation – an Alternative to Position Determination with GNSS</a:t>
            </a:r>
          </a:p>
        </p:txBody>
      </p:sp>
    </p:spTree>
    <p:extLst>
      <p:ext uri="{BB962C8B-B14F-4D97-AF65-F5344CB8AC3E}">
        <p14:creationId xmlns:p14="http://schemas.microsoft.com/office/powerpoint/2010/main" val="326777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918B3E-4723-4302-A2B6-70742BD62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812" b="12842"/>
          <a:stretch/>
        </p:blipFill>
        <p:spPr>
          <a:xfrm>
            <a:off x="6417226" y="3482685"/>
            <a:ext cx="5776823" cy="33843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0F90-6CA2-4111-8758-2255FFEE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965238"/>
            <a:ext cx="11737304" cy="5225117"/>
          </a:xfrm>
        </p:spPr>
        <p:txBody>
          <a:bodyPr/>
          <a:lstStyle/>
          <a:p>
            <a:r>
              <a:rPr lang="en-GB" dirty="0"/>
              <a:t>Earth’s magnetic field is traditionally used to determine </a:t>
            </a:r>
            <a:r>
              <a:rPr lang="en-GB" i="1" dirty="0"/>
              <a:t>orientation</a:t>
            </a:r>
            <a:r>
              <a:rPr lang="en-GB" dirty="0"/>
              <a:t> (=direction)</a:t>
            </a:r>
          </a:p>
          <a:p>
            <a:r>
              <a:rPr lang="en-GB" dirty="0"/>
              <a:t>Huge potential to use magnetic field (also) to determine </a:t>
            </a:r>
            <a:r>
              <a:rPr lang="en-GB" i="1" dirty="0"/>
              <a:t>position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Applicable globally, including over water, does not depend on time of day or weather </a:t>
            </a:r>
          </a:p>
          <a:p>
            <a:r>
              <a:rPr lang="en-GB" dirty="0"/>
              <a:t>Passive navigation system, emitting no signal unlike similar fielded terrain-following systems </a:t>
            </a:r>
          </a:p>
          <a:p>
            <a:r>
              <a:rPr lang="en-GB" dirty="0"/>
              <a:t>No attackable infrastructure - </a:t>
            </a:r>
            <a:r>
              <a:rPr lang="en-GB" b="1" dirty="0"/>
              <a:t>Magnetic field cannot be jammed! </a:t>
            </a:r>
            <a:br>
              <a:rPr lang="en-GB" dirty="0"/>
            </a:br>
            <a:r>
              <a:rPr lang="en-GB" dirty="0"/>
              <a:t>(since it decays 1/d</a:t>
            </a:r>
            <a:r>
              <a:rPr lang="en-GB" baseline="30000" dirty="0"/>
              <a:t>3</a:t>
            </a:r>
            <a:r>
              <a:rPr lang="en-GB" dirty="0"/>
              <a:t> with distance d, as opposed to 1/d</a:t>
            </a:r>
            <a:r>
              <a:rPr lang="en-GB" baseline="30000" dirty="0"/>
              <a:t>2</a:t>
            </a:r>
            <a:r>
              <a:rPr lang="en-GB" dirty="0"/>
              <a:t> for radio signals including GNSS)</a:t>
            </a:r>
          </a:p>
          <a:p>
            <a:endParaRPr lang="en-GB" dirty="0"/>
          </a:p>
          <a:p>
            <a:r>
              <a:rPr lang="en-GB" dirty="0"/>
              <a:t>Position error under optimal conditions </a:t>
            </a:r>
            <a:br>
              <a:rPr lang="en-GB" dirty="0"/>
            </a:br>
            <a:r>
              <a:rPr lang="en-GB" dirty="0"/>
              <a:t>(low altitude, high-fidelity magnetic map, clean platform): 13 m rms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b="1" dirty="0"/>
              <a:t>Internationally leading role of Denmark </a:t>
            </a:r>
            <a:br>
              <a:rPr lang="en-GB" b="1" dirty="0"/>
            </a:br>
            <a:r>
              <a:rPr lang="en-GB" b="1" dirty="0"/>
              <a:t>in global geomagnetic field modelling </a:t>
            </a:r>
            <a:r>
              <a:rPr lang="en-GB" dirty="0"/>
              <a:t>(Ørsted and Swarm satellites)…</a:t>
            </a:r>
            <a:br>
              <a:rPr lang="en-GB" dirty="0"/>
            </a:br>
            <a:r>
              <a:rPr lang="en-GB" b="1" dirty="0"/>
              <a:t> … and unique magnetic ground infrastructure in Greenland</a:t>
            </a:r>
            <a:br>
              <a:rPr lang="en-GB" dirty="0"/>
            </a:br>
            <a:r>
              <a:rPr lang="en-GB" dirty="0"/>
              <a:t>(needed as reference stations for magnetic surveying </a:t>
            </a:r>
            <a:br>
              <a:rPr lang="en-GB" dirty="0"/>
            </a:br>
            <a:r>
              <a:rPr lang="en-GB" dirty="0"/>
              <a:t>for obtaining high-fidelity magnetic maps)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107FF1-D2A7-4764-AA88-268A469D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" y="44624"/>
            <a:ext cx="11855847" cy="678328"/>
          </a:xfrm>
        </p:spPr>
        <p:txBody>
          <a:bodyPr/>
          <a:lstStyle/>
          <a:p>
            <a:r>
              <a:rPr lang="en-GB" sz="2600" dirty="0"/>
              <a:t>Magnetic Navigation – an Alternative to Position Determination with GNSS</a:t>
            </a:r>
          </a:p>
        </p:txBody>
      </p:sp>
    </p:spTree>
    <p:extLst>
      <p:ext uri="{BB962C8B-B14F-4D97-AF65-F5344CB8AC3E}">
        <p14:creationId xmlns:p14="http://schemas.microsoft.com/office/powerpoint/2010/main" val="279108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1120-0ACF-4B2B-A5CA-CE30ADF1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" y="260648"/>
            <a:ext cx="10729191" cy="678328"/>
          </a:xfrm>
        </p:spPr>
        <p:txBody>
          <a:bodyPr/>
          <a:lstStyle/>
          <a:p>
            <a:r>
              <a:rPr lang="en-GB" dirty="0"/>
              <a:t>Magnetic Field Strength – dominated by Earth’s core field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E23C39-6C2A-41CB-A835-5AE2CF97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05" y="1052736"/>
            <a:ext cx="4623306" cy="5661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B374F-96DF-4576-9789-98A37284F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1071708"/>
            <a:ext cx="6498336" cy="39989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91B7D6-12BE-40F8-94FD-8EF9B58D00FD}"/>
              </a:ext>
            </a:extLst>
          </p:cNvPr>
          <p:cNvSpPr txBox="1"/>
          <p:nvPr/>
        </p:nvSpPr>
        <p:spPr>
          <a:xfrm>
            <a:off x="262558" y="5517232"/>
            <a:ext cx="4961295" cy="7899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95% of Earth’s magnetic field is due to Earth’s core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(dominated by a dipole field)</a:t>
            </a:r>
          </a:p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Crustal field is much weaker and masked by core field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46786-31D1-44A4-8393-337FA33E9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31" y="1052736"/>
            <a:ext cx="4623306" cy="56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1120-0ACF-4B2B-A5CA-CE30ADF1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" y="260648"/>
            <a:ext cx="11565152" cy="678328"/>
          </a:xfrm>
        </p:spPr>
        <p:txBody>
          <a:bodyPr/>
          <a:lstStyle/>
          <a:p>
            <a:r>
              <a:rPr lang="en-GB" dirty="0"/>
              <a:t>Magnetic Field Strength – after removal of Earth’s core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72A8F-0ED1-4C49-971F-7D0C62789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1056050"/>
            <a:ext cx="6498336" cy="3998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6D7CBF-B854-4105-9536-E82EEE67B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03" y="1052736"/>
            <a:ext cx="4623307" cy="56616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99BFF6-BCFE-41D6-A30B-CE95B54A8CB5}"/>
              </a:ext>
            </a:extLst>
          </p:cNvPr>
          <p:cNvSpPr txBox="1"/>
          <p:nvPr/>
        </p:nvSpPr>
        <p:spPr>
          <a:xfrm>
            <a:off x="96500" y="5583655"/>
            <a:ext cx="7215117" cy="7899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“Highs and lows” of crustal field (due to magnetized rocks in upper 10 – 30 km)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(“magnetic topography”) allows for use of magnetic field to navigate </a:t>
            </a:r>
          </a:p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Crustal field is much weaker and masked by core field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EC422-0829-4C12-BAA1-D2E21DDAD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14" y="1102027"/>
            <a:ext cx="4088326" cy="5074335"/>
          </a:xfrm>
          <a:prstGeom prst="rect">
            <a:avLst/>
          </a:prstGeom>
          <a:effectLst>
            <a:outerShdw blurRad="88900" sx="106000" sy="106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2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141A-483A-41EA-A6CE-A0DEE9A9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2" y="250763"/>
            <a:ext cx="10729191" cy="678328"/>
          </a:xfrm>
        </p:spPr>
        <p:txBody>
          <a:bodyPr/>
          <a:lstStyle/>
          <a:p>
            <a:r>
              <a:rPr lang="en-GB" dirty="0"/>
              <a:t>How Magnetic Navigation works: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52EE0-E333-4A91-8EB2-60B4F16CF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58" y="1143684"/>
            <a:ext cx="10945214" cy="5225117"/>
          </a:xfrm>
        </p:spPr>
        <p:txBody>
          <a:bodyPr/>
          <a:lstStyle/>
          <a:p>
            <a:r>
              <a:rPr lang="en-GB" dirty="0"/>
              <a:t>Observed magnetic field strength </a:t>
            </a:r>
            <a:r>
              <a:rPr lang="en-GB" b="1" dirty="0">
                <a:latin typeface="Symbol" panose="05050102010706020507" pitchFamily="18" charset="2"/>
              </a:rPr>
              <a:t>D</a:t>
            </a:r>
            <a:r>
              <a:rPr lang="en-GB" b="1" dirty="0"/>
              <a:t>F at one measurement point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yields “position candidates” along isolines of </a:t>
            </a:r>
            <a:r>
              <a:rPr lang="en-GB" dirty="0">
                <a:latin typeface="Symbol" panose="05050102010706020507" pitchFamily="18" charset="2"/>
              </a:rPr>
              <a:t>D</a:t>
            </a:r>
            <a:r>
              <a:rPr lang="en-GB" dirty="0"/>
              <a:t>F</a:t>
            </a:r>
            <a:br>
              <a:rPr lang="en-GB" dirty="0"/>
            </a:br>
            <a:r>
              <a:rPr lang="en-GB" b="1" dirty="0"/>
              <a:t>No single unique position</a:t>
            </a:r>
            <a:r>
              <a:rPr lang="en-GB" dirty="0"/>
              <a:t> </a:t>
            </a:r>
          </a:p>
          <a:p>
            <a:r>
              <a:rPr lang="en-GB" dirty="0"/>
              <a:t>Observed magnetic field strength </a:t>
            </a:r>
            <a:r>
              <a:rPr lang="en-GB" b="1" dirty="0">
                <a:latin typeface="Symbol" panose="05050102010706020507" pitchFamily="18" charset="2"/>
              </a:rPr>
              <a:t>D</a:t>
            </a:r>
            <a:r>
              <a:rPr lang="en-GB" b="1" dirty="0"/>
              <a:t>F variations along flight path of moving platform</a:t>
            </a:r>
            <a:br>
              <a:rPr lang="en-GB" dirty="0"/>
            </a:br>
            <a:r>
              <a:rPr lang="en-GB" dirty="0"/>
              <a:t>allows for a </a:t>
            </a:r>
            <a:r>
              <a:rPr lang="en-GB" b="1" dirty="0"/>
              <a:t>unique estimate of position</a:t>
            </a:r>
            <a:r>
              <a:rPr lang="en-GB" dirty="0"/>
              <a:t> (with some uncertainty </a:t>
            </a:r>
            <a:r>
              <a:rPr lang="en-GB" dirty="0">
                <a:latin typeface="Symbol" panose="05050102010706020507" pitchFamily="18" charset="2"/>
              </a:rPr>
              <a:t>D</a:t>
            </a:r>
            <a:r>
              <a:rPr lang="en-GB" dirty="0"/>
              <a:t>x)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6A313-0915-4309-803D-DF6C7FCB9C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1486" r="616" b="4930"/>
          <a:stretch/>
        </p:blipFill>
        <p:spPr>
          <a:xfrm>
            <a:off x="4655046" y="2690948"/>
            <a:ext cx="7416824" cy="4135043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D618E9-0BFF-4653-A4D3-BAF5B164B494}"/>
              </a:ext>
            </a:extLst>
          </p:cNvPr>
          <p:cNvSpPr/>
          <p:nvPr/>
        </p:nvSpPr>
        <p:spPr bwMode="auto">
          <a:xfrm>
            <a:off x="7031310" y="3985488"/>
            <a:ext cx="3576101" cy="1716302"/>
          </a:xfrm>
          <a:custGeom>
            <a:avLst/>
            <a:gdLst>
              <a:gd name="connsiteX0" fmla="*/ 0 w 4911634"/>
              <a:gd name="connsiteY0" fmla="*/ 1716302 h 1716302"/>
              <a:gd name="connsiteX1" fmla="*/ 3030583 w 4911634"/>
              <a:gd name="connsiteY1" fmla="*/ 70382 h 1716302"/>
              <a:gd name="connsiteX2" fmla="*/ 4911634 w 4911634"/>
              <a:gd name="connsiteY2" fmla="*/ 279388 h 1716302"/>
              <a:gd name="connsiteX3" fmla="*/ 4911634 w 4911634"/>
              <a:gd name="connsiteY3" fmla="*/ 279388 h 171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1634" h="1716302">
                <a:moveTo>
                  <a:pt x="0" y="1716302"/>
                </a:moveTo>
                <a:cubicBezTo>
                  <a:pt x="1105988" y="1013085"/>
                  <a:pt x="2211977" y="309868"/>
                  <a:pt x="3030583" y="70382"/>
                </a:cubicBezTo>
                <a:cubicBezTo>
                  <a:pt x="3849189" y="-169104"/>
                  <a:pt x="4911634" y="279388"/>
                  <a:pt x="4911634" y="279388"/>
                </a:cubicBezTo>
                <a:lnTo>
                  <a:pt x="4911634" y="279388"/>
                </a:ln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70BE1-8C43-4257-B409-F77DAB7A9257}"/>
              </a:ext>
            </a:extLst>
          </p:cNvPr>
          <p:cNvSpPr txBox="1"/>
          <p:nvPr/>
        </p:nvSpPr>
        <p:spPr>
          <a:xfrm>
            <a:off x="9911630" y="4376137"/>
            <a:ext cx="12241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b="1" dirty="0">
                <a:latin typeface="+mn-lt"/>
              </a:rPr>
              <a:t>Flight path</a:t>
            </a:r>
          </a:p>
        </p:txBody>
      </p:sp>
    </p:spTree>
    <p:extLst>
      <p:ext uri="{BB962C8B-B14F-4D97-AF65-F5344CB8AC3E}">
        <p14:creationId xmlns:p14="http://schemas.microsoft.com/office/powerpoint/2010/main" val="34511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CF86-2F80-41C6-BBDC-1954F3A1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4" y="407306"/>
            <a:ext cx="11305257" cy="678328"/>
          </a:xfrm>
        </p:spPr>
        <p:txBody>
          <a:bodyPr/>
          <a:lstStyle/>
          <a:p>
            <a:r>
              <a:rPr lang="en-GB" dirty="0"/>
              <a:t>Pre-Requisite for Magnetic Navigation:</a:t>
            </a:r>
            <a:br>
              <a:rPr lang="en-GB" dirty="0"/>
            </a:br>
            <a:r>
              <a:rPr lang="en-GB" dirty="0"/>
              <a:t>A Good Map of the Crustal Magnetic Field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B2B80-1386-43D6-AA1D-C9ED014F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1300227"/>
            <a:ext cx="11305256" cy="1552709"/>
          </a:xfrm>
        </p:spPr>
        <p:txBody>
          <a:bodyPr/>
          <a:lstStyle/>
          <a:p>
            <a:r>
              <a:rPr lang="en-GB" sz="2000" dirty="0"/>
              <a:t>Horizontal spatial resolution (wavelength of smallest feature) of the magnetic map</a:t>
            </a:r>
            <a:br>
              <a:rPr lang="en-GB" sz="2000" dirty="0"/>
            </a:br>
            <a:r>
              <a:rPr lang="en-GB" sz="2000" dirty="0"/>
              <a:t>determines the quality of the position determination (higher resolution gives higher quality)  </a:t>
            </a:r>
          </a:p>
          <a:p>
            <a:r>
              <a:rPr lang="en-GB" sz="2000" dirty="0"/>
              <a:t>Rule-of-thumb for determining magnetic map: </a:t>
            </a:r>
            <a:br>
              <a:rPr lang="en-GB" sz="2000" dirty="0"/>
            </a:br>
            <a:r>
              <a:rPr lang="en-GB" sz="2000" dirty="0"/>
              <a:t>horizontal spatial resolution is equal to the height of the observation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2368E-573A-4160-AE64-A82EF2605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90550" y="2858687"/>
            <a:ext cx="11521280" cy="385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2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CF86-2F80-41C6-BBDC-1954F3A1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4" y="407306"/>
            <a:ext cx="11305257" cy="678328"/>
          </a:xfrm>
        </p:spPr>
        <p:txBody>
          <a:bodyPr/>
          <a:lstStyle/>
          <a:p>
            <a:r>
              <a:rPr lang="en-GB" dirty="0"/>
              <a:t>Pre-Requisite for Magnetic Navigation:</a:t>
            </a:r>
            <a:br>
              <a:rPr lang="en-GB" dirty="0"/>
            </a:br>
            <a:r>
              <a:rPr lang="en-GB" dirty="0"/>
              <a:t>A Good Map of the Crustal Magnetic Field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B2B80-1386-43D6-AA1D-C9ED014F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74" y="1300227"/>
            <a:ext cx="11305256" cy="5225117"/>
          </a:xfrm>
        </p:spPr>
        <p:txBody>
          <a:bodyPr/>
          <a:lstStyle/>
          <a:p>
            <a:r>
              <a:rPr lang="en-GB" sz="2000" dirty="0"/>
              <a:t>Horizontal spatial resolution (wavelength of smallest feature) of the magnetic map</a:t>
            </a:r>
            <a:br>
              <a:rPr lang="en-GB" sz="2000" dirty="0"/>
            </a:br>
            <a:r>
              <a:rPr lang="en-GB" sz="2000" dirty="0"/>
              <a:t>determines the quality of the position determination (higher resolution gives higher quality)  </a:t>
            </a:r>
          </a:p>
          <a:p>
            <a:r>
              <a:rPr lang="en-GB" sz="2000" dirty="0"/>
              <a:t>Rule-of-thumb for determining magnetic map: </a:t>
            </a:r>
            <a:br>
              <a:rPr lang="en-GB" sz="2000" dirty="0"/>
            </a:br>
            <a:r>
              <a:rPr lang="en-GB" sz="2000" dirty="0"/>
              <a:t>horizontal spatial resolution is equal to the altitude </a:t>
            </a:r>
            <a:r>
              <a:rPr lang="en-GB" sz="2000" dirty="0" err="1"/>
              <a:t>h</a:t>
            </a:r>
            <a:r>
              <a:rPr lang="en-GB" sz="2000" baseline="-25000" dirty="0" err="1"/>
              <a:t>s</a:t>
            </a:r>
            <a:r>
              <a:rPr lang="en-GB" sz="2000" dirty="0"/>
              <a:t> of the survey</a:t>
            </a:r>
          </a:p>
          <a:p>
            <a:pPr lvl="1"/>
            <a:r>
              <a:rPr lang="en-GB" sz="2000" dirty="0"/>
              <a:t>Aeromagnetic survey at </a:t>
            </a:r>
            <a:r>
              <a:rPr lang="en-GB" sz="2000" dirty="0" err="1"/>
              <a:t>h</a:t>
            </a:r>
            <a:r>
              <a:rPr lang="en-GB" sz="2000" baseline="-25000" dirty="0" err="1"/>
              <a:t>s</a:t>
            </a:r>
            <a:r>
              <a:rPr lang="en-GB" sz="2000" dirty="0"/>
              <a:t> = 500 m altitude yields map of 500 m spatial resolution;</a:t>
            </a:r>
            <a:br>
              <a:rPr lang="en-GB" sz="2000" dirty="0"/>
            </a:br>
            <a:r>
              <a:rPr lang="en-GB" sz="2000" dirty="0"/>
              <a:t>this requires flight line spacing smaller than 500 m</a:t>
            </a:r>
          </a:p>
          <a:p>
            <a:pPr lvl="1"/>
            <a:r>
              <a:rPr lang="en-GB" sz="2000" dirty="0"/>
              <a:t>High altitude drone survey (e.g. </a:t>
            </a:r>
            <a:r>
              <a:rPr lang="en-GB" sz="2000" dirty="0" err="1"/>
              <a:t>h</a:t>
            </a:r>
            <a:r>
              <a:rPr lang="en-GB" sz="2000" baseline="-25000" dirty="0" err="1"/>
              <a:t>s</a:t>
            </a:r>
            <a:r>
              <a:rPr lang="en-GB" sz="2000" dirty="0"/>
              <a:t> = 15 km altitude)</a:t>
            </a:r>
          </a:p>
          <a:p>
            <a:pPr lvl="1"/>
            <a:r>
              <a:rPr lang="en-GB" sz="2000" dirty="0"/>
              <a:t>Low flying satellites: presently down to </a:t>
            </a:r>
            <a:r>
              <a:rPr lang="en-GB" sz="2000" dirty="0" err="1"/>
              <a:t>h</a:t>
            </a:r>
            <a:r>
              <a:rPr lang="en-GB" sz="2000" baseline="-25000" dirty="0" err="1"/>
              <a:t>s</a:t>
            </a:r>
            <a:r>
              <a:rPr lang="en-GB" sz="2000" dirty="0"/>
              <a:t> = 300 km, in future perhaps </a:t>
            </a:r>
            <a:r>
              <a:rPr lang="en-GB" sz="2000" dirty="0" err="1"/>
              <a:t>h</a:t>
            </a:r>
            <a:r>
              <a:rPr lang="en-GB" sz="2000" baseline="-25000" dirty="0" err="1"/>
              <a:t>s</a:t>
            </a:r>
            <a:r>
              <a:rPr lang="en-GB" sz="2000" dirty="0"/>
              <a:t> = 200 km and lower</a:t>
            </a:r>
          </a:p>
          <a:p>
            <a:pPr lvl="1"/>
            <a:endParaRPr lang="en-GB" sz="2000" dirty="0"/>
          </a:p>
          <a:p>
            <a:r>
              <a:rPr lang="en-GB" sz="2000" i="1" dirty="0"/>
              <a:t>Global</a:t>
            </a:r>
            <a:r>
              <a:rPr lang="en-GB" sz="2000" dirty="0"/>
              <a:t> coverage is only possible with satellites, but map resolution is limited by survey altitude:</a:t>
            </a:r>
            <a:br>
              <a:rPr lang="en-GB" sz="2000" dirty="0"/>
            </a:br>
            <a:r>
              <a:rPr lang="en-GB" sz="2000" dirty="0"/>
              <a:t>	map resolution of 100 km at most seems to be possible </a:t>
            </a:r>
          </a:p>
          <a:p>
            <a:r>
              <a:rPr lang="en-GB" sz="2000" i="1" dirty="0"/>
              <a:t>Continental-scale</a:t>
            </a:r>
            <a:r>
              <a:rPr lang="en-GB" sz="2000" dirty="0"/>
              <a:t> maps can be obtained with high-altitude drones:</a:t>
            </a:r>
            <a:br>
              <a:rPr lang="en-GB" sz="2000" dirty="0"/>
            </a:br>
            <a:r>
              <a:rPr lang="en-GB" sz="2000" dirty="0"/>
              <a:t>	map resolution of 10 km </a:t>
            </a:r>
          </a:p>
          <a:p>
            <a:r>
              <a:rPr lang="en-GB" sz="2000" i="1" dirty="0"/>
              <a:t>Regional</a:t>
            </a:r>
            <a:r>
              <a:rPr lang="en-GB" sz="2000" dirty="0"/>
              <a:t> maps from low-altitude aeromagnetic survey:</a:t>
            </a:r>
            <a:br>
              <a:rPr lang="en-GB" sz="2000" dirty="0"/>
            </a:br>
            <a:r>
              <a:rPr lang="en-GB" sz="2000" dirty="0"/>
              <a:t>	map resolution 100 – 1000 m</a:t>
            </a:r>
          </a:p>
        </p:txBody>
      </p:sp>
    </p:spTree>
    <p:extLst>
      <p:ext uri="{BB962C8B-B14F-4D97-AF65-F5344CB8AC3E}">
        <p14:creationId xmlns:p14="http://schemas.microsoft.com/office/powerpoint/2010/main" val="36792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F3FC-7366-41A7-B222-FA64BC13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30" y="263289"/>
            <a:ext cx="11028420" cy="678328"/>
          </a:xfrm>
        </p:spPr>
        <p:txBody>
          <a:bodyPr/>
          <a:lstStyle/>
          <a:p>
            <a:r>
              <a:rPr lang="en-GB" dirty="0"/>
              <a:t>Test case: what position can be obtained at 500 m altitude?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4BD0C-C48B-4B41-AE33-D74C9828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8" b="29231"/>
          <a:stretch/>
        </p:blipFill>
        <p:spPr>
          <a:xfrm>
            <a:off x="890520" y="1124744"/>
            <a:ext cx="4288457" cy="3312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2DE4C-1547-4AAA-8516-0FC607813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7" r="7110"/>
          <a:stretch/>
        </p:blipFill>
        <p:spPr>
          <a:xfrm>
            <a:off x="5447135" y="1043625"/>
            <a:ext cx="6275616" cy="478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E1F62-9231-49DF-B745-7EEFCFEDBB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559"/>
          <a:stretch/>
        </p:blipFill>
        <p:spPr>
          <a:xfrm>
            <a:off x="890520" y="4648388"/>
            <a:ext cx="4288456" cy="1946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72790E-8105-A1B0-BADB-121481527F22}"/>
              </a:ext>
            </a:extLst>
          </p:cNvPr>
          <p:cNvSpPr txBox="1"/>
          <p:nvPr/>
        </p:nvSpPr>
        <p:spPr>
          <a:xfrm>
            <a:off x="9922826" y="6486989"/>
            <a:ext cx="20162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432"/>
              </a:spcBef>
            </a:pPr>
            <a:r>
              <a:rPr lang="en-GB" sz="1400" i="1" dirty="0" err="1">
                <a:latin typeface="+mn-lt"/>
              </a:rPr>
              <a:t>Canciani</a:t>
            </a:r>
            <a:r>
              <a:rPr lang="en-GB" sz="1400" i="1" dirty="0">
                <a:latin typeface="+mn-lt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82596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EE61-9CD3-41C6-83D6-1D77AF5D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4" y="101395"/>
            <a:ext cx="11233247" cy="678328"/>
          </a:xfrm>
        </p:spPr>
        <p:txBody>
          <a:bodyPr/>
          <a:lstStyle/>
          <a:p>
            <a:r>
              <a:rPr lang="en-GB" dirty="0"/>
              <a:t>Test Results: Optimal vs present-state situations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C375FA-5F81-401F-9956-C131D973A7A9}"/>
              </a:ext>
            </a:extLst>
          </p:cNvPr>
          <p:cNvSpPr/>
          <p:nvPr/>
        </p:nvSpPr>
        <p:spPr>
          <a:xfrm>
            <a:off x="406574" y="4945231"/>
            <a:ext cx="57183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  <a:latin typeface="+mn-lt"/>
              </a:rPr>
              <a:t>Optimal situation: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flying in a signal-rich area at very low </a:t>
            </a:r>
            <a:r>
              <a:rPr lang="en-GB" b="1" dirty="0">
                <a:latin typeface="+mn-lt"/>
              </a:rPr>
              <a:t>altitude of 500 m</a:t>
            </a:r>
            <a:r>
              <a:rPr lang="en-GB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magnetically clean geo-survey aircraft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Obtained position error (rms): </a:t>
            </a:r>
            <a:r>
              <a:rPr lang="en-GB" b="1" dirty="0"/>
              <a:t>13 m</a:t>
            </a:r>
            <a:endParaRPr lang="en-GB" b="1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6C9E0-10AB-473D-AB02-D8262C80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05" y="949208"/>
            <a:ext cx="5837417" cy="3805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BFE387-69CC-4C0F-B055-9B3F1B2A5CB4}"/>
              </a:ext>
            </a:extLst>
          </p:cNvPr>
          <p:cNvSpPr txBox="1"/>
          <p:nvPr/>
        </p:nvSpPr>
        <p:spPr>
          <a:xfrm>
            <a:off x="253784" y="6583198"/>
            <a:ext cx="20162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400" i="1" dirty="0" err="1">
                <a:latin typeface="+mn-lt"/>
              </a:rPr>
              <a:t>Canciani</a:t>
            </a:r>
            <a:r>
              <a:rPr lang="en-GB" sz="1400" i="1" dirty="0">
                <a:latin typeface="+mn-lt"/>
              </a:rPr>
              <a:t> (2017)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FB427-A7DB-422A-9752-58D4DE987FE6}"/>
              </a:ext>
            </a:extLst>
          </p:cNvPr>
          <p:cNvSpPr txBox="1"/>
          <p:nvPr/>
        </p:nvSpPr>
        <p:spPr>
          <a:xfrm>
            <a:off x="6815286" y="3456196"/>
            <a:ext cx="5014271" cy="548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400" dirty="0">
                <a:solidFill>
                  <a:srgbClr val="0070C0"/>
                </a:solidFill>
                <a:latin typeface="+mn-lt"/>
              </a:rPr>
              <a:t>Position error: </a:t>
            </a:r>
            <a:r>
              <a:rPr lang="en-GB" sz="1400" dirty="0" err="1">
                <a:solidFill>
                  <a:srgbClr val="0070C0"/>
                </a:solidFill>
                <a:latin typeface="+mn-lt"/>
              </a:rPr>
              <a:t>MagNav</a:t>
            </a:r>
            <a:r>
              <a:rPr lang="en-GB" sz="1400" dirty="0">
                <a:solidFill>
                  <a:srgbClr val="0070C0"/>
                </a:solidFill>
                <a:latin typeface="+mn-lt"/>
              </a:rPr>
              <a:t> position vs GPS position</a:t>
            </a:r>
          </a:p>
          <a:p>
            <a:pPr algn="l">
              <a:spcBef>
                <a:spcPts val="432"/>
              </a:spcBef>
            </a:pPr>
            <a:endParaRPr lang="en-GB" sz="100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en-GB" sz="1400" dirty="0">
                <a:solidFill>
                  <a:srgbClr val="C00000"/>
                </a:solidFill>
                <a:latin typeface="+mn-lt"/>
              </a:rPr>
              <a:t>Estimated position uncertainty (± 1</a:t>
            </a:r>
            <a:r>
              <a:rPr lang="en-GB" sz="1400" dirty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GB" sz="14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6FA9EE-4355-4479-8A48-EC784FFB6B1F}"/>
              </a:ext>
            </a:extLst>
          </p:cNvPr>
          <p:cNvCxnSpPr/>
          <p:nvPr/>
        </p:nvCxnSpPr>
        <p:spPr bwMode="auto">
          <a:xfrm flipH="1">
            <a:off x="6023197" y="3861048"/>
            <a:ext cx="64807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3F15FF-0A51-49BB-9C7A-965688CEA300}"/>
              </a:ext>
            </a:extLst>
          </p:cNvPr>
          <p:cNvCxnSpPr/>
          <p:nvPr/>
        </p:nvCxnSpPr>
        <p:spPr bwMode="auto">
          <a:xfrm flipH="1">
            <a:off x="6023197" y="3573016"/>
            <a:ext cx="64807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22FAE1-8DE5-459B-B934-A15B311A7B9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23198" y="3284984"/>
            <a:ext cx="648072" cy="57606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438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TemplateConfiguration><![CDATA[{"elementsMetadata":[{"type":"shape","id":"b4ef80de-2d83-4348-a0a4-1de389765f31","elementConfiguration":{"binding":"UserProfile.Offices.Workarea_{{DocumentLanguage}}","disableUpdates":false,"type":"text"}},{"type":"shape","id":"9dbf71dd-c4e4-41ef-a775-5845329ec7ee","elementConfiguration":{"format":"{{DateFormats.GeneralDate}}","binding":"Form.Date","disableUpdates":false,"type":"date"}},{"type":"shape","id":"a65d1b30-fdff-4e87-abe6-4ec5940607f4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Ynd8Psa07aHuU2mgOaWODg=="}]}]]></Templafy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1DD58E87-57A4-4549-9D0C-8145E255B08E}">
  <ds:schemaRefs/>
</ds:datastoreItem>
</file>

<file path=customXml/itemProps10.xml><?xml version="1.0" encoding="utf-8"?>
<ds:datastoreItem xmlns:ds="http://schemas.openxmlformats.org/officeDocument/2006/customXml" ds:itemID="{F9439B46-4987-4538-A365-69A7661A5E6D}">
  <ds:schemaRefs/>
</ds:datastoreItem>
</file>

<file path=customXml/itemProps11.xml><?xml version="1.0" encoding="utf-8"?>
<ds:datastoreItem xmlns:ds="http://schemas.openxmlformats.org/officeDocument/2006/customXml" ds:itemID="{1334258C-C3E7-4029-A615-C886A240FB15}">
  <ds:schemaRefs/>
</ds:datastoreItem>
</file>

<file path=customXml/itemProps12.xml><?xml version="1.0" encoding="utf-8"?>
<ds:datastoreItem xmlns:ds="http://schemas.openxmlformats.org/officeDocument/2006/customXml" ds:itemID="{9C96D342-963C-4249-8C8E-24C42E8C69F5}">
  <ds:schemaRefs/>
</ds:datastoreItem>
</file>

<file path=customXml/itemProps13.xml><?xml version="1.0" encoding="utf-8"?>
<ds:datastoreItem xmlns:ds="http://schemas.openxmlformats.org/officeDocument/2006/customXml" ds:itemID="{1D567739-01C6-4012-91E9-AA45E6C32A5F}">
  <ds:schemaRefs/>
</ds:datastoreItem>
</file>

<file path=customXml/itemProps14.xml><?xml version="1.0" encoding="utf-8"?>
<ds:datastoreItem xmlns:ds="http://schemas.openxmlformats.org/officeDocument/2006/customXml" ds:itemID="{D19567D1-AE99-4153-9A52-3A7A424991D7}">
  <ds:schemaRefs/>
</ds:datastoreItem>
</file>

<file path=customXml/itemProps15.xml><?xml version="1.0" encoding="utf-8"?>
<ds:datastoreItem xmlns:ds="http://schemas.openxmlformats.org/officeDocument/2006/customXml" ds:itemID="{BE29BCD7-013F-498D-A360-47B33E13619B}">
  <ds:schemaRefs/>
</ds:datastoreItem>
</file>

<file path=customXml/itemProps16.xml><?xml version="1.0" encoding="utf-8"?>
<ds:datastoreItem xmlns:ds="http://schemas.openxmlformats.org/officeDocument/2006/customXml" ds:itemID="{62F36288-7F69-FB45-B641-AEEE530EC30A}">
  <ds:schemaRefs/>
</ds:datastoreItem>
</file>

<file path=customXml/itemProps17.xml><?xml version="1.0" encoding="utf-8"?>
<ds:datastoreItem xmlns:ds="http://schemas.openxmlformats.org/officeDocument/2006/customXml" ds:itemID="{C1AE404A-2B8C-9942-BAC4-0A78F701F194}">
  <ds:schemaRefs/>
</ds:datastoreItem>
</file>

<file path=customXml/itemProps18.xml><?xml version="1.0" encoding="utf-8"?>
<ds:datastoreItem xmlns:ds="http://schemas.openxmlformats.org/officeDocument/2006/customXml" ds:itemID="{B2E73574-EBE4-435C-B51C-F34B54993F85}">
  <ds:schemaRefs/>
</ds:datastoreItem>
</file>

<file path=customXml/itemProps19.xml><?xml version="1.0" encoding="utf-8"?>
<ds:datastoreItem xmlns:ds="http://schemas.openxmlformats.org/officeDocument/2006/customXml" ds:itemID="{89FB35C9-BFA3-414D-B20E-C0027E7BDB1E}">
  <ds:schemaRefs/>
</ds:datastoreItem>
</file>

<file path=customXml/itemProps2.xml><?xml version="1.0" encoding="utf-8"?>
<ds:datastoreItem xmlns:ds="http://schemas.openxmlformats.org/officeDocument/2006/customXml" ds:itemID="{55AA21D2-A3B4-4703-B381-C873B90F2984}">
  <ds:schemaRefs/>
</ds:datastoreItem>
</file>

<file path=customXml/itemProps20.xml><?xml version="1.0" encoding="utf-8"?>
<ds:datastoreItem xmlns:ds="http://schemas.openxmlformats.org/officeDocument/2006/customXml" ds:itemID="{BE30AA9F-3ECF-4B8D-9CFE-D27D30F8DF77}">
  <ds:schemaRefs/>
</ds:datastoreItem>
</file>

<file path=customXml/itemProps3.xml><?xml version="1.0" encoding="utf-8"?>
<ds:datastoreItem xmlns:ds="http://schemas.openxmlformats.org/officeDocument/2006/customXml" ds:itemID="{FC8934BA-785C-4A7F-BC04-19FA09962875}">
  <ds:schemaRefs/>
</ds:datastoreItem>
</file>

<file path=customXml/itemProps4.xml><?xml version="1.0" encoding="utf-8"?>
<ds:datastoreItem xmlns:ds="http://schemas.openxmlformats.org/officeDocument/2006/customXml" ds:itemID="{F17BF566-E2C7-4ACB-B975-FE229DF3EA1B}">
  <ds:schemaRefs/>
</ds:datastoreItem>
</file>

<file path=customXml/itemProps5.xml><?xml version="1.0" encoding="utf-8"?>
<ds:datastoreItem xmlns:ds="http://schemas.openxmlformats.org/officeDocument/2006/customXml" ds:itemID="{3BB153E1-E5C0-4C42-B7EC-DA9D34B4DDDE}">
  <ds:schemaRefs/>
</ds:datastoreItem>
</file>

<file path=customXml/itemProps6.xml><?xml version="1.0" encoding="utf-8"?>
<ds:datastoreItem xmlns:ds="http://schemas.openxmlformats.org/officeDocument/2006/customXml" ds:itemID="{14FD3337-A710-4BA5-9C9F-359E95A51027}">
  <ds:schemaRefs/>
</ds:datastoreItem>
</file>

<file path=customXml/itemProps7.xml><?xml version="1.0" encoding="utf-8"?>
<ds:datastoreItem xmlns:ds="http://schemas.openxmlformats.org/officeDocument/2006/customXml" ds:itemID="{FD9CF403-1C73-44CC-B334-AA3C10EFF8E2}">
  <ds:schemaRefs/>
</ds:datastoreItem>
</file>

<file path=customXml/itemProps8.xml><?xml version="1.0" encoding="utf-8"?>
<ds:datastoreItem xmlns:ds="http://schemas.openxmlformats.org/officeDocument/2006/customXml" ds:itemID="{43763224-B85A-4B53-A86A-261D26A71C30}">
  <ds:schemaRefs/>
</ds:datastoreItem>
</file>

<file path=customXml/itemProps9.xml><?xml version="1.0" encoding="utf-8"?>
<ds:datastoreItem xmlns:ds="http://schemas.openxmlformats.org/officeDocument/2006/customXml" ds:itemID="{B5AF2B2B-B653-444C-A0F2-3C6B26C6A8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13628</TotalTime>
  <Words>1054</Words>
  <Application>Microsoft Office PowerPoint</Application>
  <PresentationFormat>Custom</PresentationFormat>
  <Paragraphs>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Symbol</vt:lpstr>
      <vt:lpstr>Verdana</vt:lpstr>
      <vt:lpstr>Blank</vt:lpstr>
      <vt:lpstr>Magnetic Navigation</vt:lpstr>
      <vt:lpstr>Magnetic Navigation – an Alternative to Position Determination with GNSS</vt:lpstr>
      <vt:lpstr>Magnetic Field Strength – dominated by Earth’s core field</vt:lpstr>
      <vt:lpstr>Magnetic Field Strength – after removal of Earth’s core field</vt:lpstr>
      <vt:lpstr>How Magnetic Navigation works:</vt:lpstr>
      <vt:lpstr>Pre-Requisite for Magnetic Navigation: A Good Map of the Crustal Magnetic Field</vt:lpstr>
      <vt:lpstr>Pre-Requisite for Magnetic Navigation: A Good Map of the Crustal Magnetic Field</vt:lpstr>
      <vt:lpstr>Test case: what position can be obtained at 500 m altitude? </vt:lpstr>
      <vt:lpstr>Test Results: Optimal vs present-state situations</vt:lpstr>
      <vt:lpstr>Test Results: Optimal vs present-state situations</vt:lpstr>
      <vt:lpstr>From map resolution to position error</vt:lpstr>
      <vt:lpstr>Testbed for Magnetic Navigation : Continental-scale Magnetic Surveys</vt:lpstr>
      <vt:lpstr>Magnetic Map of Greenland</vt:lpstr>
      <vt:lpstr>Only old Data “covering” central Greenland</vt:lpstr>
      <vt:lpstr>Magnetic Navigation – an Alternative to Position Determination with GNSS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Nils Olsen</cp:lastModifiedBy>
  <cp:revision>338</cp:revision>
  <cp:lastPrinted>2022-05-16T09:35:17Z</cp:lastPrinted>
  <dcterms:created xsi:type="dcterms:W3CDTF">2017-07-31T08:31:56Z</dcterms:created>
  <dcterms:modified xsi:type="dcterms:W3CDTF">2024-01-17T13:58:36Z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636833246050600194</vt:lpwstr>
  </property>
  <property fmtid="{D5CDD505-2E9C-101B-9397-08002B2CF9AE}" pid="6" name="TemplafyLanguageCode">
    <vt:lpwstr>da-DK</vt:lpwstr>
  </property>
</Properties>
</file>