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91" r:id="rId2"/>
    <p:sldId id="392" r:id="rId3"/>
    <p:sldId id="393" r:id="rId4"/>
    <p:sldId id="395" r:id="rId5"/>
    <p:sldId id="406" r:id="rId6"/>
    <p:sldId id="397" r:id="rId7"/>
    <p:sldId id="455" r:id="rId8"/>
    <p:sldId id="433" r:id="rId9"/>
    <p:sldId id="435" r:id="rId10"/>
    <p:sldId id="436" r:id="rId11"/>
    <p:sldId id="449" r:id="rId12"/>
    <p:sldId id="437" r:id="rId13"/>
    <p:sldId id="443" r:id="rId14"/>
    <p:sldId id="444" r:id="rId15"/>
    <p:sldId id="454" r:id="rId16"/>
    <p:sldId id="445" r:id="rId17"/>
    <p:sldId id="447" r:id="rId18"/>
    <p:sldId id="458" r:id="rId19"/>
    <p:sldId id="419" r:id="rId20"/>
    <p:sldId id="459" r:id="rId21"/>
    <p:sldId id="457" r:id="rId22"/>
    <p:sldId id="432" r:id="rId23"/>
  </p:sldIdLst>
  <p:sldSz cx="12192000" cy="685800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CC"/>
    <a:srgbClr val="1270AF"/>
    <a:srgbClr val="F4D381"/>
    <a:srgbClr val="00659F"/>
    <a:srgbClr val="DA551B"/>
    <a:srgbClr val="00639C"/>
    <a:srgbClr val="F8020B"/>
    <a:srgbClr val="2B7E2B"/>
    <a:srgbClr val="5799C7"/>
    <a:srgbClr val="FFA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4933" autoAdjust="0"/>
  </p:normalViewPr>
  <p:slideViewPr>
    <p:cSldViewPr>
      <p:cViewPr varScale="1">
        <p:scale>
          <a:sx n="73" d="100"/>
          <a:sy n="73" d="100"/>
        </p:scale>
        <p:origin x="629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3547"/>
    </p:cViewPr>
  </p:sorterViewPr>
  <p:notesViewPr>
    <p:cSldViewPr>
      <p:cViewPr>
        <p:scale>
          <a:sx n="100" d="100"/>
          <a:sy n="100" d="100"/>
        </p:scale>
        <p:origin x="-1146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45FC641D-426C-47DE-B288-4400C84A98D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077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6125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E773BA71-D943-4585-B224-14668FD8E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8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46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5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3BA71-D943-4585-B224-14668FD8ED2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2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33733" y="116632"/>
            <a:ext cx="2618255" cy="2954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7435" y="2883149"/>
            <a:ext cx="10363200" cy="1362075"/>
          </a:xfrm>
        </p:spPr>
        <p:txBody>
          <a:bodyPr/>
          <a:lstStyle>
            <a:lvl1pPr algn="ctr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30507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97893501"/>
              </p:ext>
            </p:extLst>
          </p:nvPr>
        </p:nvGraphicFramePr>
        <p:xfrm>
          <a:off x="2124287" y="188640"/>
          <a:ext cx="8040793" cy="315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40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20955">
                        <a:lnSpc>
                          <a:spcPct val="115000"/>
                        </a:lnSpc>
                        <a:spcAft>
                          <a:spcPts val="200"/>
                        </a:spcAft>
                        <a:tabLst>
                          <a:tab pos="3085465" algn="ctr"/>
                          <a:tab pos="5872480" algn="r"/>
                        </a:tabLst>
                      </a:pPr>
                      <a:r>
                        <a:rPr lang="en-GB" sz="1600" dirty="0">
                          <a:effectLst/>
                        </a:rPr>
                        <a:t>	</a:t>
                      </a:r>
                      <a:r>
                        <a:rPr lang="en-GB" sz="1600" dirty="0" smtClean="0">
                          <a:effectLst/>
                        </a:rPr>
                        <a:t>                                      </a:t>
                      </a:r>
                      <a:r>
                        <a:rPr lang="en-GB" sz="1800" b="1" cap="none" dirty="0" smtClean="0">
                          <a:solidFill>
                            <a:srgbClr val="0066CC"/>
                          </a:solidFill>
                          <a:latin typeface="+mj-lt"/>
                          <a:ea typeface="+mj-ea"/>
                          <a:cs typeface="+mj-cs"/>
                        </a:rPr>
                        <a:t>Data</a:t>
                      </a:r>
                      <a:r>
                        <a:rPr lang="en-GB" sz="1800" b="1" cap="none" dirty="0">
                          <a:solidFill>
                            <a:srgbClr val="0066CC"/>
                          </a:solidFill>
                          <a:latin typeface="+mj-lt"/>
                          <a:ea typeface="+mj-ea"/>
                          <a:cs typeface="+mj-cs"/>
                        </a:rPr>
                        <a:t>, Innovation, and Science Cluster</a:t>
                      </a:r>
                      <a:r>
                        <a:rPr lang="en-GB" sz="1600" dirty="0">
                          <a:effectLst/>
                        </a:rPr>
                        <a:t>	 </a:t>
                      </a:r>
                      <a:endParaRPr lang="en-GB" sz="1600" dirty="0">
                        <a:solidFill>
                          <a:srgbClr val="009ED6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7175" descr="swarm (1)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16" y="35943"/>
            <a:ext cx="1416508" cy="4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719039"/>
            <a:ext cx="11451125" cy="693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719039"/>
            <a:ext cx="11523133" cy="69373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1484784"/>
            <a:ext cx="11523133" cy="5040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31686" y="15550"/>
            <a:ext cx="12192000" cy="57502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34433" y="718691"/>
            <a:ext cx="11523133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507" y="1485106"/>
            <a:ext cx="11523133" cy="508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 smtClean="0"/>
          </a:p>
        </p:txBody>
      </p:sp>
      <p:sp>
        <p:nvSpPr>
          <p:cNvPr id="1029" name="Rectangle 99"/>
          <p:cNvSpPr>
            <a:spLocks noChangeArrowheads="1"/>
          </p:cNvSpPr>
          <p:nvPr/>
        </p:nvSpPr>
        <p:spPr bwMode="ltGray">
          <a:xfrm>
            <a:off x="0" y="6711345"/>
            <a:ext cx="12192000" cy="180000"/>
          </a:xfrm>
          <a:prstGeom prst="rect">
            <a:avLst/>
          </a:prstGeom>
          <a:solidFill>
            <a:srgbClr val="0066CC"/>
          </a:solidFill>
          <a:ln w="952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nl-NL" sz="2400">
              <a:solidFill>
                <a:srgbClr val="808080"/>
              </a:solidFill>
              <a:latin typeface="Times" pitchFamily="18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 userDrawn="1"/>
        </p:nvSpPr>
        <p:spPr bwMode="auto">
          <a:xfrm>
            <a:off x="263352" y="6650506"/>
            <a:ext cx="11763369" cy="23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25600" algn="ctr"/>
                <a:tab pos="8337600" algn="r"/>
              </a:tabLst>
              <a:defRPr/>
            </a:pPr>
            <a:r>
              <a:rPr lang="en-US" sz="1100" b="0" baseline="0" dirty="0" smtClean="0">
                <a:solidFill>
                  <a:schemeClr val="bg1"/>
                </a:solidFill>
              </a:rPr>
              <a:t>IUGG 2019</a:t>
            </a:r>
            <a:r>
              <a:rPr lang="en-US" sz="1100" b="0" dirty="0" smtClean="0">
                <a:solidFill>
                  <a:schemeClr val="bg1"/>
                </a:solidFill>
              </a:rPr>
              <a:t>	                                                                  14 July 2019	               			Montreal / CA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123878"/>
            <a:ext cx="8382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8" y="118513"/>
            <a:ext cx="969476" cy="34972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655840" y="188640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078400" y="184228"/>
            <a:ext cx="6960096" cy="35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2095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3085465" algn="ctr"/>
                <a:tab pos="5872480" algn="r"/>
              </a:tabLst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39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	                                      Data, Innovation, and Science Cluster	 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rgbClr val="00639C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70100"/>
            <a:ext cx="1370100" cy="4685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2" r:id="rId3"/>
    <p:sldLayoutId id="2147483651" r:id="rId4"/>
    <p:sldLayoutId id="2147483650" r:id="rId5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CC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CC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2400">
          <a:solidFill>
            <a:srgbClr val="0066C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rgbClr val="0066CC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ftp://swarm-diss.eo.esa.int/%23CryoSat-2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.xml"/><Relationship Id="rId7" Type="http://schemas.openxmlformats.org/officeDocument/2006/relationships/image" Target="../media/image3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7.xml"/><Relationship Id="rId10" Type="http://schemas.openxmlformats.org/officeDocument/2006/relationships/image" Target="../media/image34.png"/><Relationship Id="rId4" Type="http://schemas.openxmlformats.org/officeDocument/2006/relationships/tags" Target="../tags/tag6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ftp://swarm-diss.eo.esa.int/%23CryoSat-2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59324" y="1196752"/>
            <a:ext cx="4857356" cy="5482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791047"/>
            <a:ext cx="11451125" cy="693737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070C0"/>
                </a:solidFill>
              </a:rPr>
              <a:t>Exploring Earth from </a:t>
            </a:r>
            <a:r>
              <a:rPr lang="en-GB" dirty="0" smtClean="0">
                <a:solidFill>
                  <a:srgbClr val="0070C0"/>
                </a:solidFill>
              </a:rPr>
              <a:t>Space – 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Towards </a:t>
            </a:r>
            <a:r>
              <a:rPr lang="en-GB" dirty="0">
                <a:solidFill>
                  <a:srgbClr val="0070C0"/>
                </a:solidFill>
              </a:rPr>
              <a:t>a </a:t>
            </a:r>
            <a:r>
              <a:rPr lang="en-GB" dirty="0" smtClean="0">
                <a:solidFill>
                  <a:srgbClr val="0070C0"/>
                </a:solidFill>
              </a:rPr>
              <a:t>true Swarm </a:t>
            </a:r>
            <a:r>
              <a:rPr lang="en-GB" dirty="0">
                <a:solidFill>
                  <a:srgbClr val="0070C0"/>
                </a:solidFill>
              </a:rPr>
              <a:t>of </a:t>
            </a:r>
            <a:r>
              <a:rPr lang="en-GB" dirty="0" smtClean="0">
                <a:solidFill>
                  <a:srgbClr val="0070C0"/>
                </a:solidFill>
              </a:rPr>
              <a:t>Magnetic Satellites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35360" y="2348880"/>
            <a:ext cx="7478218" cy="1944216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>
                <a:solidFill>
                  <a:schemeClr val="tx1"/>
                </a:solidFill>
              </a:rPr>
              <a:t>Nils Olsen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smtClean="0">
                <a:solidFill>
                  <a:schemeClr val="tx1"/>
                </a:solidFill>
              </a:rPr>
              <a:t>Lars </a:t>
            </a:r>
            <a:r>
              <a:rPr lang="en-GB" sz="1800" dirty="0" err="1" smtClean="0">
                <a:solidFill>
                  <a:schemeClr val="tx1"/>
                </a:solidFill>
              </a:rPr>
              <a:t>Tøffner</a:t>
            </a:r>
            <a:r>
              <a:rPr lang="en-GB" sz="1800" dirty="0" smtClean="0">
                <a:solidFill>
                  <a:schemeClr val="tx1"/>
                </a:solidFill>
              </a:rPr>
              <a:t>-Clausen, Clemens Kloss, Chris Finlay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400" i="1" dirty="0" smtClean="0">
                <a:solidFill>
                  <a:schemeClr val="tx1"/>
                </a:solidFill>
              </a:rPr>
              <a:t>DTU Space – Technical University of Denmark / DK</a:t>
            </a:r>
            <a:br>
              <a:rPr lang="en-GB" sz="1400" i="1" dirty="0" smtClean="0">
                <a:solidFill>
                  <a:schemeClr val="tx1"/>
                </a:solidFill>
              </a:rPr>
            </a:br>
            <a:endParaRPr lang="en-GB" sz="14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4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0054CC"/>
                </a:solidFill>
              </a:rPr>
              <a:t>Satellites for measuring Earth’s magnetic field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54CC"/>
                </a:solidFill>
              </a:rPr>
              <a:t>On magnetometer data calibration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54CC"/>
                </a:solidFill>
              </a:rPr>
              <a:t>Cryosat-2</a:t>
            </a:r>
            <a:r>
              <a:rPr lang="en-GB" sz="2000" dirty="0">
                <a:solidFill>
                  <a:srgbClr val="0054CC"/>
                </a:solidFill>
              </a:rPr>
              <a:t> </a:t>
            </a:r>
            <a:r>
              <a:rPr lang="en-GB" sz="2000" dirty="0" smtClean="0">
                <a:solidFill>
                  <a:srgbClr val="0054CC"/>
                </a:solidFill>
              </a:rPr>
              <a:t>magnetometer data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54CC"/>
                </a:solidFill>
              </a:rPr>
              <a:t>Some scientific applications</a:t>
            </a:r>
          </a:p>
          <a:p>
            <a:pPr marL="0" indent="0">
              <a:buNone/>
            </a:pPr>
            <a:endParaRPr lang="en-GB" sz="2000" dirty="0" smtClean="0">
              <a:solidFill>
                <a:srgbClr val="0054CC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54CC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Fully calibrated </a:t>
            </a:r>
            <a:r>
              <a:rPr lang="en-GB" sz="1600" dirty="0">
                <a:solidFill>
                  <a:schemeClr val="tx1"/>
                </a:solidFill>
              </a:rPr>
              <a:t>Cryosat-2 magnetic data (Aug 2010 – Dec 2018)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are freely available as daily files in CDF (similar to Swarm L1b data) at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  <a:hlinkClick r:id="rId4"/>
              </a:rPr>
              <a:t>ftp://swarm-diss.eo.esa.int/%23CryoSat-2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GB" sz="3200" dirty="0" smtClean="0">
              <a:solidFill>
                <a:srgbClr val="0054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Calibration of FGMs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1196752"/>
            <a:ext cx="11810238" cy="532859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dirty="0"/>
              <a:t> is uncalibrated </a:t>
            </a:r>
            <a:r>
              <a:rPr lang="en-US" dirty="0" smtClean="0"/>
              <a:t>output of the 3 sensors, </a:t>
            </a:r>
            <a:r>
              <a:rPr lang="en-US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</a:rPr>
              <a:t>FGM</a:t>
            </a:r>
            <a:r>
              <a:rPr lang="en-US" dirty="0"/>
              <a:t> is calibrated magnetic field </a:t>
            </a:r>
            <a:r>
              <a:rPr lang="en-US" dirty="0" smtClean="0"/>
              <a:t>vector </a:t>
            </a:r>
            <a:br>
              <a:rPr lang="en-US" dirty="0" smtClean="0"/>
            </a:br>
            <a:r>
              <a:rPr lang="en-US" dirty="0" smtClean="0"/>
              <a:t>in FGM frame</a:t>
            </a:r>
            <a:endParaRPr lang="en-US" dirty="0"/>
          </a:p>
          <a:p>
            <a:r>
              <a:rPr lang="en-US" dirty="0" smtClean="0"/>
              <a:t>Assumption: linear response of each FGM instrument: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3</a:t>
            </a:r>
            <a:r>
              <a:rPr lang="en-US" dirty="0" smtClean="0"/>
              <a:t> offsets (biases), </a:t>
            </a:r>
            <a:r>
              <a:rPr lang="en-US" dirty="0" smtClean="0">
                <a:solidFill>
                  <a:srgbClr val="C00000"/>
                </a:solidFill>
              </a:rPr>
              <a:t>3</a:t>
            </a:r>
            <a:r>
              <a:rPr lang="en-US" dirty="0" smtClean="0"/>
              <a:t> scale values (sensitivities), </a:t>
            </a:r>
            <a:r>
              <a:rPr lang="en-US" dirty="0" smtClean="0">
                <a:solidFill>
                  <a:srgbClr val="C00000"/>
                </a:solidFill>
              </a:rPr>
              <a:t>3</a:t>
            </a:r>
            <a:r>
              <a:rPr lang="en-US" dirty="0" smtClean="0"/>
              <a:t> non-</a:t>
            </a:r>
            <a:r>
              <a:rPr lang="en-US" dirty="0" err="1" smtClean="0"/>
              <a:t>orthogonalities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Alignment: rotation from FGM to CRF (Common Reference Frame of Star tracker)</a:t>
            </a:r>
          </a:p>
          <a:p>
            <a:pPr marL="0" indent="0">
              <a:buNone/>
            </a:pPr>
            <a:r>
              <a:rPr lang="en-US" dirty="0" smtClean="0"/>
              <a:t>					</a:t>
            </a:r>
            <a:r>
              <a:rPr lang="en-US" dirty="0" smtClean="0">
                <a:solidFill>
                  <a:srgbClr val="C00000"/>
                </a:solidFill>
              </a:rPr>
              <a:t>3</a:t>
            </a:r>
            <a:r>
              <a:rPr lang="en-US" dirty="0" smtClean="0"/>
              <a:t> Euler angles for describing rotation matrix</a:t>
            </a:r>
            <a:br>
              <a:rPr lang="en-US" dirty="0" smtClean="0"/>
            </a:br>
            <a:r>
              <a:rPr lang="en-US" sz="500" dirty="0" smtClean="0"/>
              <a:t>					</a:t>
            </a:r>
            <a:br>
              <a:rPr lang="en-US" sz="500" dirty="0" smtClean="0"/>
            </a:br>
            <a:r>
              <a:rPr lang="en-US" dirty="0" smtClean="0"/>
              <a:t>					</a:t>
            </a:r>
            <a:r>
              <a:rPr lang="en-US" dirty="0" smtClean="0">
                <a:solidFill>
                  <a:srgbClr val="C00000"/>
                </a:solidFill>
              </a:rPr>
              <a:t>12</a:t>
            </a:r>
            <a:r>
              <a:rPr lang="en-US" dirty="0" smtClean="0"/>
              <a:t> parameters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  <a:br>
              <a:rPr lang="en-US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2764748"/>
            <a:ext cx="3515660" cy="76146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6418" y="3742237"/>
            <a:ext cx="11198214" cy="1342947"/>
            <a:chOff x="586418" y="2903377"/>
            <a:chExt cx="11198214" cy="13429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418" y="3080638"/>
              <a:ext cx="1492062" cy="10556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6369" y="3040755"/>
              <a:ext cx="2381559" cy="1120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8545" y="2903377"/>
              <a:ext cx="5796087" cy="134294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418" y="3409858"/>
            <a:ext cx="3534320" cy="616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560844"/>
            <a:ext cx="3704381" cy="7740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585662"/>
            <a:ext cx="359623" cy="2887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119336" y="5949280"/>
            <a:ext cx="7848357" cy="4996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7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Calibration of FGMs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1196752"/>
            <a:ext cx="11810238" cy="5328592"/>
          </a:xfrm>
        </p:spPr>
        <p:txBody>
          <a:bodyPr/>
          <a:lstStyle/>
          <a:p>
            <a:r>
              <a:rPr lang="en-US" dirty="0" smtClean="0"/>
              <a:t>Estimation of the 12 parameters </a:t>
            </a:r>
            <a:br>
              <a:rPr lang="en-US" dirty="0" smtClean="0"/>
            </a:br>
            <a:r>
              <a:rPr lang="en-US" dirty="0" smtClean="0"/>
              <a:t>(offsets, scale values, non-</a:t>
            </a:r>
            <a:r>
              <a:rPr lang="en-US" dirty="0" err="1" smtClean="0"/>
              <a:t>orthogonalities</a:t>
            </a:r>
            <a:r>
              <a:rPr lang="en-US" dirty="0" smtClean="0"/>
              <a:t>, Euler angles) of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dirty="0" smtClean="0"/>
              <a:t>by a </a:t>
            </a:r>
            <a:r>
              <a:rPr lang="en-US" i="1" dirty="0" smtClean="0"/>
              <a:t>non-linear</a:t>
            </a:r>
            <a:r>
              <a:rPr lang="en-US" dirty="0" smtClean="0"/>
              <a:t>  robust Least-Squares minimization of </a:t>
            </a:r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</a:rPr>
              <a:t>CRF</a:t>
            </a:r>
            <a:r>
              <a:rPr lang="en-US" dirty="0" smtClean="0"/>
              <a:t> - </a:t>
            </a:r>
            <a:r>
              <a:rPr lang="en-US" b="1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baseline="-25000" dirty="0" err="1" smtClean="0">
                <a:solidFill>
                  <a:schemeClr val="tx1"/>
                </a:solidFill>
              </a:rPr>
              <a:t>model</a:t>
            </a:r>
            <a:r>
              <a:rPr lang="en-US" baseline="-25000" dirty="0" smtClean="0">
                <a:solidFill>
                  <a:schemeClr val="tx1"/>
                </a:solidFill>
              </a:rPr>
              <a:t> CHAOS-6,CRF</a:t>
            </a: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dirty="0"/>
              <a:t>where </a:t>
            </a:r>
            <a:r>
              <a:rPr lang="en-US" b="1" dirty="0" err="1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baseline="-25000" dirty="0" err="1" smtClean="0">
                <a:solidFill>
                  <a:schemeClr val="tx1"/>
                </a:solidFill>
              </a:rPr>
              <a:t>model</a:t>
            </a:r>
            <a:r>
              <a:rPr lang="en-US" baseline="-25000" dirty="0" smtClean="0">
                <a:solidFill>
                  <a:schemeClr val="tx1"/>
                </a:solidFill>
              </a:rPr>
              <a:t> CHAOS-6</a:t>
            </a:r>
            <a:r>
              <a:rPr lang="en-US" baseline="-25000" dirty="0" smtClean="0"/>
              <a:t> </a:t>
            </a:r>
            <a:r>
              <a:rPr lang="en-US" dirty="0" smtClean="0"/>
              <a:t>is magnetic field vector as given by CHAOS-6 model</a:t>
            </a:r>
            <a:br>
              <a:rPr lang="en-US" dirty="0" smtClean="0"/>
            </a:br>
            <a:r>
              <a:rPr lang="en-US" dirty="0" smtClean="0"/>
              <a:t>(describing contributions from core, crust + magnetosphere)</a:t>
            </a:r>
          </a:p>
          <a:p>
            <a:endParaRPr lang="en-US" dirty="0"/>
          </a:p>
          <a:p>
            <a:r>
              <a:rPr lang="en-US" dirty="0" smtClean="0"/>
              <a:t>Can also be done by solving for the 12 parameters of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i="1" dirty="0" smtClean="0"/>
              <a:t>linear</a:t>
            </a:r>
            <a:r>
              <a:rPr lang="en-US" dirty="0" smtClean="0"/>
              <a:t> inverse problem</a:t>
            </a:r>
            <a:br>
              <a:rPr lang="en-US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 smtClean="0"/>
              <a:t>(9 elements of    , 3 elements of   ) followed by a (unique) determination of offsets, scale values, non-</a:t>
            </a:r>
            <a:r>
              <a:rPr lang="en-US" dirty="0" err="1" smtClean="0"/>
              <a:t>orthogonalities</a:t>
            </a:r>
            <a:r>
              <a:rPr lang="en-US" dirty="0" smtClean="0"/>
              <a:t> and Euler angles by QL decomposition of 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698850"/>
            <a:ext cx="1926493" cy="3329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5219648"/>
            <a:ext cx="221204" cy="2712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67" y="5160028"/>
            <a:ext cx="143401" cy="2435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370" y="5565504"/>
            <a:ext cx="221204" cy="271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6" y="2132856"/>
            <a:ext cx="3704426" cy="3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9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719039"/>
            <a:ext cx="11738230" cy="693737"/>
          </a:xfrm>
        </p:spPr>
        <p:txBody>
          <a:bodyPr/>
          <a:lstStyle/>
          <a:p>
            <a:r>
              <a:rPr lang="en-GB" dirty="0" smtClean="0"/>
              <a:t>Accounting for temperature, s/c disturbance, and non-</a:t>
            </a:r>
            <a:r>
              <a:rPr lang="en-GB" dirty="0" err="1" smtClean="0"/>
              <a:t>linearities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1413446"/>
            <a:ext cx="11857566" cy="4247802"/>
          </a:xfrm>
        </p:spPr>
        <p:txBody>
          <a:bodyPr/>
          <a:lstStyle/>
          <a:p>
            <a:r>
              <a:rPr lang="en-GB" sz="2000" dirty="0" smtClean="0"/>
              <a:t>12 “basic” calibration parameters, estimated separately for each of the 100 months</a:t>
            </a:r>
            <a:br>
              <a:rPr lang="en-GB" sz="2000" dirty="0" smtClean="0"/>
            </a:br>
            <a:r>
              <a:rPr lang="en-GB" sz="1800" dirty="0" smtClean="0"/>
              <a:t>100 months </a:t>
            </a:r>
            <a:r>
              <a:rPr lang="en-GB" sz="1800" dirty="0"/>
              <a:t>(Aug 2010 – Dec 2018) x </a:t>
            </a:r>
            <a:r>
              <a:rPr lang="en-GB" sz="1800" dirty="0" smtClean="0"/>
              <a:t>12 = </a:t>
            </a:r>
            <a:r>
              <a:rPr lang="en-GB" sz="1800" dirty="0" smtClean="0">
                <a:solidFill>
                  <a:srgbClr val="C00000"/>
                </a:solidFill>
              </a:rPr>
              <a:t>1200 parameters</a:t>
            </a:r>
            <a:endParaRPr lang="en-GB" sz="2000" dirty="0" smtClean="0">
              <a:solidFill>
                <a:srgbClr val="C00000"/>
              </a:solidFill>
            </a:endParaRPr>
          </a:p>
          <a:p>
            <a:r>
              <a:rPr lang="en-GB" sz="2000" dirty="0" smtClean="0"/>
              <a:t>The 3 offsets </a:t>
            </a:r>
            <a:r>
              <a:rPr lang="en-GB" sz="2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sz="2000" dirty="0" smtClean="0"/>
              <a:t> and 3 scale values </a:t>
            </a:r>
            <a:r>
              <a:rPr lang="en-GB" sz="2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  <a:r>
              <a:rPr lang="en-GB" sz="2000" dirty="0" smtClean="0"/>
              <a:t> depend on sensor temperature </a:t>
            </a:r>
            <a:r>
              <a:rPr lang="en-GB" sz="2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en-GB" sz="2000" baseline="-25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FGM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800" dirty="0" smtClean="0"/>
              <a:t>Assumed to be constant for whole mission: 2 x 3 = </a:t>
            </a:r>
            <a:r>
              <a:rPr lang="en-GB" sz="1800" dirty="0">
                <a:solidFill>
                  <a:srgbClr val="C00000"/>
                </a:solidFill>
              </a:rPr>
              <a:t>6</a:t>
            </a:r>
            <a:r>
              <a:rPr lang="en-GB" sz="1800" dirty="0" smtClean="0">
                <a:solidFill>
                  <a:srgbClr val="C00000"/>
                </a:solidFill>
              </a:rPr>
              <a:t> parameters</a:t>
            </a:r>
            <a:endParaRPr lang="en-GB" sz="2000" dirty="0" smtClean="0">
              <a:solidFill>
                <a:srgbClr val="C00000"/>
              </a:solidFill>
            </a:endParaRPr>
          </a:p>
          <a:p>
            <a:r>
              <a:rPr lang="en-GB" sz="2000" dirty="0" smtClean="0"/>
              <a:t>Magnetic disturbance vector                               of </a:t>
            </a:r>
            <a:r>
              <a:rPr lang="en-GB" sz="2000" dirty="0" err="1" smtClean="0"/>
              <a:t>Magnetorquer</a:t>
            </a:r>
            <a:r>
              <a:rPr lang="en-GB" sz="2000" dirty="0" smtClean="0"/>
              <a:t> currents </a:t>
            </a:r>
            <a:r>
              <a:rPr lang="en-GB" sz="2000" b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GB" sz="2000" baseline="-25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MTQ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800" dirty="0" smtClean="0"/>
              <a:t>Assumed </a:t>
            </a:r>
            <a:r>
              <a:rPr lang="en-GB" sz="1800" dirty="0"/>
              <a:t>to be constant for whole mission: </a:t>
            </a:r>
            <a:r>
              <a:rPr lang="en-GB" sz="1800" dirty="0" smtClean="0"/>
              <a:t>3 x 3 tensor      = </a:t>
            </a:r>
            <a:r>
              <a:rPr lang="en-GB" sz="1800" dirty="0" smtClean="0">
                <a:solidFill>
                  <a:srgbClr val="C00000"/>
                </a:solidFill>
              </a:rPr>
              <a:t>9 parameters</a:t>
            </a:r>
          </a:p>
          <a:p>
            <a:r>
              <a:rPr lang="en-GB" sz="2000" dirty="0" smtClean="0"/>
              <a:t>Magnetic disturbances due to solar array and battery current strengths </a:t>
            </a:r>
            <a:r>
              <a:rPr lang="en-GB" sz="2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GB" sz="2000" baseline="-25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SA1</a:t>
            </a:r>
            <a:r>
              <a:rPr lang="en-GB" sz="2000" dirty="0" smtClean="0"/>
              <a:t>, </a:t>
            </a:r>
            <a:r>
              <a:rPr lang="en-GB" sz="2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GB" sz="2000" baseline="-250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SA2</a:t>
            </a:r>
            <a:r>
              <a:rPr lang="en-GB" sz="2000" dirty="0" smtClean="0"/>
              <a:t>, </a:t>
            </a:r>
            <a:r>
              <a:rPr lang="en-GB" sz="2000" dirty="0" err="1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GB" sz="2000" baseline="-25000" dirty="0" err="1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Batt</a:t>
            </a:r>
            <a:r>
              <a:rPr lang="en-GB" sz="2000" dirty="0" smtClean="0"/>
              <a:t> </a:t>
            </a:r>
            <a:br>
              <a:rPr lang="en-GB" sz="2000" dirty="0" smtClean="0"/>
            </a:br>
            <a:r>
              <a:rPr lang="en-GB" sz="1800" dirty="0" smtClean="0"/>
              <a:t>Assumed </a:t>
            </a:r>
            <a:r>
              <a:rPr lang="en-GB" sz="1800" dirty="0"/>
              <a:t>to be constant for whole mission: </a:t>
            </a:r>
            <a:r>
              <a:rPr lang="en-GB" sz="1800" dirty="0" smtClean="0"/>
              <a:t>3 x 3 = </a:t>
            </a:r>
            <a:r>
              <a:rPr lang="en-GB" sz="1800" dirty="0" smtClean="0">
                <a:solidFill>
                  <a:srgbClr val="C00000"/>
                </a:solidFill>
              </a:rPr>
              <a:t>9 parameters</a:t>
            </a:r>
          </a:p>
          <a:p>
            <a:r>
              <a:rPr lang="en-GB" sz="2000" dirty="0"/>
              <a:t>Non-</a:t>
            </a:r>
            <a:r>
              <a:rPr lang="en-GB" sz="2000" dirty="0" err="1"/>
              <a:t>linearities</a:t>
            </a:r>
            <a:r>
              <a:rPr lang="en-GB" sz="2000" dirty="0"/>
              <a:t> </a:t>
            </a:r>
            <a:r>
              <a:rPr lang="en-GB" sz="1800" dirty="0"/>
              <a:t>(“transverse effect” disturbance of fluxgate sensor x on sensor output y)</a:t>
            </a:r>
            <a:br>
              <a:rPr lang="en-GB" sz="1800" dirty="0"/>
            </a:br>
            <a:r>
              <a:rPr lang="en-GB" sz="1800" dirty="0"/>
              <a:t>B</a:t>
            </a:r>
            <a:r>
              <a:rPr lang="en-GB" sz="1800" baseline="-25000" dirty="0"/>
              <a:t>1</a:t>
            </a:r>
            <a:r>
              <a:rPr lang="en-GB" sz="1800" dirty="0"/>
              <a:t> depends on  </a:t>
            </a:r>
            <a:r>
              <a:rPr lang="en-GB" sz="1800" dirty="0" smtClean="0"/>
              <a:t>E</a:t>
            </a:r>
            <a:r>
              <a:rPr lang="en-GB" sz="1800" baseline="-25000" dirty="0" smtClean="0"/>
              <a:t>3</a:t>
            </a:r>
            <a:r>
              <a:rPr lang="en-GB" sz="1800" baseline="30000" dirty="0" smtClean="0"/>
              <a:t>2</a:t>
            </a:r>
            <a:r>
              <a:rPr lang="en-GB" sz="1800" dirty="0"/>
              <a:t>,  and </a:t>
            </a:r>
            <a:r>
              <a:rPr lang="en-GB" sz="1800" dirty="0" smtClean="0"/>
              <a:t>B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 depends </a:t>
            </a:r>
            <a:r>
              <a:rPr lang="en-GB" sz="1800" dirty="0"/>
              <a:t>on  </a:t>
            </a:r>
            <a:r>
              <a:rPr lang="en-GB" sz="1800" dirty="0" smtClean="0"/>
              <a:t>E</a:t>
            </a:r>
            <a:r>
              <a:rPr lang="en-GB" sz="1800" baseline="-25000" dirty="0" smtClean="0"/>
              <a:t>2</a:t>
            </a:r>
            <a:r>
              <a:rPr lang="en-GB" sz="1800" baseline="30000" dirty="0" smtClean="0"/>
              <a:t>3</a:t>
            </a:r>
            <a:r>
              <a:rPr lang="en-GB" sz="1800" dirty="0" smtClean="0"/>
              <a:t> and E</a:t>
            </a:r>
            <a:r>
              <a:rPr lang="en-GB" sz="1800" baseline="-25000" dirty="0" smtClean="0"/>
              <a:t>3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 : </a:t>
            </a:r>
            <a:r>
              <a:rPr lang="en-GB" sz="1800" dirty="0" smtClean="0">
                <a:solidFill>
                  <a:srgbClr val="C00000"/>
                </a:solidFill>
              </a:rPr>
              <a:t>3 parameters</a:t>
            </a:r>
            <a:endParaRPr lang="en-GB" sz="2000" dirty="0"/>
          </a:p>
          <a:p>
            <a:r>
              <a:rPr lang="en-GB" sz="2000" dirty="0" smtClean="0"/>
              <a:t>In total </a:t>
            </a:r>
            <a:r>
              <a:rPr lang="en-GB" sz="2000" dirty="0" smtClean="0">
                <a:solidFill>
                  <a:srgbClr val="C00000"/>
                </a:solidFill>
              </a:rPr>
              <a:t>1227 </a:t>
            </a:r>
            <a:r>
              <a:rPr lang="en-GB" sz="2000" dirty="0">
                <a:solidFill>
                  <a:srgbClr val="C00000"/>
                </a:solidFill>
              </a:rPr>
              <a:t>model </a:t>
            </a:r>
            <a:r>
              <a:rPr lang="en-GB" sz="2000" dirty="0" smtClean="0">
                <a:solidFill>
                  <a:srgbClr val="C00000"/>
                </a:solidFill>
              </a:rPr>
              <a:t>parameters </a:t>
            </a:r>
            <a:r>
              <a:rPr lang="en-GB" sz="2000" dirty="0" smtClean="0"/>
              <a:t>estimated by robust non-linear Least-Squares </a:t>
            </a:r>
            <a:br>
              <a:rPr lang="en-GB" sz="2000" dirty="0" smtClean="0"/>
            </a:br>
            <a:r>
              <a:rPr lang="en-GB" sz="2000" dirty="0" smtClean="0"/>
              <a:t>from </a:t>
            </a:r>
            <a:r>
              <a:rPr lang="en-GB" sz="2000" dirty="0" smtClean="0">
                <a:solidFill>
                  <a:srgbClr val="C00000"/>
                </a:solidFill>
              </a:rPr>
              <a:t>13.3 </a:t>
            </a:r>
            <a:r>
              <a:rPr lang="en-GB" sz="2000" dirty="0" err="1" smtClean="0">
                <a:solidFill>
                  <a:srgbClr val="C00000"/>
                </a:solidFill>
              </a:rPr>
              <a:t>mio</a:t>
            </a:r>
            <a:r>
              <a:rPr lang="en-GB" sz="2000" dirty="0" smtClean="0">
                <a:solidFill>
                  <a:srgbClr val="C00000"/>
                </a:solidFill>
              </a:rPr>
              <a:t> observations </a:t>
            </a:r>
            <a:r>
              <a:rPr lang="en-GB" sz="2000" dirty="0" smtClean="0"/>
              <a:t>(= 3 x 4.4 </a:t>
            </a:r>
            <a:r>
              <a:rPr lang="en-GB" sz="2000" dirty="0" err="1" smtClean="0"/>
              <a:t>mio</a:t>
            </a:r>
            <a:r>
              <a:rPr lang="en-GB" sz="2000" dirty="0" smtClean="0"/>
              <a:t> data triplets)</a:t>
            </a:r>
          </a:p>
          <a:p>
            <a:r>
              <a:rPr lang="en-GB" sz="2000" dirty="0" smtClean="0"/>
              <a:t>Temporal regularisation (smoothing) of month-to-month variation of “basic” 12 parameters</a:t>
            </a:r>
            <a:br>
              <a:rPr lang="en-GB" sz="2000" dirty="0" smtClean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 smtClean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708920"/>
            <a:ext cx="2245358" cy="272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12" y="3037430"/>
            <a:ext cx="216024" cy="2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460" y="6298810"/>
            <a:ext cx="908284" cy="178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3837332"/>
            <a:ext cx="2900700" cy="73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91" y="575023"/>
            <a:ext cx="11523133" cy="693737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Fully calibrated and aligned B,  January 2014</a:t>
            </a:r>
            <a:r>
              <a:rPr lang="en-GB" sz="2400" dirty="0">
                <a:solidFill>
                  <a:srgbClr val="0070C0"/>
                </a:solidFill>
              </a:rPr>
              <a:t/>
            </a:r>
            <a:br>
              <a:rPr lang="en-GB" sz="2400" dirty="0">
                <a:solidFill>
                  <a:srgbClr val="0070C0"/>
                </a:solidFill>
              </a:rPr>
            </a:br>
            <a:endParaRPr lang="en-GB" sz="2400" baseline="-25000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9"/>
          <a:stretch/>
        </p:blipFill>
        <p:spPr>
          <a:xfrm>
            <a:off x="381202" y="1088191"/>
            <a:ext cx="5596284" cy="5221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9"/>
          <a:stretch/>
        </p:blipFill>
        <p:spPr>
          <a:xfrm>
            <a:off x="6281602" y="4740637"/>
            <a:ext cx="5596284" cy="167370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6528048" y="4328048"/>
            <a:ext cx="138688" cy="143736"/>
          </a:xfrm>
          <a:prstGeom prst="ellipse">
            <a:avLst/>
          </a:prstGeom>
          <a:solidFill>
            <a:srgbClr val="1270A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528048" y="3933056"/>
            <a:ext cx="138688" cy="143736"/>
          </a:xfrm>
          <a:prstGeom prst="ellipse">
            <a:avLst/>
          </a:prstGeom>
          <a:solidFill>
            <a:srgbClr val="DA551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647031"/>
            <a:ext cx="11523133" cy="693737"/>
          </a:xfrm>
        </p:spPr>
        <p:txBody>
          <a:bodyPr/>
          <a:lstStyle/>
          <a:p>
            <a:r>
              <a:rPr lang="en-GB" sz="2400" dirty="0" smtClean="0"/>
              <a:t>Temporal Evolution of Calibration and Alignment Parameters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332132" y="622802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For FGM3</a:t>
            </a: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" b="1"/>
          <a:stretch/>
        </p:blipFill>
        <p:spPr>
          <a:xfrm>
            <a:off x="47328" y="1124744"/>
            <a:ext cx="8424935" cy="5472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72263" y="1916832"/>
            <a:ext cx="37197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Month-to-month variation:</a:t>
            </a:r>
          </a:p>
          <a:p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Offsets: ± 8 </a:t>
            </a:r>
            <a:r>
              <a:rPr lang="en-GB" sz="1600" dirty="0" err="1" smtClean="0"/>
              <a:t>nT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Scale values: </a:t>
            </a:r>
            <a:r>
              <a:rPr lang="en-GB" sz="1600" dirty="0"/>
              <a:t>± </a:t>
            </a:r>
            <a:r>
              <a:rPr lang="en-GB" sz="1600" dirty="0" smtClean="0"/>
              <a:t>300 ppm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non-</a:t>
            </a:r>
            <a:r>
              <a:rPr lang="en-GB" sz="1600" dirty="0" err="1" smtClean="0"/>
              <a:t>orthononalities</a:t>
            </a:r>
            <a:r>
              <a:rPr lang="en-GB" sz="1600" dirty="0" smtClean="0"/>
              <a:t> and </a:t>
            </a:r>
            <a:br>
              <a:rPr lang="en-GB" sz="1600" dirty="0" smtClean="0"/>
            </a:br>
            <a:r>
              <a:rPr lang="en-GB" sz="1600" dirty="0" smtClean="0"/>
              <a:t>Euler angles: ±0.02° (±72 </a:t>
            </a:r>
            <a:r>
              <a:rPr lang="en-GB" sz="1600" dirty="0" err="1" smtClean="0"/>
              <a:t>arcsecs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8809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647031"/>
            <a:ext cx="11523133" cy="693737"/>
          </a:xfrm>
        </p:spPr>
        <p:txBody>
          <a:bodyPr/>
          <a:lstStyle/>
          <a:p>
            <a:r>
              <a:rPr lang="en-GB" sz="2400" dirty="0" smtClean="0"/>
              <a:t>Daily </a:t>
            </a:r>
            <a:r>
              <a:rPr lang="en-GB" sz="2400" dirty="0" err="1" smtClean="0"/>
              <a:t>rms</a:t>
            </a:r>
            <a:r>
              <a:rPr lang="en-GB" sz="2400" dirty="0" smtClean="0"/>
              <a:t> misfit: 5 – 10 </a:t>
            </a:r>
            <a:r>
              <a:rPr lang="en-GB" sz="2400" dirty="0" err="1" smtClean="0"/>
              <a:t>nT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1077567"/>
            <a:ext cx="8424936" cy="551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residuals are dominated by uncorrelated noise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2955" r="7634" b="967"/>
          <a:stretch/>
        </p:blipFill>
        <p:spPr>
          <a:xfrm>
            <a:off x="104934" y="1361063"/>
            <a:ext cx="5847050" cy="417646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94" y="1361063"/>
            <a:ext cx="6085917" cy="5020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684" y="5716212"/>
            <a:ext cx="5617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C00000"/>
                </a:solidFill>
              </a:rPr>
              <a:t>Averaging over successive samples is recommended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600" dirty="0" smtClean="0"/>
              <a:t>  5 sample average: 4 secs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→</a:t>
            </a:r>
            <a:r>
              <a:rPr lang="en-GB" sz="1600" dirty="0" smtClean="0"/>
              <a:t> 20 sec sampling</a:t>
            </a:r>
          </a:p>
          <a:p>
            <a:r>
              <a:rPr lang="en-GB" sz="1600" dirty="0" smtClean="0"/>
              <a:t>15 sample average: 4 secs </a:t>
            </a:r>
            <a:r>
              <a:rPr lang="en-GB" sz="1600" dirty="0">
                <a:ea typeface="Tahoma" panose="020B0604030504040204" pitchFamily="34" charset="0"/>
                <a:cs typeface="Tahoma" panose="020B0604030504040204" pitchFamily="34" charset="0"/>
              </a:rPr>
              <a:t>→</a:t>
            </a:r>
            <a:r>
              <a:rPr lang="en-GB" sz="1600" dirty="0" smtClean="0"/>
              <a:t> 60 sec sampling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147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620688"/>
            <a:ext cx="11523133" cy="693737"/>
          </a:xfrm>
        </p:spPr>
        <p:txBody>
          <a:bodyPr/>
          <a:lstStyle/>
          <a:p>
            <a:r>
              <a:rPr lang="en-US" dirty="0" smtClean="0"/>
              <a:t>Application: </a:t>
            </a:r>
            <a:br>
              <a:rPr lang="en-US" dirty="0" smtClean="0"/>
            </a:br>
            <a:r>
              <a:rPr lang="en-US" dirty="0" smtClean="0"/>
              <a:t>Monitoring of Magnetospheric Ring-current activity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25" y="1556792"/>
            <a:ext cx="7356259" cy="5112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6200" y="4629925"/>
            <a:ext cx="33853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Orbit-by-orbit determination of “</a:t>
            </a:r>
            <a:r>
              <a:rPr lang="en-GB" sz="2000" dirty="0" err="1" smtClean="0"/>
              <a:t>Dst</a:t>
            </a:r>
            <a:r>
              <a:rPr lang="en-GB" sz="2000" dirty="0" smtClean="0"/>
              <a:t>-equivalent” from B</a:t>
            </a:r>
            <a:r>
              <a:rPr lang="en-GB" sz="2000" baseline="-25000" dirty="0" smtClean="0"/>
              <a:t>N</a:t>
            </a:r>
          </a:p>
          <a:p>
            <a:endParaRPr lang="en-GB" sz="2000" dirty="0"/>
          </a:p>
          <a:p>
            <a:r>
              <a:rPr lang="en-GB" sz="2000" dirty="0" smtClean="0"/>
              <a:t>Similar to Swarm MMA_F, but only P10-term</a:t>
            </a:r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114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692696"/>
            <a:ext cx="11523133" cy="693737"/>
          </a:xfrm>
        </p:spPr>
        <p:txBody>
          <a:bodyPr/>
          <a:lstStyle/>
          <a:p>
            <a:r>
              <a:rPr lang="en-GB" dirty="0" smtClean="0"/>
              <a:t>Core surface </a:t>
            </a:r>
            <a:r>
              <a:rPr lang="en-GB" dirty="0"/>
              <a:t>f</a:t>
            </a:r>
            <a:r>
              <a:rPr lang="en-GB" dirty="0" smtClean="0"/>
              <a:t>ield secular acceleration</a:t>
            </a:r>
            <a:endParaRPr lang="en-GB" b="0" dirty="0"/>
          </a:p>
        </p:txBody>
      </p:sp>
      <p:sp>
        <p:nvSpPr>
          <p:cNvPr id="6" name="TextBox 5"/>
          <p:cNvSpPr txBox="1"/>
          <p:nvPr/>
        </p:nvSpPr>
        <p:spPr>
          <a:xfrm>
            <a:off x="7766844" y="6358865"/>
            <a:ext cx="332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CHAOS-6-x9 to degree </a:t>
            </a:r>
            <a:r>
              <a:rPr lang="en-GB" sz="1800" i="1" dirty="0" smtClean="0"/>
              <a:t>n</a:t>
            </a:r>
            <a:r>
              <a:rPr lang="en-GB" sz="1800" dirty="0" smtClean="0"/>
              <a:t> = 19</a:t>
            </a:r>
            <a:endParaRPr lang="en-GB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5" y="1268759"/>
            <a:ext cx="7108611" cy="532859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9337" y="1238792"/>
            <a:ext cx="7361376" cy="5364596"/>
            <a:chOff x="119336" y="1196752"/>
            <a:chExt cx="7848357" cy="5364596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19336" y="1196752"/>
              <a:ext cx="7848357" cy="33843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19336" y="4941168"/>
              <a:ext cx="7848357" cy="162018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1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692696"/>
            <a:ext cx="11523133" cy="693737"/>
          </a:xfrm>
        </p:spPr>
        <p:txBody>
          <a:bodyPr/>
          <a:lstStyle/>
          <a:p>
            <a:r>
              <a:rPr lang="en-GB" dirty="0" smtClean="0"/>
              <a:t>Core surface </a:t>
            </a:r>
            <a:r>
              <a:rPr lang="en-GB" dirty="0"/>
              <a:t>f</a:t>
            </a:r>
            <a:r>
              <a:rPr lang="en-GB" dirty="0" smtClean="0"/>
              <a:t>ield accelerations in equatorial region</a:t>
            </a:r>
            <a:endParaRPr lang="en-GB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46013"/>
            <a:ext cx="5200734" cy="4812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4667"/>
          <a:stretch/>
        </p:blipFill>
        <p:spPr>
          <a:xfrm>
            <a:off x="10992544" y="1844824"/>
            <a:ext cx="936104" cy="483879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1055440" y="3068960"/>
            <a:ext cx="4896544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055440" y="4005064"/>
            <a:ext cx="496947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135746" y="3352851"/>
            <a:ext cx="3312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Only ground observatories 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706653" y="2142789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Swarm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706653" y="474301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CHAMP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3637" y="1268760"/>
            <a:ext cx="14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CHAOS-6-x9</a:t>
            </a:r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16532" y="3833798"/>
            <a:ext cx="1924713" cy="3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0"/>
            <a:ext cx="12201872" cy="6917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3" y="0"/>
            <a:ext cx="12201871" cy="6917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-1"/>
            <a:ext cx="12201872" cy="691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692696"/>
            <a:ext cx="11523133" cy="693737"/>
          </a:xfrm>
        </p:spPr>
        <p:txBody>
          <a:bodyPr/>
          <a:lstStyle/>
          <a:p>
            <a:r>
              <a:rPr lang="en-GB" dirty="0" smtClean="0"/>
              <a:t>Core surface </a:t>
            </a:r>
            <a:r>
              <a:rPr lang="en-GB" dirty="0"/>
              <a:t>f</a:t>
            </a:r>
            <a:r>
              <a:rPr lang="en-GB" dirty="0" smtClean="0"/>
              <a:t>ield accelerations in equatorial region</a:t>
            </a:r>
            <a:endParaRPr lang="en-GB" b="0" dirty="0"/>
          </a:p>
        </p:txBody>
      </p:sp>
      <p:sp>
        <p:nvSpPr>
          <p:cNvPr id="6" name="TextBox 5"/>
          <p:cNvSpPr txBox="1"/>
          <p:nvPr/>
        </p:nvSpPr>
        <p:spPr>
          <a:xfrm>
            <a:off x="6748133" y="1268760"/>
            <a:ext cx="527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SOLA: Local Inversion of CHAMP, </a:t>
            </a:r>
            <a:br>
              <a:rPr lang="en-GB" sz="1800" dirty="0" smtClean="0"/>
            </a:br>
            <a:r>
              <a:rPr lang="en-GB" sz="1800" dirty="0" err="1" smtClean="0"/>
              <a:t>Cryosat</a:t>
            </a:r>
            <a:r>
              <a:rPr lang="en-GB" sz="1800" dirty="0" smtClean="0"/>
              <a:t> and Swarm data (Hammer &amp; Finlay 2019)</a:t>
            </a:r>
            <a:endParaRPr lang="en-GB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846013"/>
            <a:ext cx="5200734" cy="4812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172"/>
          <a:stretch/>
        </p:blipFill>
        <p:spPr>
          <a:xfrm>
            <a:off x="6200302" y="1844824"/>
            <a:ext cx="5728346" cy="483879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1055440" y="3068960"/>
            <a:ext cx="9649072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055440" y="4005064"/>
            <a:ext cx="96490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 rot="16200000">
            <a:off x="4706653" y="2142789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Swarm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706653" y="474301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CHAMP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143458" y="3069906"/>
            <a:ext cx="1574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C00000"/>
                </a:solidFill>
              </a:rPr>
              <a:t>Cryosat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3637" y="1268760"/>
            <a:ext cx="14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CHAOS-6-x9</a:t>
            </a:r>
            <a:endParaRPr lang="en-GB" sz="1800" dirty="0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16532" y="3833798"/>
            <a:ext cx="1924713" cy="3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6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692696"/>
            <a:ext cx="11523133" cy="693737"/>
          </a:xfrm>
        </p:spPr>
        <p:txBody>
          <a:bodyPr/>
          <a:lstStyle/>
          <a:p>
            <a:r>
              <a:rPr lang="en-GB" dirty="0" smtClean="0"/>
              <a:t>The Icing on the Cake </a:t>
            </a:r>
            <a:br>
              <a:rPr lang="en-GB" dirty="0" smtClean="0"/>
            </a:br>
            <a:r>
              <a:rPr lang="en-GB" sz="2000" dirty="0" smtClean="0"/>
              <a:t>Magnetic field of oceanic M2 tide determined from </a:t>
            </a:r>
            <a:r>
              <a:rPr lang="en-GB" sz="2000" dirty="0" err="1" smtClean="0"/>
              <a:t>Cryosat</a:t>
            </a:r>
            <a:r>
              <a:rPr lang="en-GB" sz="2000" dirty="0" smtClean="0"/>
              <a:t> data</a:t>
            </a:r>
            <a:br>
              <a:rPr lang="en-GB" sz="2000" dirty="0" smtClean="0"/>
            </a:br>
            <a:endParaRPr lang="en-GB" b="0" dirty="0"/>
          </a:p>
        </p:txBody>
      </p:sp>
      <p:sp>
        <p:nvSpPr>
          <p:cNvPr id="6" name="TextBox 5"/>
          <p:cNvSpPr txBox="1"/>
          <p:nvPr/>
        </p:nvSpPr>
        <p:spPr>
          <a:xfrm>
            <a:off x="263352" y="5805264"/>
            <a:ext cx="515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Br of M2 tidal field at 720 km (</a:t>
            </a:r>
            <a:r>
              <a:rPr lang="en-GB" sz="1800" dirty="0" err="1" smtClean="0"/>
              <a:t>Cryosat</a:t>
            </a:r>
            <a:r>
              <a:rPr lang="en-GB" sz="1800" dirty="0"/>
              <a:t>)</a:t>
            </a:r>
            <a:r>
              <a:rPr lang="en-GB" sz="1800" dirty="0" smtClean="0"/>
              <a:t> altitude</a:t>
            </a:r>
            <a:r>
              <a:rPr lang="en-GB" sz="1800" dirty="0"/>
              <a:t> 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" r="49975" b="47955"/>
          <a:stretch/>
        </p:blipFill>
        <p:spPr>
          <a:xfrm>
            <a:off x="274940" y="1556792"/>
            <a:ext cx="5749051" cy="417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1" r="49975" b="751"/>
          <a:stretch/>
        </p:blipFill>
        <p:spPr>
          <a:xfrm>
            <a:off x="6037434" y="1556792"/>
            <a:ext cx="5749051" cy="41629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375920" y="5377963"/>
            <a:ext cx="792088" cy="3599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8008" y="5805264"/>
            <a:ext cx="5633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Model prediction (ocean tidal flow model + model of conductivity for mantle, lithospheric and seawater </a:t>
            </a:r>
            <a:r>
              <a:rPr lang="en-GB" sz="1800" dirty="0"/>
              <a:t> 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0039" y="6309320"/>
            <a:ext cx="3992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rgbClr val="C00000"/>
                </a:solidFill>
              </a:rPr>
              <a:t>Courtesy: Alexander </a:t>
            </a:r>
            <a:r>
              <a:rPr lang="en-GB" sz="1600" i="1" dirty="0" err="1" smtClean="0">
                <a:solidFill>
                  <a:srgbClr val="C00000"/>
                </a:solidFill>
              </a:rPr>
              <a:t>Grayver</a:t>
            </a:r>
            <a:r>
              <a:rPr lang="en-GB" sz="1600" i="1" dirty="0" smtClean="0">
                <a:solidFill>
                  <a:srgbClr val="C00000"/>
                </a:solidFill>
              </a:rPr>
              <a:t>, ETH Zürich</a:t>
            </a:r>
            <a:r>
              <a:rPr lang="en-GB" sz="1600" i="1" dirty="0">
                <a:solidFill>
                  <a:srgbClr val="C00000"/>
                </a:solidFill>
              </a:rPr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12887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007640" y="3532376"/>
            <a:ext cx="5065024" cy="3168352"/>
            <a:chOff x="5159896" y="2583109"/>
            <a:chExt cx="6865224" cy="40862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20" y="2876978"/>
              <a:ext cx="4716228" cy="37923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6096000" y="3168353"/>
              <a:ext cx="1754538" cy="11521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5159896" y="4320481"/>
              <a:ext cx="1754538" cy="11521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0710807" y="4138355"/>
              <a:ext cx="1154623" cy="7581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7477325" y="4161327"/>
              <a:ext cx="746426" cy="49014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1169408" y="3106229"/>
              <a:ext cx="855712" cy="5619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8380065" y="4243335"/>
              <a:ext cx="1370676" cy="6240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7683244" y="2583109"/>
              <a:ext cx="1370676" cy="62402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4" y="1196752"/>
            <a:ext cx="11523133" cy="5040560"/>
          </a:xfrm>
        </p:spPr>
        <p:txBody>
          <a:bodyPr/>
          <a:lstStyle/>
          <a:p>
            <a:r>
              <a:rPr lang="en-GB" sz="2000" dirty="0" smtClean="0"/>
              <a:t>Almost every satellite carries magnetometers for navigational purposes</a:t>
            </a:r>
            <a:br>
              <a:rPr lang="en-GB" sz="2000" dirty="0" smtClean="0"/>
            </a:br>
            <a:r>
              <a:rPr lang="en-GB" sz="2000" dirty="0" smtClean="0"/>
              <a:t>Their data can be used for scientific purposes – after calibration</a:t>
            </a:r>
          </a:p>
          <a:p>
            <a:r>
              <a:rPr lang="en-GB" sz="2000" dirty="0" smtClean="0"/>
              <a:t>Quality of magnetometer data and s/c disturbances is very different</a:t>
            </a:r>
            <a:br>
              <a:rPr lang="en-GB" sz="2000" dirty="0" smtClean="0"/>
            </a:br>
            <a:r>
              <a:rPr lang="en-GB" sz="2000" dirty="0" smtClean="0"/>
              <a:t>from satellite to satellite</a:t>
            </a:r>
          </a:p>
          <a:p>
            <a:r>
              <a:rPr lang="en-GB" sz="2000" dirty="0"/>
              <a:t>Data can be used for core field </a:t>
            </a:r>
            <a:r>
              <a:rPr lang="en-GB" sz="2000" dirty="0" smtClean="0"/>
              <a:t>studies and </a:t>
            </a:r>
            <a:r>
              <a:rPr lang="en-GB" sz="2000" dirty="0"/>
              <a:t>for investigating ionospheric and </a:t>
            </a:r>
            <a:r>
              <a:rPr lang="en-GB" sz="2000" dirty="0" err="1"/>
              <a:t>magnetospheric</a:t>
            </a:r>
            <a:r>
              <a:rPr lang="en-GB" sz="2000" dirty="0"/>
              <a:t> current </a:t>
            </a:r>
            <a:r>
              <a:rPr lang="en-GB" sz="2000" dirty="0" smtClean="0"/>
              <a:t>systems - Space-weather applications</a:t>
            </a:r>
            <a:endParaRPr lang="en-GB" sz="2000" dirty="0"/>
          </a:p>
          <a:p>
            <a:r>
              <a:rPr lang="en-GB" sz="2000" dirty="0" smtClean="0">
                <a:solidFill>
                  <a:srgbClr val="C00000"/>
                </a:solidFill>
              </a:rPr>
              <a:t>Enormous potential for science and application</a:t>
            </a:r>
          </a:p>
          <a:p>
            <a:endParaRPr lang="en-GB" sz="1600" dirty="0" smtClean="0">
              <a:solidFill>
                <a:srgbClr val="0054CC"/>
              </a:solidFill>
            </a:endParaRPr>
          </a:p>
          <a:p>
            <a:r>
              <a:rPr lang="en-GB" sz="2000" dirty="0" smtClean="0">
                <a:solidFill>
                  <a:srgbClr val="0054CC"/>
                </a:solidFill>
              </a:rPr>
              <a:t>Calibrated Cryosat-2 magnetic data </a:t>
            </a:r>
            <a:r>
              <a:rPr lang="en-GB" sz="2000" dirty="0">
                <a:solidFill>
                  <a:srgbClr val="0054CC"/>
                </a:solidFill>
              </a:rPr>
              <a:t>(</a:t>
            </a:r>
            <a:r>
              <a:rPr lang="en-GB" sz="2000" dirty="0" smtClean="0">
                <a:solidFill>
                  <a:srgbClr val="0054CC"/>
                </a:solidFill>
              </a:rPr>
              <a:t>Aug 2010 – Dec 2018) </a:t>
            </a:r>
            <a:br>
              <a:rPr lang="en-GB" sz="2000" dirty="0" smtClean="0">
                <a:solidFill>
                  <a:srgbClr val="0054CC"/>
                </a:solidFill>
              </a:rPr>
            </a:br>
            <a:r>
              <a:rPr lang="en-GB" sz="2000" dirty="0" smtClean="0">
                <a:solidFill>
                  <a:srgbClr val="0054CC"/>
                </a:solidFill>
              </a:rPr>
              <a:t>are available as daily files in CDF (similar to Swarm L1b data) </a:t>
            </a:r>
            <a:br>
              <a:rPr lang="en-GB" sz="2000" dirty="0" smtClean="0">
                <a:solidFill>
                  <a:srgbClr val="0054CC"/>
                </a:solidFill>
              </a:rPr>
            </a:br>
            <a:r>
              <a:rPr lang="en-GB" sz="2000" dirty="0" smtClean="0">
                <a:solidFill>
                  <a:srgbClr val="0054CC"/>
                </a:solidFill>
              </a:rPr>
              <a:t>at </a:t>
            </a:r>
            <a:r>
              <a:rPr lang="en-GB" sz="2000" dirty="0" smtClean="0">
                <a:solidFill>
                  <a:srgbClr val="0054CC"/>
                </a:solidFill>
                <a:hlinkClick r:id="rId8"/>
              </a:rPr>
              <a:t>ftp</a:t>
            </a:r>
            <a:r>
              <a:rPr lang="en-GB" sz="2000" dirty="0">
                <a:solidFill>
                  <a:srgbClr val="0054CC"/>
                </a:solidFill>
                <a:hlinkClick r:id="rId8"/>
              </a:rPr>
              <a:t>://swarm-diss.eo.esa.int/%</a:t>
            </a:r>
            <a:r>
              <a:rPr lang="en-GB" sz="2000" dirty="0" smtClean="0">
                <a:solidFill>
                  <a:srgbClr val="0054CC"/>
                </a:solidFill>
                <a:hlinkClick r:id="rId8"/>
              </a:rPr>
              <a:t>23CryoSat-2</a:t>
            </a:r>
            <a:r>
              <a:rPr lang="en-GB" sz="2000" dirty="0" smtClean="0">
                <a:solidFill>
                  <a:srgbClr val="0054CC"/>
                </a:solidFill>
              </a:rPr>
              <a:t> </a:t>
            </a:r>
            <a:endParaRPr lang="en-GB" sz="2000" dirty="0">
              <a:solidFill>
                <a:srgbClr val="0054CC"/>
              </a:solidFill>
            </a:endParaRPr>
          </a:p>
          <a:p>
            <a:r>
              <a:rPr lang="en-GB" sz="2000" dirty="0" err="1">
                <a:solidFill>
                  <a:srgbClr val="0054CC"/>
                </a:solidFill>
              </a:rPr>
              <a:t>Cryosat</a:t>
            </a:r>
            <a:r>
              <a:rPr lang="en-GB" sz="2000" dirty="0">
                <a:solidFill>
                  <a:srgbClr val="0054CC"/>
                </a:solidFill>
              </a:rPr>
              <a:t> is not Swarm – be prepared for </a:t>
            </a:r>
            <a:r>
              <a:rPr lang="en-GB" sz="2000" dirty="0" smtClean="0">
                <a:solidFill>
                  <a:srgbClr val="0054CC"/>
                </a:solidFill>
              </a:rPr>
              <a:t>surprises !</a:t>
            </a:r>
          </a:p>
          <a:p>
            <a:endParaRPr lang="en-GB" sz="2000" dirty="0">
              <a:solidFill>
                <a:srgbClr val="0054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16" y="836712"/>
            <a:ext cx="11647768" cy="693737"/>
          </a:xfrm>
        </p:spPr>
        <p:txBody>
          <a:bodyPr/>
          <a:lstStyle/>
          <a:p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Most satellites carry magnetometer for navigational purposes</a:t>
            </a:r>
            <a:br>
              <a:rPr lang="en-GB" sz="2400" b="0" dirty="0" smtClean="0">
                <a:solidFill>
                  <a:schemeClr val="tx1"/>
                </a:solidFill>
                <a:latin typeface="+mn-lt"/>
              </a:rPr>
            </a:b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GB" sz="2400" b="0" dirty="0" smtClean="0">
                <a:solidFill>
                  <a:schemeClr val="tx1"/>
                </a:solidFill>
                <a:latin typeface="+mn-lt"/>
              </a:rPr>
            </a:b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The data of these platform magnetometers have scientific value</a:t>
            </a:r>
            <a:br>
              <a:rPr lang="en-GB" sz="2400" b="0" dirty="0" smtClean="0">
                <a:solidFill>
                  <a:schemeClr val="tx1"/>
                </a:solidFill>
                <a:latin typeface="+mn-lt"/>
              </a:rPr>
            </a:b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but data calibration is essential</a:t>
            </a:r>
            <a:r>
              <a:rPr lang="en-GB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en-GB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en-GB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Towards a true swarm of satellites …</a:t>
            </a:r>
            <a:endParaRPr lang="en-GB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59896" y="2583109"/>
            <a:ext cx="6865224" cy="4086251"/>
            <a:chOff x="5159896" y="2583109"/>
            <a:chExt cx="6865224" cy="40862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20" y="2876978"/>
              <a:ext cx="4716228" cy="379238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6096000" y="3168353"/>
              <a:ext cx="1754538" cy="11521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5159896" y="4320481"/>
              <a:ext cx="1754538" cy="11521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0710807" y="4138355"/>
              <a:ext cx="1154623" cy="7581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7477325" y="4161327"/>
              <a:ext cx="746426" cy="49014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1169408" y="3106229"/>
              <a:ext cx="855712" cy="5619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8380065" y="4243335"/>
              <a:ext cx="1370676" cy="62402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7683244" y="2583109"/>
              <a:ext cx="1370676" cy="624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6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6485" y="764704"/>
            <a:ext cx="5387467" cy="3744416"/>
            <a:chOff x="255897" y="952700"/>
            <a:chExt cx="5387467" cy="37444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83" y="1340124"/>
              <a:ext cx="5121881" cy="3356992"/>
            </a:xfrm>
            <a:prstGeom prst="rect">
              <a:avLst/>
            </a:prstGeom>
            <a:effectLst>
              <a:outerShdw blurRad="76200" dist="38100" dir="5400000" sx="102000" sy="102000" algn="t" rotWithShape="0">
                <a:prstClr val="black">
                  <a:alpha val="39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80" y="1168724"/>
              <a:ext cx="5121881" cy="3356992"/>
            </a:xfrm>
            <a:prstGeom prst="rect">
              <a:avLst/>
            </a:prstGeom>
            <a:effectLst>
              <a:outerShdw blurRad="76200" dist="38100" dir="5400000" sx="102000" sy="102000" algn="t" rotWithShape="0">
                <a:prstClr val="black">
                  <a:alpha val="39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97" y="952700"/>
              <a:ext cx="5121881" cy="3356992"/>
            </a:xfrm>
            <a:prstGeom prst="rect">
              <a:avLst/>
            </a:prstGeom>
            <a:effectLst>
              <a:outerShdw blurRad="76200" dist="38100" dir="5400000" sx="102000" sy="102000" algn="t" rotWithShape="0">
                <a:prstClr val="black">
                  <a:alpha val="39000"/>
                </a:prst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256373" y="4509120"/>
            <a:ext cx="1066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rgbClr val="C00000"/>
                </a:solidFill>
              </a:rPr>
              <a:t>Swarm</a:t>
            </a:r>
            <a:endParaRPr lang="en-GB" sz="2000" i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14921" y="1628800"/>
            <a:ext cx="5361199" cy="4060969"/>
            <a:chOff x="1814921" y="1628800"/>
            <a:chExt cx="5361199" cy="40609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223" y="1628800"/>
              <a:ext cx="5121881" cy="3356992"/>
            </a:xfrm>
            <a:prstGeom prst="rect">
              <a:avLst/>
            </a:prstGeom>
            <a:effectLst>
              <a:outerShdw blurRad="76200" dist="38100" dir="5400000" sx="102000" sy="102000" algn="t" rotWithShape="0">
                <a:prstClr val="black">
                  <a:alpha val="39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814921" y="5043438"/>
              <a:ext cx="5361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i="1" dirty="0" smtClean="0">
                  <a:solidFill>
                    <a:srgbClr val="C00000"/>
                  </a:solidFill>
                </a:rPr>
                <a:t>CSES</a:t>
              </a:r>
              <a:r>
                <a:rPr lang="en-GB" sz="2000" i="1" dirty="0">
                  <a:solidFill>
                    <a:srgbClr val="C00000"/>
                  </a:solidFill>
                </a:rPr>
                <a:t/>
              </a:r>
              <a:br>
                <a:rPr lang="en-GB" sz="2000" i="1" dirty="0">
                  <a:solidFill>
                    <a:srgbClr val="C00000"/>
                  </a:solidFill>
                </a:rPr>
              </a:br>
              <a:r>
                <a:rPr lang="en-GB" sz="1600" i="1" dirty="0">
                  <a:solidFill>
                    <a:srgbClr val="C00000"/>
                  </a:solidFill>
                </a:rPr>
                <a:t>China </a:t>
              </a:r>
              <a:r>
                <a:rPr lang="en-GB" sz="1600" i="1" dirty="0" err="1">
                  <a:solidFill>
                    <a:srgbClr val="C00000"/>
                  </a:solidFill>
                </a:rPr>
                <a:t>Seismo</a:t>
              </a:r>
              <a:r>
                <a:rPr lang="en-GB" sz="1600" i="1" dirty="0">
                  <a:solidFill>
                    <a:srgbClr val="C00000"/>
                  </a:solidFill>
                </a:rPr>
                <a:t>-Electromagnetic </a:t>
              </a:r>
              <a:r>
                <a:rPr lang="en-GB" sz="1600" i="1" dirty="0" smtClean="0">
                  <a:solidFill>
                    <a:srgbClr val="C00000"/>
                  </a:solidFill>
                </a:rPr>
                <a:t>Satellite / </a:t>
              </a:r>
              <a:r>
                <a:rPr lang="en-GB" sz="1600" i="1" dirty="0" err="1">
                  <a:solidFill>
                    <a:srgbClr val="C00000"/>
                  </a:solidFill>
                </a:rPr>
                <a:t>Zhangheng</a:t>
              </a:r>
              <a:r>
                <a:rPr lang="en-GB" sz="1600" i="1" dirty="0">
                  <a:solidFill>
                    <a:srgbClr val="C00000"/>
                  </a:solidFill>
                </a:rPr>
                <a:t> 1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14" y="3798737"/>
            <a:ext cx="3260998" cy="243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034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6485" y="764704"/>
            <a:ext cx="5387467" cy="3744416"/>
            <a:chOff x="255897" y="952700"/>
            <a:chExt cx="5387467" cy="37444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83" y="1340124"/>
              <a:ext cx="5121881" cy="3356992"/>
            </a:xfrm>
            <a:prstGeom prst="rect">
              <a:avLst/>
            </a:prstGeom>
            <a:effectLst>
              <a:outerShdw blurRad="76200" dist="38100" dir="5400000" sx="102000" sy="102000" algn="t" rotWithShape="0">
                <a:prstClr val="black">
                  <a:alpha val="39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80" y="1168724"/>
              <a:ext cx="5121881" cy="3356992"/>
            </a:xfrm>
            <a:prstGeom prst="rect">
              <a:avLst/>
            </a:prstGeom>
            <a:effectLst>
              <a:outerShdw blurRad="76200" dist="38100" dir="5400000" sx="102000" sy="102000" algn="t" rotWithShape="0">
                <a:prstClr val="black">
                  <a:alpha val="39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97" y="952700"/>
              <a:ext cx="5121881" cy="3356992"/>
            </a:xfrm>
            <a:prstGeom prst="rect">
              <a:avLst/>
            </a:prstGeom>
            <a:effectLst>
              <a:outerShdw blurRad="76200" dist="38100" dir="5400000" sx="102000" sy="102000" algn="t" rotWithShape="0">
                <a:prstClr val="black">
                  <a:alpha val="39000"/>
                </a:prst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256373" y="4509120"/>
            <a:ext cx="1066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rgbClr val="C00000"/>
                </a:solidFill>
              </a:rPr>
              <a:t>Swarm</a:t>
            </a:r>
            <a:endParaRPr lang="en-GB" sz="2000" i="1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14921" y="1628800"/>
            <a:ext cx="5361199" cy="4060969"/>
            <a:chOff x="1814921" y="1628800"/>
            <a:chExt cx="5361199" cy="40609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223" y="1628800"/>
              <a:ext cx="5121881" cy="3356992"/>
            </a:xfrm>
            <a:prstGeom prst="rect">
              <a:avLst/>
            </a:prstGeom>
            <a:effectLst>
              <a:outerShdw blurRad="76200" dist="38100" dir="5400000" sx="102000" sy="102000" algn="t" rotWithShape="0">
                <a:prstClr val="black">
                  <a:alpha val="39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814921" y="5043438"/>
              <a:ext cx="5361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i="1" dirty="0" smtClean="0">
                  <a:solidFill>
                    <a:srgbClr val="C00000"/>
                  </a:solidFill>
                </a:rPr>
                <a:t>CSES</a:t>
              </a:r>
              <a:r>
                <a:rPr lang="en-GB" sz="2000" i="1" dirty="0">
                  <a:solidFill>
                    <a:srgbClr val="C00000"/>
                  </a:solidFill>
                </a:rPr>
                <a:t/>
              </a:r>
              <a:br>
                <a:rPr lang="en-GB" sz="2000" i="1" dirty="0">
                  <a:solidFill>
                    <a:srgbClr val="C00000"/>
                  </a:solidFill>
                </a:rPr>
              </a:br>
              <a:r>
                <a:rPr lang="en-GB" sz="1600" i="1" dirty="0">
                  <a:solidFill>
                    <a:srgbClr val="C00000"/>
                  </a:solidFill>
                </a:rPr>
                <a:t>China </a:t>
              </a:r>
              <a:r>
                <a:rPr lang="en-GB" sz="1600" i="1" dirty="0" err="1">
                  <a:solidFill>
                    <a:srgbClr val="C00000"/>
                  </a:solidFill>
                </a:rPr>
                <a:t>Seismo</a:t>
              </a:r>
              <a:r>
                <a:rPr lang="en-GB" sz="1600" i="1" dirty="0">
                  <a:solidFill>
                    <a:srgbClr val="C00000"/>
                  </a:solidFill>
                </a:rPr>
                <a:t>-Electromagnetic </a:t>
              </a:r>
              <a:r>
                <a:rPr lang="en-GB" sz="1600" i="1" dirty="0" smtClean="0">
                  <a:solidFill>
                    <a:srgbClr val="C00000"/>
                  </a:solidFill>
                </a:rPr>
                <a:t>Satellite / </a:t>
              </a:r>
              <a:r>
                <a:rPr lang="en-GB" sz="1600" i="1" dirty="0" err="1">
                  <a:solidFill>
                    <a:srgbClr val="C00000"/>
                  </a:solidFill>
                </a:rPr>
                <a:t>Zhangheng</a:t>
              </a:r>
              <a:r>
                <a:rPr lang="en-GB" sz="1600" i="1" dirty="0">
                  <a:solidFill>
                    <a:srgbClr val="C00000"/>
                  </a:solidFill>
                </a:rPr>
                <a:t> 1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r="6372"/>
          <a:stretch/>
        </p:blipFill>
        <p:spPr>
          <a:xfrm>
            <a:off x="8822714" y="3798736"/>
            <a:ext cx="3260998" cy="243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9" name="Group 18"/>
          <p:cNvGrpSpPr/>
          <p:nvPr/>
        </p:nvGrpSpPr>
        <p:grpSpPr>
          <a:xfrm>
            <a:off x="3567944" y="2539235"/>
            <a:ext cx="5097734" cy="3798603"/>
            <a:chOff x="3567944" y="2539235"/>
            <a:chExt cx="5097734" cy="3798603"/>
          </a:xfrm>
        </p:grpSpPr>
        <p:sp>
          <p:nvSpPr>
            <p:cNvPr id="15" name="TextBox 14"/>
            <p:cNvSpPr txBox="1"/>
            <p:nvPr/>
          </p:nvSpPr>
          <p:spPr>
            <a:xfrm>
              <a:off x="3568533" y="5937728"/>
              <a:ext cx="10669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i="1" dirty="0" err="1" smtClean="0">
                  <a:solidFill>
                    <a:srgbClr val="C00000"/>
                  </a:solidFill>
                </a:rPr>
                <a:t>Cryosat</a:t>
              </a:r>
              <a:endParaRPr lang="en-GB" sz="2000" i="1" dirty="0">
                <a:solidFill>
                  <a:srgbClr val="C00000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944" y="2539235"/>
              <a:ext cx="5097734" cy="3337071"/>
            </a:xfrm>
            <a:prstGeom prst="rect">
              <a:avLst/>
            </a:prstGeom>
            <a:effectLst>
              <a:outerShdw blurRad="76200" dist="38100" dir="5400000" sx="102000" sy="102000" algn="t" rotWithShape="0">
                <a:prstClr val="black">
                  <a:alpha val="39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956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4202" y="5261057"/>
            <a:ext cx="4522320" cy="4141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Sw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0790" t="20479" r="9349" b="11829"/>
          <a:stretch>
            <a:fillRect/>
          </a:stretch>
        </p:blipFill>
        <p:spPr>
          <a:xfrm>
            <a:off x="334434" y="790773"/>
            <a:ext cx="4541856" cy="4642338"/>
          </a:xfrm>
          <a:prstGeom prst="rect">
            <a:avLst/>
          </a:prstGeom>
        </p:spPr>
      </p:pic>
      <p:pic>
        <p:nvPicPr>
          <p:cNvPr id="5" name="Swarm+Cryosat+CS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9690" t="20638" r="9677" b="8446"/>
          <a:stretch>
            <a:fillRect/>
          </a:stretch>
        </p:blipFill>
        <p:spPr>
          <a:xfrm>
            <a:off x="6456040" y="790773"/>
            <a:ext cx="4612194" cy="4863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6545" y="806013"/>
            <a:ext cx="724506" cy="2210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0328998" y="790773"/>
            <a:ext cx="724506" cy="2210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63352" y="5902413"/>
            <a:ext cx="2727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Swarm only …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1800" y="5903341"/>
            <a:ext cx="413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Swarm + </a:t>
            </a:r>
            <a:r>
              <a:rPr lang="en-GB" dirty="0" err="1" smtClean="0">
                <a:solidFill>
                  <a:srgbClr val="C00000"/>
                </a:solidFill>
              </a:rPr>
              <a:t>Cryosat</a:t>
            </a:r>
            <a:r>
              <a:rPr lang="en-GB" dirty="0" smtClean="0">
                <a:solidFill>
                  <a:srgbClr val="C00000"/>
                </a:solidFill>
              </a:rPr>
              <a:t> + CSES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096000" y="548680"/>
            <a:ext cx="5328592" cy="58153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0176" y="6392361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 dirty="0" smtClean="0"/>
              <a:t>Sven </a:t>
            </a:r>
            <a:r>
              <a:rPr lang="en-GB" sz="1200" i="1" dirty="0" err="1" smtClean="0"/>
              <a:t>Kardol</a:t>
            </a:r>
            <a:r>
              <a:rPr lang="en-GB" sz="1200" i="1" dirty="0" smtClean="0"/>
              <a:t>, http</a:t>
            </a:r>
            <a:r>
              <a:rPr lang="en-GB" sz="1200" i="1" dirty="0"/>
              <a:t>://orbits.tudelft.nl/</a:t>
            </a:r>
          </a:p>
        </p:txBody>
      </p:sp>
    </p:spTree>
    <p:extLst>
      <p:ext uri="{BB962C8B-B14F-4D97-AF65-F5344CB8AC3E}">
        <p14:creationId xmlns:p14="http://schemas.microsoft.com/office/powerpoint/2010/main" val="3853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240016" y="1052736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Local Time evolution</a:t>
            </a:r>
            <a:r>
              <a:rPr lang="en-GB" dirty="0" smtClean="0">
                <a:solidFill>
                  <a:srgbClr val="C00000"/>
                </a:solidFill>
              </a:rPr>
              <a:t/>
            </a:r>
            <a:br>
              <a:rPr lang="en-GB" dirty="0" smtClean="0">
                <a:solidFill>
                  <a:srgbClr val="C00000"/>
                </a:solidFill>
              </a:rPr>
            </a:br>
            <a:r>
              <a:rPr lang="en-GB" dirty="0" smtClean="0">
                <a:solidFill>
                  <a:srgbClr val="00659F"/>
                </a:solidFill>
              </a:rPr>
              <a:t>Swarm A/C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smtClean="0"/>
              <a:t>+</a:t>
            </a:r>
            <a:r>
              <a:rPr lang="en-GB" dirty="0" smtClean="0">
                <a:solidFill>
                  <a:srgbClr val="C00000"/>
                </a:solidFill>
              </a:rPr>
              <a:t> B  </a:t>
            </a:r>
            <a:r>
              <a:rPr lang="en-GB" dirty="0" smtClean="0"/>
              <a:t>and</a:t>
            </a:r>
            <a:r>
              <a:rPr lang="en-GB" dirty="0" smtClean="0">
                <a:solidFill>
                  <a:srgbClr val="C00000"/>
                </a:solidFill>
              </a:rPr>
              <a:t>  </a:t>
            </a:r>
            <a:r>
              <a:rPr lang="en-GB" dirty="0" err="1" smtClean="0">
                <a:solidFill>
                  <a:srgbClr val="F4D381"/>
                </a:solidFill>
              </a:rPr>
              <a:t>Cryosat</a:t>
            </a:r>
            <a:endParaRPr lang="en-GB" dirty="0">
              <a:solidFill>
                <a:srgbClr val="F4D381"/>
              </a:solidFill>
            </a:endParaRPr>
          </a:p>
        </p:txBody>
      </p:sp>
      <p:pic>
        <p:nvPicPr>
          <p:cNvPr id="2" name="orbit_L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86" y="651247"/>
            <a:ext cx="6022964" cy="602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5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11892" r="18911" b="19629"/>
          <a:stretch/>
        </p:blipFill>
        <p:spPr>
          <a:xfrm>
            <a:off x="351007" y="2879018"/>
            <a:ext cx="5961017" cy="3642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Cryosat-2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007" y="1309150"/>
            <a:ext cx="11523133" cy="5183906"/>
          </a:xfrm>
        </p:spPr>
        <p:txBody>
          <a:bodyPr/>
          <a:lstStyle/>
          <a:p>
            <a:r>
              <a:rPr lang="en-GB" sz="2000" dirty="0" smtClean="0"/>
              <a:t>Launched in April 2010 – and still in operation</a:t>
            </a:r>
          </a:p>
          <a:p>
            <a:r>
              <a:rPr lang="en-GB" sz="2000" dirty="0" smtClean="0"/>
              <a:t>720 – 730 km altitude, 92 degree orbital inclination</a:t>
            </a:r>
          </a:p>
          <a:p>
            <a:r>
              <a:rPr lang="en-GB" sz="2000" dirty="0" smtClean="0"/>
              <a:t>3 platform vector Fluxgate magnetometers (FGMs)</a:t>
            </a:r>
          </a:p>
          <a:p>
            <a:r>
              <a:rPr lang="en-GB" sz="2000" dirty="0" smtClean="0"/>
              <a:t>3 Star imagers (STRs)</a:t>
            </a:r>
          </a:p>
          <a:p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3213006" y="2276872"/>
            <a:ext cx="8843611" cy="4244661"/>
            <a:chOff x="3213006" y="2276872"/>
            <a:chExt cx="8843611" cy="42446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040" y="2879018"/>
              <a:ext cx="5600577" cy="364251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 bwMode="auto">
            <a:xfrm>
              <a:off x="6456040" y="2276872"/>
              <a:ext cx="5077971" cy="20162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6456040" y="2276872"/>
              <a:ext cx="4824536" cy="158451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5572994" y="2276872"/>
              <a:ext cx="883046" cy="242340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3213006" y="2604386"/>
              <a:ext cx="7635522" cy="190473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3213006" y="2604386"/>
              <a:ext cx="965621" cy="202769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3213006" y="2604386"/>
              <a:ext cx="7275482" cy="109683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5069811" y="4718394"/>
              <a:ext cx="682181" cy="725518"/>
            </a:xfrm>
            <a:prstGeom prst="ellipse">
              <a:avLst/>
            </a:prstGeom>
            <a:noFill/>
            <a:ln w="444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911125" y="4700275"/>
              <a:ext cx="682181" cy="725518"/>
            </a:xfrm>
            <a:prstGeom prst="ellipse">
              <a:avLst/>
            </a:prstGeom>
            <a:noFill/>
            <a:ln w="444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92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…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4435" y="1413446"/>
            <a:ext cx="11523132" cy="5183906"/>
          </a:xfrm>
        </p:spPr>
        <p:txBody>
          <a:bodyPr/>
          <a:lstStyle/>
          <a:p>
            <a:r>
              <a:rPr lang="en-US" b="1" dirty="0" smtClean="0">
                <a:solidFill>
                  <a:srgbClr val="0054CC"/>
                </a:solidFill>
              </a:rPr>
              <a:t>Calibration</a:t>
            </a:r>
            <a:r>
              <a:rPr lang="en-US" dirty="0" smtClean="0">
                <a:solidFill>
                  <a:srgbClr val="0054CC"/>
                </a:solidFill>
              </a:rPr>
              <a:t>: From Vector Fluxgate Magnetometer (FGM) 3-sensor output </a:t>
            </a:r>
            <a:r>
              <a:rPr lang="en-US" b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dirty="0" smtClean="0">
                <a:solidFill>
                  <a:srgbClr val="0054CC"/>
                </a:solidFill>
              </a:rPr>
              <a:t/>
            </a:r>
            <a:br>
              <a:rPr lang="en-US" dirty="0" smtClean="0">
                <a:solidFill>
                  <a:srgbClr val="0054CC"/>
                </a:solidFill>
              </a:rPr>
            </a:br>
            <a:r>
              <a:rPr lang="en-US" dirty="0" smtClean="0">
                <a:solidFill>
                  <a:srgbClr val="0054CC"/>
                </a:solidFill>
              </a:rPr>
              <a:t>to magnetic field </a:t>
            </a:r>
            <a:r>
              <a:rPr lang="en-US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</a:rPr>
              <a:t>FGM</a:t>
            </a:r>
            <a:r>
              <a:rPr lang="en-US" dirty="0" smtClean="0">
                <a:solidFill>
                  <a:srgbClr val="0054CC"/>
                </a:solidFill>
              </a:rPr>
              <a:t> vector in FGM frame</a:t>
            </a:r>
            <a:br>
              <a:rPr lang="en-US" dirty="0" smtClean="0">
                <a:solidFill>
                  <a:srgbClr val="0054CC"/>
                </a:solidFill>
              </a:rPr>
            </a:br>
            <a:r>
              <a:rPr lang="en-US" b="1" dirty="0" smtClean="0">
                <a:solidFill>
                  <a:srgbClr val="0054CC"/>
                </a:solidFill>
              </a:rPr>
              <a:t>Alignment</a:t>
            </a:r>
            <a:r>
              <a:rPr lang="en-US" dirty="0" smtClean="0">
                <a:solidFill>
                  <a:srgbClr val="0054CC"/>
                </a:solidFill>
              </a:rPr>
              <a:t>: Rotation of </a:t>
            </a:r>
            <a:r>
              <a:rPr lang="en-US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baseline="-25000" dirty="0">
                <a:solidFill>
                  <a:schemeClr val="tx1"/>
                </a:solidFill>
              </a:rPr>
              <a:t>FGM </a:t>
            </a:r>
            <a:r>
              <a:rPr lang="en-US" dirty="0" smtClean="0">
                <a:solidFill>
                  <a:srgbClr val="0054CC"/>
                </a:solidFill>
              </a:rPr>
              <a:t>from FGM frame to Star Imager frame (CRF) </a:t>
            </a:r>
            <a:br>
              <a:rPr lang="en-US" dirty="0" smtClean="0">
                <a:solidFill>
                  <a:srgbClr val="0054CC"/>
                </a:solidFill>
              </a:rPr>
            </a:br>
            <a:r>
              <a:rPr lang="en-US" dirty="0" smtClean="0">
                <a:solidFill>
                  <a:srgbClr val="0054CC"/>
                </a:solidFill>
              </a:rPr>
              <a:t>and </a:t>
            </a:r>
            <a:r>
              <a:rPr lang="en-US" dirty="0">
                <a:solidFill>
                  <a:srgbClr val="0054CC"/>
                </a:solidFill>
              </a:rPr>
              <a:t>further to </a:t>
            </a:r>
            <a:r>
              <a:rPr lang="en-US" b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baseline="-25000" dirty="0" smtClean="0">
                <a:solidFill>
                  <a:schemeClr val="tx1"/>
                </a:solidFill>
              </a:rPr>
              <a:t>NEC </a:t>
            </a:r>
            <a:r>
              <a:rPr lang="en-US" dirty="0" smtClean="0">
                <a:solidFill>
                  <a:srgbClr val="0054CC"/>
                </a:solidFill>
              </a:rPr>
              <a:t>in NEC </a:t>
            </a:r>
            <a:r>
              <a:rPr lang="en-US" dirty="0">
                <a:solidFill>
                  <a:srgbClr val="0054CC"/>
                </a:solidFill>
              </a:rPr>
              <a:t>(North-East-Center) </a:t>
            </a:r>
            <a:r>
              <a:rPr lang="en-US" dirty="0" smtClean="0">
                <a:solidFill>
                  <a:srgbClr val="0054CC"/>
                </a:solidFill>
              </a:rPr>
              <a:t>frame</a:t>
            </a:r>
            <a:br>
              <a:rPr lang="en-US" dirty="0" smtClean="0">
                <a:solidFill>
                  <a:srgbClr val="0054CC"/>
                </a:solidFill>
              </a:rPr>
            </a:br>
            <a:endParaRPr lang="en-US" dirty="0" smtClean="0">
              <a:solidFill>
                <a:srgbClr val="0054CC"/>
              </a:solidFill>
            </a:endParaRPr>
          </a:p>
          <a:p>
            <a:r>
              <a:rPr lang="en-US" dirty="0" smtClean="0">
                <a:solidFill>
                  <a:srgbClr val="0054CC"/>
                </a:solidFill>
              </a:rPr>
              <a:t>Estimation of calibration and alignment parameters</a:t>
            </a:r>
            <a:br>
              <a:rPr lang="en-US" dirty="0" smtClean="0">
                <a:solidFill>
                  <a:srgbClr val="0054CC"/>
                </a:solidFill>
              </a:rPr>
            </a:br>
            <a:r>
              <a:rPr lang="en-US" dirty="0" smtClean="0">
                <a:solidFill>
                  <a:srgbClr val="0054CC"/>
                </a:solidFill>
              </a:rPr>
              <a:t>requires FGM sensor output </a:t>
            </a:r>
            <a:r>
              <a:rPr lang="en-US" b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dirty="0" smtClean="0">
                <a:solidFill>
                  <a:srgbClr val="0054CC"/>
                </a:solidFill>
              </a:rPr>
              <a:t> and STR quaternions </a:t>
            </a:r>
            <a:r>
              <a:rPr lang="en-US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</a:t>
            </a:r>
            <a:r>
              <a:rPr lang="en-US" dirty="0" smtClean="0">
                <a:solidFill>
                  <a:srgbClr val="0054CC"/>
                </a:solidFill>
              </a:rPr>
              <a:t> </a:t>
            </a:r>
            <a:br>
              <a:rPr lang="en-US" dirty="0" smtClean="0">
                <a:solidFill>
                  <a:srgbClr val="0054CC"/>
                </a:solidFill>
              </a:rPr>
            </a:br>
            <a:r>
              <a:rPr lang="en-US" dirty="0" smtClean="0">
                <a:solidFill>
                  <a:srgbClr val="0054CC"/>
                </a:solidFill>
              </a:rPr>
              <a:t>and model values </a:t>
            </a:r>
            <a:r>
              <a:rPr lang="en-US" b="1" dirty="0" err="1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baseline="-25000" dirty="0" err="1" smtClean="0">
                <a:solidFill>
                  <a:schemeClr val="tx1"/>
                </a:solidFill>
              </a:rPr>
              <a:t>mod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0054CC"/>
                </a:solidFill>
              </a:rPr>
              <a:t> of the magnetic field vector at satellite position and time</a:t>
            </a:r>
          </a:p>
          <a:p>
            <a:r>
              <a:rPr lang="en-US" dirty="0" smtClean="0">
                <a:solidFill>
                  <a:srgbClr val="0054CC"/>
                </a:solidFill>
              </a:rPr>
              <a:t>Available: 4-sec sampled </a:t>
            </a:r>
            <a:r>
              <a:rPr lang="en-US" dirty="0" err="1">
                <a:solidFill>
                  <a:srgbClr val="0054CC"/>
                </a:solidFill>
              </a:rPr>
              <a:t>Cryosat</a:t>
            </a:r>
            <a:r>
              <a:rPr lang="en-US" dirty="0">
                <a:solidFill>
                  <a:srgbClr val="0054CC"/>
                </a:solidFill>
              </a:rPr>
              <a:t> data </a:t>
            </a:r>
            <a:r>
              <a:rPr lang="en-US" dirty="0" smtClean="0">
                <a:solidFill>
                  <a:srgbClr val="0054CC"/>
                </a:solidFill>
              </a:rPr>
              <a:t>spanning </a:t>
            </a:r>
            <a:r>
              <a:rPr lang="en-US" dirty="0">
                <a:solidFill>
                  <a:srgbClr val="0054CC"/>
                </a:solidFill>
              </a:rPr>
              <a:t>9</a:t>
            </a:r>
            <a:r>
              <a:rPr lang="en-US" dirty="0" smtClean="0">
                <a:solidFill>
                  <a:srgbClr val="0054CC"/>
                </a:solidFill>
              </a:rPr>
              <a:t>.5 </a:t>
            </a:r>
            <a:r>
              <a:rPr lang="en-US" dirty="0">
                <a:solidFill>
                  <a:srgbClr val="0054CC"/>
                </a:solidFill>
              </a:rPr>
              <a:t>years </a:t>
            </a:r>
            <a:r>
              <a:rPr lang="en-US" dirty="0" smtClean="0">
                <a:solidFill>
                  <a:srgbClr val="0054CC"/>
                </a:solidFill>
              </a:rPr>
              <a:t>(Aug </a:t>
            </a:r>
            <a:r>
              <a:rPr lang="en-US" dirty="0">
                <a:solidFill>
                  <a:srgbClr val="0054CC"/>
                </a:solidFill>
              </a:rPr>
              <a:t>2010 – Dec </a:t>
            </a:r>
            <a:r>
              <a:rPr lang="en-US" dirty="0" smtClean="0">
                <a:solidFill>
                  <a:srgbClr val="0054CC"/>
                </a:solidFill>
              </a:rPr>
              <a:t>2018) </a:t>
            </a:r>
            <a:endParaRPr lang="en-GB" dirty="0">
              <a:solidFill>
                <a:srgbClr val="0054CC"/>
              </a:solidFill>
            </a:endParaRP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34434" y="5445224"/>
            <a:ext cx="10586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Alternative to this sequential approach: Co-estimation of calibration + alignment parameters together with geomagnetic field model, to remove need for a-priori model values.</a:t>
            </a:r>
            <a:br>
              <a:rPr lang="en-GB" sz="2000" dirty="0" smtClean="0">
                <a:solidFill>
                  <a:srgbClr val="C00000"/>
                </a:solidFill>
              </a:rPr>
            </a:br>
            <a:r>
              <a:rPr lang="en-GB" sz="1600" dirty="0" smtClean="0">
                <a:solidFill>
                  <a:srgbClr val="C00000"/>
                </a:solidFill>
              </a:rPr>
              <a:t>See talk by Clemens Kloss IUGG19-3603 on Friday 12 July</a:t>
            </a:r>
            <a:r>
              <a:rPr lang="en-GB" sz="2000" dirty="0" smtClean="0">
                <a:solidFill>
                  <a:srgbClr val="C00000"/>
                </a:solidFill>
              </a:rPr>
              <a:t> </a:t>
            </a:r>
            <a:endParaRPr lang="en-GB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7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0,9524"/>
  <p:tag name="ORIGINALWIDTH" val="1823,022"/>
  <p:tag name="LATEXADDIN" val="\documentclass{article}&#10;\usepackage{amsmath}&#10;\pagestyle{empty}&#10;\begin{document}&#10;&#10;\begin{eqnarray*}&#10;\mathbf{B}_{\text{CRF}} &#10;&amp;=&amp; \underline{\underline{\textbf{R}}}_{\text{A}} \ \mathbf{\underline{\underline{P}}}^{-1}\mathbf{%&#10; \ \underline{\underline{S}}}^{-1}\mathbf{\ }(\mathbf{E}-\mathbf{b}) \\&#10;&amp;=&amp; \underline{\underline{\textbf{A}}}\ \mathbf{E} + \mathbf{\tilde{b}}&#10;\end{eqnarray*}&#10;&#10;&#10;\end{document}"/>
  <p:tag name="IGUANATEXSIZE" val="20"/>
  <p:tag name="IGUANATEXCURSOR" val="3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946,3817"/>
  <p:tag name="LATEXADDIN" val="\documentclass{article}&#10;\usepackage{amsmath}&#10;\pagestyle{empty}&#10;\begin{document}&#10;&#10;$$&#10;d^2 B_r / dt^2 [\mu \text{T/yr}^2]&#10;$$&#10;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946,3817"/>
  <p:tag name="LATEXADDIN" val="\documentclass{article}&#10;\usepackage{amsmath}&#10;\pagestyle{empty}&#10;\begin{document}&#10;&#10;$$&#10;d^2 B_r / dt^2 [\mu \text{T/yr}^2]&#10;$$&#10;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176,9779"/>
  <p:tag name="LATEXADDIN" val="\documentclass{article}&#10;\usepackage{amsmath}&#10;\pagestyle{empty}&#10;\begin{document}&#10;&#10;$$\underline{\underline{\textbf{R}}}_{\text{A}} $$ &#10;&#10;\end{document}"/>
  <p:tag name="IGUANATEXSIZE" val="20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,7297"/>
  <p:tag name="ORIGINALWIDTH" val="947,8815"/>
  <p:tag name="LATEXADDIN" val="\documentclass{article}&#10;\usepackage{amsmath}&#10;\pagestyle{empty}&#10;\begin{document}&#10;&#10;$$&#10;\mathbf{B}_{\text{CRF}} =&#10;\underline{\underline{\textbf{A}}}\ \mathbf{E} + \mathbf{\tilde{b}}&#10;$$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108,7364"/>
  <p:tag name="LATEXADDIN" val="\documentclass{article}&#10;\usepackage{amsmath}&#10;\pagestyle{empty}&#10;\begin{document}&#10;&#10;$$&#10;\underline{\underline{\textbf{A}}}&#10;$$&#10;&#10;&#10;\end{document}"/>
  <p:tag name="IGUANATEXSIZE" val="2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,4852"/>
  <p:tag name="ORIGINALWIDTH" val="70,49118"/>
  <p:tag name="LATEXADDIN" val="\documentclass{article}&#10;\usepackage{amsmath}&#10;\pagestyle{empty}&#10;\begin{document}&#10;&#10;$$&#10;\mathbf{\tilde{b}}&#10;$$&#10;&#10;&#10;\end{document}"/>
  <p:tag name="IGUANATEXSIZE" val="20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108,7364"/>
  <p:tag name="LATEXADDIN" val="\documentclass{article}&#10;\usepackage{amsmath}&#10;\pagestyle{empty}&#10;\begin{document}&#10;&#10;$$&#10;\underline{\underline{\textbf{A}}}&#10;$$&#10;&#10;&#10;\end{document}"/>
  <p:tag name="IGUANATEXSIZE" val="2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,7289"/>
  <p:tag name="ORIGINALWIDTH" val="1823,022"/>
  <p:tag name="LATEXADDIN" val="\documentclass{article}&#10;\usepackage{amsmath}&#10;\pagestyle{empty}&#10;\begin{document}&#10;&#10;\begin{eqnarray*}&#10;\mathbf{B}_{\text{CRF}} &#10;&amp;=&amp; \underline{\underline{\textbf{R}}}_{\text{A}} \ \mathbf{\underline{\underline{P}}}^{-1}\mathbf{%&#10; \ \underline{\underline{S}}}^{-1}\mathbf{\ }(\mathbf{E}-\mathbf{b}) &#10;\end{eqnarray*}&#10;&#10;&#10;\end{document}"/>
  <p:tag name="IGUANATEXSIZE" val="20"/>
  <p:tag name="IGUANATEXCURSOR" val="2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1106,862"/>
  <p:tag name="LATEXADDIN" val="\documentclass{article}&#10;\usepackage{amsmath}&#10;\pagestyle{empty}&#10;\begin{document}&#10;&#10;$$&#10;\Delta {\bf B}_{MTQ} = \underline{\underline{M}}\ {\bf I}_{MTQ}&#10;$$&#10;&#10;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34,9832"/>
  <p:tag name="LATEXADDIN" val="\documentclass{article}&#10;\usepackage{amsmath}&#10;\pagestyle{empty}&#10;\begin{document}&#10;&#10;$$&#10;\underline{\underline{M}}&#10;$$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Swarm_DISC_PPT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4" id="{3D7BC9E2-5910-4D9C-91A4-0D84E83B4301}" vid="{2C46D66F-438F-4745-862E-6B383508E2F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Swarm_DISC_PPT_Template_16_9</Template>
  <TotalTime>6673</TotalTime>
  <Words>351</Words>
  <Application>Microsoft Office PowerPoint</Application>
  <PresentationFormat>Widescreen</PresentationFormat>
  <Paragraphs>98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Comic Sans MS</vt:lpstr>
      <vt:lpstr>Symbol</vt:lpstr>
      <vt:lpstr>Tahoma</vt:lpstr>
      <vt:lpstr>Times</vt:lpstr>
      <vt:lpstr>Times New Roman</vt:lpstr>
      <vt:lpstr>Swarm_DISC_PPT_Template</vt:lpstr>
      <vt:lpstr>Exploring Earth from Space –  Towards a true Swarm of Magnetic Satellites</vt:lpstr>
      <vt:lpstr>PowerPoint Presentation</vt:lpstr>
      <vt:lpstr>Most satellites carry magnetometer for navigational purposes  The data of these platform magnetometers have scientific value but data calibration is essential  Towards a true swarm of satellites …</vt:lpstr>
      <vt:lpstr>PowerPoint Presentation</vt:lpstr>
      <vt:lpstr>PowerPoint Presentation</vt:lpstr>
      <vt:lpstr>PowerPoint Presentation</vt:lpstr>
      <vt:lpstr>PowerPoint Presentation</vt:lpstr>
      <vt:lpstr>Cryosat-2 </vt:lpstr>
      <vt:lpstr>Terminology …</vt:lpstr>
      <vt:lpstr>Vector Calibration of FGMs</vt:lpstr>
      <vt:lpstr>Vector Calibration of FGMs</vt:lpstr>
      <vt:lpstr>Accounting for temperature, s/c disturbance, and non-linearities</vt:lpstr>
      <vt:lpstr>Fully calibrated and aligned B,  January 2014 </vt:lpstr>
      <vt:lpstr>Temporal Evolution of Calibration and Alignment Parameters</vt:lpstr>
      <vt:lpstr>Daily rms misfit: 5 – 10 nT</vt:lpstr>
      <vt:lpstr>Data residuals are dominated by uncorrelated noise</vt:lpstr>
      <vt:lpstr>Application:  Monitoring of Magnetospheric Ring-current activity</vt:lpstr>
      <vt:lpstr>Core surface field secular acceleration</vt:lpstr>
      <vt:lpstr>Core surface field accelerations in equatorial region</vt:lpstr>
      <vt:lpstr>Core surface field accelerations in equatorial region</vt:lpstr>
      <vt:lpstr>The Icing on the Cake  Magnetic field of oceanic M2 tide determined from Cryosat data </vt:lpstr>
      <vt:lpstr>Summary and Conclusion</vt:lpstr>
    </vt:vector>
  </TitlesOfParts>
  <Manager>Swarm, SCARF, L2PS</Manager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Failure Cases</dc:subject>
  <dc:creator>Nils Olsen</dc:creator>
  <cp:keywords>Swarm, SCARF, L2PS, DSAT, Test Result, CI</cp:keywords>
  <cp:lastModifiedBy>Nils Olsen</cp:lastModifiedBy>
  <cp:revision>92</cp:revision>
  <cp:lastPrinted>2011-06-15T12:53:26Z</cp:lastPrinted>
  <dcterms:created xsi:type="dcterms:W3CDTF">2019-05-10T11:08:45Z</dcterms:created>
  <dcterms:modified xsi:type="dcterms:W3CDTF">2019-10-02T17:18:13Z</dcterms:modified>
</cp:coreProperties>
</file>