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5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19" r:id="rId2"/>
    <p:sldId id="431" r:id="rId3"/>
    <p:sldId id="435" r:id="rId4"/>
    <p:sldId id="438" r:id="rId5"/>
    <p:sldId id="461" r:id="rId6"/>
    <p:sldId id="460" r:id="rId7"/>
    <p:sldId id="462" r:id="rId8"/>
    <p:sldId id="443" r:id="rId9"/>
    <p:sldId id="464" r:id="rId10"/>
    <p:sldId id="477" r:id="rId11"/>
    <p:sldId id="408" r:id="rId12"/>
    <p:sldId id="479" r:id="rId13"/>
    <p:sldId id="470" r:id="rId14"/>
    <p:sldId id="452" r:id="rId15"/>
    <p:sldId id="453" r:id="rId16"/>
    <p:sldId id="475" r:id="rId17"/>
    <p:sldId id="465" r:id="rId18"/>
    <p:sldId id="466" r:id="rId19"/>
    <p:sldId id="467" r:id="rId20"/>
    <p:sldId id="468" r:id="rId21"/>
    <p:sldId id="469" r:id="rId22"/>
    <p:sldId id="444" r:id="rId23"/>
    <p:sldId id="445" r:id="rId24"/>
    <p:sldId id="454" r:id="rId25"/>
    <p:sldId id="476" r:id="rId26"/>
    <p:sldId id="456" r:id="rId27"/>
    <p:sldId id="458" r:id="rId28"/>
    <p:sldId id="457" r:id="rId29"/>
    <p:sldId id="459" r:id="rId30"/>
    <p:sldId id="480" r:id="rId31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933"/>
    <a:srgbClr val="FF3399"/>
    <a:srgbClr val="660066"/>
    <a:srgbClr val="555555"/>
    <a:srgbClr val="EEEEEE"/>
    <a:srgbClr val="FFFFFF"/>
    <a:srgbClr val="333333"/>
    <a:srgbClr val="0033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4595" autoAdjust="0"/>
    <p:restoredTop sz="74623" autoAdjust="0"/>
  </p:normalViewPr>
  <p:slideViewPr>
    <p:cSldViewPr>
      <p:cViewPr varScale="1">
        <p:scale>
          <a:sx n="79" d="100"/>
          <a:sy n="79" d="100"/>
        </p:scale>
        <p:origin x="-146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709"/>
    </p:cViewPr>
  </p:sorterViewPr>
  <p:notesViewPr>
    <p:cSldViewPr>
      <p:cViewPr>
        <p:scale>
          <a:sx n="100" d="100"/>
          <a:sy n="100" d="100"/>
        </p:scale>
        <p:origin x="-918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45FC641D-426C-47DE-B288-4400C84A98D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077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E773BA71-D943-4585-B224-14668FD8E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1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C/NOFS 9 </a:t>
            </a:r>
            <a:r>
              <a:rPr lang="da-DK" dirty="0" err="1" smtClean="0"/>
              <a:t>minutes</a:t>
            </a:r>
            <a:r>
              <a:rPr lang="da-DK" dirty="0" smtClean="0"/>
              <a:t> </a:t>
            </a:r>
            <a:r>
              <a:rPr lang="da-DK" dirty="0" err="1" smtClean="0"/>
              <a:t>before</a:t>
            </a:r>
            <a:r>
              <a:rPr lang="da-DK" dirty="0" smtClean="0"/>
              <a:t> A</a:t>
            </a:r>
          </a:p>
          <a:p>
            <a:r>
              <a:rPr lang="da-DK" dirty="0" smtClean="0"/>
              <a:t>B to A: 1 min</a:t>
            </a:r>
          </a:p>
          <a:p>
            <a:r>
              <a:rPr lang="da-DK" dirty="0" smtClean="0"/>
              <a:t>A to C: 3</a:t>
            </a:r>
            <a:r>
              <a:rPr lang="da-DK" baseline="0" dirty="0" smtClean="0"/>
              <a:t> min</a:t>
            </a:r>
          </a:p>
          <a:p>
            <a:r>
              <a:rPr lang="da-DK" baseline="0" dirty="0" err="1" smtClean="0"/>
              <a:t>Rising</a:t>
            </a:r>
            <a:r>
              <a:rPr lang="da-DK" baseline="0" dirty="0" smtClean="0"/>
              <a:t> speed 1.4 km/s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87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55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55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55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55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5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5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765F682A-076D-43D9-A8A8-A1B5A942831F}" type="slidenum">
              <a:rPr lang="en-GB" sz="1200" smtClean="0"/>
              <a:pPr/>
              <a:t>3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9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0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69373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jpeg"/><Relationship Id="rId7" Type="http://schemas.openxmlformats.org/officeDocument/2006/relationships/image" Target="../media/image1.emf"/><Relationship Id="rId12" Type="http://schemas.openxmlformats.org/officeDocument/2006/relationships/image" Target="../media/image6.wmf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642350" cy="57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736"/>
            <a:ext cx="8642350" cy="453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1029" name="Rectangle 99"/>
          <p:cNvSpPr>
            <a:spLocks noChangeArrowheads="1"/>
          </p:cNvSpPr>
          <p:nvPr/>
        </p:nvSpPr>
        <p:spPr bwMode="ltGray">
          <a:xfrm>
            <a:off x="0" y="6163636"/>
            <a:ext cx="9144000" cy="217692"/>
          </a:xfrm>
          <a:prstGeom prst="rect">
            <a:avLst/>
          </a:prstGeom>
          <a:solidFill>
            <a:srgbClr val="0066CC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nl-NL">
              <a:solidFill>
                <a:srgbClr val="808080"/>
              </a:solidFill>
              <a:latin typeface="Times" pitchFamily="18" charset="0"/>
            </a:endParaRPr>
          </a:p>
        </p:txBody>
      </p:sp>
      <p:sp>
        <p:nvSpPr>
          <p:cNvPr id="1030" name="Text Box 31"/>
          <p:cNvSpPr txBox="1">
            <a:spLocks noChangeArrowheads="1"/>
          </p:cNvSpPr>
          <p:nvPr/>
        </p:nvSpPr>
        <p:spPr bwMode="auto">
          <a:xfrm>
            <a:off x="323528" y="6134799"/>
            <a:ext cx="8497887" cy="3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5600" algn="ctr"/>
                <a:tab pos="8337600" algn="r"/>
              </a:tabLst>
              <a:defRPr/>
            </a:pPr>
            <a:r>
              <a:rPr lang="en-US" sz="1200" b="0" dirty="0" smtClean="0">
                <a:solidFill>
                  <a:schemeClr val="bg1"/>
                </a:solidFill>
              </a:rPr>
              <a:t>IUGG 2015 Prague	     25 June 2015	IUGG-4186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160" y="6414912"/>
            <a:ext cx="621336" cy="4091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 userDrawn="1"/>
        </p:nvGrpSpPr>
        <p:grpSpPr>
          <a:xfrm>
            <a:off x="179512" y="6453336"/>
            <a:ext cx="7517780" cy="344278"/>
            <a:chOff x="0" y="0"/>
            <a:chExt cx="6101080" cy="279400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960" y="30480"/>
              <a:ext cx="706120" cy="198120"/>
            </a:xfrm>
            <a:prstGeom prst="rect">
              <a:avLst/>
            </a:prstGeom>
            <a:noFill/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5080"/>
              <a:ext cx="304800" cy="243840"/>
            </a:xfrm>
            <a:prstGeom prst="rect">
              <a:avLst/>
            </a:prstGeom>
            <a:noFill/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720" y="15240"/>
              <a:ext cx="441960" cy="198120"/>
            </a:xfrm>
            <a:prstGeom prst="rect">
              <a:avLst/>
            </a:prstGeom>
            <a:noFill/>
          </p:spPr>
        </p:pic>
        <p:pic>
          <p:nvPicPr>
            <p:cNvPr id="23" name="Picture 22" descr="cea_leti_horizontal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120" y="15240"/>
              <a:ext cx="523240" cy="233680"/>
            </a:xfrm>
            <a:prstGeom prst="rect">
              <a:avLst/>
            </a:prstGeom>
            <a:noFill/>
          </p:spPr>
        </p:pic>
        <p:pic>
          <p:nvPicPr>
            <p:cNvPr id="24" name="Picture 23" descr="swarm (1)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80"/>
              <a:ext cx="782320" cy="259080"/>
            </a:xfrm>
            <a:prstGeom prst="rect">
              <a:avLst/>
            </a:prstGeom>
            <a:noFill/>
          </p:spPr>
        </p:pic>
        <p:pic>
          <p:nvPicPr>
            <p:cNvPr id="25" name="Picture 24" descr="BGS_Logo_Graphic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560" y="15240"/>
              <a:ext cx="243840" cy="243840"/>
            </a:xfrm>
            <a:prstGeom prst="rect">
              <a:avLst/>
            </a:prstGeom>
            <a:noFill/>
          </p:spPr>
        </p:pic>
        <p:pic>
          <p:nvPicPr>
            <p:cNvPr id="27" name="Picture 26" descr="IPGP_Logo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720" y="0"/>
              <a:ext cx="193040" cy="274320"/>
            </a:xfrm>
            <a:prstGeom prst="rect">
              <a:avLst/>
            </a:prstGeom>
            <a:noFill/>
          </p:spPr>
        </p:pic>
        <p:pic>
          <p:nvPicPr>
            <p:cNvPr id="28" name="Picture 27" descr="ETH_Logo_Short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400" y="45720"/>
              <a:ext cx="416560" cy="132080"/>
            </a:xfrm>
            <a:prstGeom prst="rect">
              <a:avLst/>
            </a:prstGeom>
            <a:noFill/>
          </p:spPr>
        </p:pic>
        <p:pic>
          <p:nvPicPr>
            <p:cNvPr id="29" name="Picture 28" descr="xx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320" y="0"/>
              <a:ext cx="523240" cy="233680"/>
            </a:xfrm>
            <a:prstGeom prst="rect">
              <a:avLst/>
            </a:prstGeom>
            <a:noFill/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2960" y="5080"/>
              <a:ext cx="304800" cy="274320"/>
            </a:xfrm>
            <a:prstGeom prst="rect">
              <a:avLst/>
            </a:prstGeom>
            <a:noFill/>
          </p:spPr>
        </p:pic>
        <p:pic>
          <p:nvPicPr>
            <p:cNvPr id="31" name="Picture 30" descr="99VCrestCol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560" y="15240"/>
              <a:ext cx="243840" cy="248920"/>
            </a:xfrm>
            <a:prstGeom prst="rect">
              <a:avLst/>
            </a:prstGeom>
            <a:noFill/>
          </p:spPr>
        </p:pic>
        <p:pic>
          <p:nvPicPr>
            <p:cNvPr id="32" name="Picture 31" descr="C:\Users\PoulErikHolmdahl\Desktop\cireslogo-cc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440" y="40640"/>
              <a:ext cx="487680" cy="233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 descr="C:\Users\PoulErikHolmdahl\Desktop\x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960" y="15240"/>
              <a:ext cx="248920" cy="248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 descr="C:\Users\poeho\AppData\Local\Microsoft\Windows\INetCache\Content.Word\karelIII.JP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76600" y="5080"/>
              <a:ext cx="274320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1" r:id="rId4"/>
    <p:sldLayoutId id="2147483650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rgbClr val="0066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cstolle@gfz-potsdam.de" TargetMode="External"/><Relationship Id="rId2" Type="http://schemas.openxmlformats.org/officeDocument/2006/relationships/hyperlink" Target="mailto:nio@space.dtu.dk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gh@ipgp.fr" TargetMode="External"/><Relationship Id="rId4" Type="http://schemas.openxmlformats.org/officeDocument/2006/relationships/hyperlink" Target="mailto:Rune.Floberghagen@esa.i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nio\Barton_E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77045"/>
            <a:ext cx="2448272" cy="320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39" y="4077072"/>
            <a:ext cx="87129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SCARF: Level 2 Data Products and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Some Selected Science 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Plasma depletion seen in different parameters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Multi-Point observation of Equatorial plasma irregularities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SIFM: Swarm Initial Field </a:t>
            </a:r>
            <a:r>
              <a:rPr lang="en-US" sz="1800" dirty="0" smtClean="0">
                <a:solidFill>
                  <a:srgbClr val="0070C0"/>
                </a:solidFill>
              </a:rPr>
              <a:t>Model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67546" y="4017045"/>
            <a:ext cx="7704856" cy="20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800">
                <a:solidFill>
                  <a:srgbClr val="0066CC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600">
                <a:solidFill>
                  <a:srgbClr val="0066CC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rgbClr val="0066CC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rgbClr val="0066CC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9pPr>
          </a:lstStyle>
          <a:p>
            <a:endParaRPr lang="en-US" sz="1400" kern="0" dirty="0" smtClean="0">
              <a:solidFill>
                <a:schemeClr val="tx1"/>
              </a:solidFill>
            </a:endParaRPr>
          </a:p>
          <a:p>
            <a:r>
              <a:rPr lang="en-US" sz="1400" i="1" kern="0" dirty="0" smtClean="0">
                <a:solidFill>
                  <a:schemeClr val="tx1"/>
                </a:solidFill>
              </a:rPr>
              <a:t>Patrick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Alken</a:t>
            </a:r>
            <a:r>
              <a:rPr lang="en-US" sz="1400" i="1" kern="0" dirty="0" smtClean="0">
                <a:solidFill>
                  <a:schemeClr val="tx1"/>
                </a:solidFill>
              </a:rPr>
              <a:t>, Ciaran D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Beggan</a:t>
            </a:r>
            <a:r>
              <a:rPr lang="en-US" sz="1400" i="1" kern="0" dirty="0" smtClean="0">
                <a:solidFill>
                  <a:schemeClr val="tx1"/>
                </a:solidFill>
              </a:rPr>
              <a:t>, Stephan C.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Buchert</a:t>
            </a:r>
            <a:r>
              <a:rPr lang="en-US" sz="1400" i="1" kern="0" dirty="0" smtClean="0">
                <a:solidFill>
                  <a:schemeClr val="tx1"/>
                </a:solidFill>
              </a:rPr>
              <a:t>, Johnathan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Burchill</a:t>
            </a:r>
            <a:r>
              <a:rPr lang="en-US" sz="1400" i="1" kern="0" dirty="0" smtClean="0">
                <a:solidFill>
                  <a:schemeClr val="tx1"/>
                </a:solidFill>
              </a:rPr>
              <a:t>, Arnaud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Chulliat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br>
              <a:rPr lang="en-US" sz="1400" i="1" kern="0" dirty="0" smtClean="0">
                <a:solidFill>
                  <a:schemeClr val="tx1"/>
                </a:solidFill>
              </a:rPr>
            </a:br>
            <a:r>
              <a:rPr lang="en-US" sz="1400" i="1" kern="0" dirty="0" err="1" smtClean="0">
                <a:solidFill>
                  <a:schemeClr val="tx1"/>
                </a:solidFill>
              </a:rPr>
              <a:t>Eelco</a:t>
            </a:r>
            <a:r>
              <a:rPr lang="en-US" sz="1400" i="1" kern="0" dirty="0" smtClean="0">
                <a:solidFill>
                  <a:schemeClr val="tx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Doornbos</a:t>
            </a:r>
            <a:r>
              <a:rPr lang="en-US" sz="1400" i="1" kern="0" dirty="0" smtClean="0">
                <a:solidFill>
                  <a:schemeClr val="tx1"/>
                </a:solidFill>
              </a:rPr>
              <a:t>, Joao Teixeira da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Encarnacao</a:t>
            </a:r>
            <a:r>
              <a:rPr lang="en-US" sz="1400" i="1" kern="0" dirty="0" smtClean="0">
                <a:solidFill>
                  <a:schemeClr val="tx1"/>
                </a:solidFill>
              </a:rPr>
              <a:t>, Ludwig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Grunwaldt</a:t>
            </a:r>
            <a:r>
              <a:rPr lang="en-US" sz="1400" i="1" kern="0" dirty="0" smtClean="0">
                <a:solidFill>
                  <a:schemeClr val="tx1"/>
                </a:solidFill>
              </a:rPr>
              <a:t>, Brian Hamilton, </a:t>
            </a:r>
            <a:br>
              <a:rPr lang="en-US" sz="1400" i="1" kern="0" dirty="0" smtClean="0">
                <a:solidFill>
                  <a:schemeClr val="tx1"/>
                </a:solidFill>
              </a:rPr>
            </a:br>
            <a:r>
              <a:rPr lang="en-US" sz="1400" i="1" kern="0" dirty="0" smtClean="0">
                <a:solidFill>
                  <a:schemeClr val="tx1"/>
                </a:solidFill>
              </a:rPr>
              <a:t>Rune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Floberghagen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Eigil</a:t>
            </a:r>
            <a:r>
              <a:rPr lang="en-US" sz="1400" i="1" kern="0" dirty="0" smtClean="0">
                <a:solidFill>
                  <a:schemeClr val="tx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Friis</a:t>
            </a:r>
            <a:r>
              <a:rPr lang="en-US" sz="1400" i="1" kern="0" dirty="0" smtClean="0">
                <a:solidFill>
                  <a:schemeClr val="tx1"/>
                </a:solidFill>
              </a:rPr>
              <a:t>-Christensen, Giuseppe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Ottavianelli</a:t>
            </a:r>
            <a:r>
              <a:rPr lang="en-US" sz="1400" i="1" kern="0" dirty="0" smtClean="0">
                <a:solidFill>
                  <a:schemeClr val="tx1"/>
                </a:solidFill>
              </a:rPr>
              <a:t>, Gauthier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Hulot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br>
              <a:rPr lang="en-US" sz="1400" i="1" kern="0" dirty="0" smtClean="0">
                <a:solidFill>
                  <a:schemeClr val="tx1"/>
                </a:solidFill>
              </a:rPr>
            </a:br>
            <a:r>
              <a:rPr lang="en-US" sz="1400" i="1" kern="0" dirty="0" smtClean="0">
                <a:solidFill>
                  <a:schemeClr val="tx1"/>
                </a:solidFill>
              </a:rPr>
              <a:t>Jose van den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IJssel</a:t>
            </a:r>
            <a:r>
              <a:rPr lang="en-US" sz="1400" i="1" kern="0" dirty="0" smtClean="0">
                <a:solidFill>
                  <a:schemeClr val="tx1"/>
                </a:solidFill>
              </a:rPr>
              <a:t>, David J. Knudsen, Alexey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Kuvshinov</a:t>
            </a:r>
            <a:r>
              <a:rPr lang="en-US" sz="1400" i="1" kern="0" dirty="0" smtClean="0">
                <a:solidFill>
                  <a:schemeClr val="tx1"/>
                </a:solidFill>
              </a:rPr>
              <a:t>, Jean-Michel Leger, Vincent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Lesur</a:t>
            </a:r>
            <a:r>
              <a:rPr lang="en-US" sz="1400" i="1" kern="0" dirty="0" smtClean="0">
                <a:solidFill>
                  <a:schemeClr val="tx1"/>
                </a:solidFill>
              </a:rPr>
              <a:t>, Hermann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Luehr</a:t>
            </a:r>
            <a:r>
              <a:rPr lang="en-US" sz="1400" i="1" kern="0" dirty="0" smtClean="0">
                <a:solidFill>
                  <a:schemeClr val="tx1"/>
                </a:solidFill>
              </a:rPr>
              <a:t>, Susan Macmillan, Stefan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Maus</a:t>
            </a:r>
            <a:r>
              <a:rPr lang="en-US" sz="1400" i="1" kern="0" dirty="0" smtClean="0">
                <a:solidFill>
                  <a:schemeClr val="tx1"/>
                </a:solidFill>
              </a:rPr>
              <a:t>, Ingo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Michaelis</a:t>
            </a:r>
            <a:r>
              <a:rPr lang="en-US" sz="1400" i="1" kern="0" dirty="0" smtClean="0">
                <a:solidFill>
                  <a:schemeClr val="tx1"/>
                </a:solidFill>
              </a:rPr>
              <a:t>, Max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Noja</a:t>
            </a:r>
            <a:r>
              <a:rPr lang="en-US" sz="1400" i="1" kern="0" dirty="0" smtClean="0">
                <a:solidFill>
                  <a:schemeClr val="tx1"/>
                </a:solidFill>
              </a:rPr>
              <a:t>, Nils Olsen, </a:t>
            </a:r>
            <a:br>
              <a:rPr lang="en-US" sz="1400" i="1" kern="0" dirty="0" smtClean="0">
                <a:solidFill>
                  <a:schemeClr val="tx1"/>
                </a:solidFill>
              </a:rPr>
            </a:br>
            <a:r>
              <a:rPr lang="en-US" sz="1400" i="1" kern="0" dirty="0" err="1" smtClean="0">
                <a:solidFill>
                  <a:schemeClr val="tx1"/>
                </a:solidFill>
              </a:rPr>
              <a:t>Poul</a:t>
            </a:r>
            <a:r>
              <a:rPr lang="en-US" sz="1400" i="1" kern="0" dirty="0" smtClean="0">
                <a:solidFill>
                  <a:schemeClr val="tx1"/>
                </a:solidFill>
              </a:rPr>
              <a:t> Erik H Olsen,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Jaeheung</a:t>
            </a:r>
            <a:r>
              <a:rPr lang="en-US" sz="1400" i="1" kern="0" dirty="0" smtClean="0">
                <a:solidFill>
                  <a:schemeClr val="tx1"/>
                </a:solidFill>
              </a:rPr>
              <a:t> Park,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Radek</a:t>
            </a:r>
            <a:r>
              <a:rPr lang="en-US" sz="1400" i="1" kern="0" dirty="0" smtClean="0">
                <a:solidFill>
                  <a:schemeClr val="tx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Peresty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Gernot</a:t>
            </a:r>
            <a:r>
              <a:rPr lang="en-US" sz="1400" i="1" kern="0" dirty="0" smtClean="0">
                <a:solidFill>
                  <a:schemeClr val="tx1"/>
                </a:solidFill>
              </a:rPr>
              <a:t> Plank,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Christoph</a:t>
            </a:r>
            <a:r>
              <a:rPr lang="en-US" sz="1400" i="1" kern="0" dirty="0" smtClean="0">
                <a:solidFill>
                  <a:schemeClr val="tx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Puethe</a:t>
            </a:r>
            <a:r>
              <a:rPr lang="en-US" sz="1400" i="1" kern="0" dirty="0" smtClean="0">
                <a:solidFill>
                  <a:schemeClr val="tx1"/>
                </a:solidFill>
              </a:rPr>
              <a:t>, Jan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Rauberg</a:t>
            </a:r>
            <a:r>
              <a:rPr lang="en-US" sz="1400" i="1" kern="0" dirty="0" smtClean="0">
                <a:solidFill>
                  <a:schemeClr val="tx1"/>
                </a:solidFill>
              </a:rPr>
              <a:t>, Patricia Ritter, Martin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Rother</a:t>
            </a:r>
            <a:r>
              <a:rPr lang="en-US" sz="1400" i="1" kern="0" dirty="0" smtClean="0">
                <a:solidFill>
                  <a:schemeClr val="tx1"/>
                </a:solidFill>
              </a:rPr>
              <a:t>, Terence J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Sabaka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Reyko</a:t>
            </a:r>
            <a:r>
              <a:rPr lang="en-US" sz="1400" i="1" kern="0" dirty="0" smtClean="0">
                <a:solidFill>
                  <a:schemeClr val="tx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Schachtschneider</a:t>
            </a:r>
            <a:r>
              <a:rPr lang="en-US" sz="1400" i="1" kern="0" dirty="0" smtClean="0">
                <a:solidFill>
                  <a:schemeClr val="tx1"/>
                </a:solidFill>
              </a:rPr>
              <a:t>, Olivier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Sirol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br>
              <a:rPr lang="en-US" sz="1400" i="1" kern="0" dirty="0" smtClean="0">
                <a:solidFill>
                  <a:schemeClr val="tx1"/>
                </a:solidFill>
              </a:rPr>
            </a:br>
            <a:r>
              <a:rPr lang="en-US" sz="1400" i="1" kern="0" dirty="0" smtClean="0">
                <a:solidFill>
                  <a:schemeClr val="tx1"/>
                </a:solidFill>
              </a:rPr>
              <a:t>Claudia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Stolle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Erwan</a:t>
            </a:r>
            <a:r>
              <a:rPr lang="en-US" sz="1400" i="1" kern="0" dirty="0" smtClean="0">
                <a:solidFill>
                  <a:schemeClr val="tx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Thebault</a:t>
            </a:r>
            <a:r>
              <a:rPr lang="en-US" sz="1400" i="1" kern="0" dirty="0" smtClean="0">
                <a:solidFill>
                  <a:schemeClr val="tx1"/>
                </a:solidFill>
              </a:rPr>
              <a:t>, Alan W P Thomson, Lars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Toeffner</a:t>
            </a:r>
            <a:r>
              <a:rPr lang="en-US" sz="1400" i="1" kern="0" dirty="0" smtClean="0">
                <a:solidFill>
                  <a:schemeClr val="tx1"/>
                </a:solidFill>
              </a:rPr>
              <a:t>-Clausen, Jakub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Velımsky</a:t>
            </a:r>
            <a:r>
              <a:rPr lang="en-US" sz="1400" i="1" kern="0" dirty="0" smtClean="0">
                <a:solidFill>
                  <a:schemeClr val="tx1"/>
                </a:solidFill>
              </a:rPr>
              <a:t>, </a:t>
            </a:r>
            <a:br>
              <a:rPr lang="en-US" sz="1400" i="1" kern="0" dirty="0" smtClean="0">
                <a:solidFill>
                  <a:schemeClr val="tx1"/>
                </a:solidFill>
              </a:rPr>
            </a:br>
            <a:r>
              <a:rPr lang="en-US" sz="1400" i="1" kern="0" dirty="0" smtClean="0">
                <a:solidFill>
                  <a:schemeClr val="tx1"/>
                </a:solidFill>
              </a:rPr>
              <a:t>Pierre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Vigneron</a:t>
            </a:r>
            <a:r>
              <a:rPr lang="en-US" sz="1400" i="1" kern="0" dirty="0" smtClean="0">
                <a:solidFill>
                  <a:schemeClr val="tx1"/>
                </a:solidFill>
              </a:rPr>
              <a:t>, Pieter N </a:t>
            </a:r>
            <a:r>
              <a:rPr lang="en-US" sz="1400" i="1" kern="0" dirty="0" err="1" smtClean="0">
                <a:solidFill>
                  <a:schemeClr val="tx1"/>
                </a:solidFill>
              </a:rPr>
              <a:t>Visser</a:t>
            </a:r>
            <a:endParaRPr lang="en-US" sz="1400" i="1" kern="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6" y="404664"/>
            <a:ext cx="7704856" cy="2076251"/>
          </a:xfrm>
        </p:spPr>
        <p:txBody>
          <a:bodyPr/>
          <a:lstStyle/>
          <a:p>
            <a:r>
              <a:rPr lang="en-US" sz="2800" b="1" dirty="0"/>
              <a:t>Swarm satellite constellation mission: From data to first scientific results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Nils Olsen and the Swarm SCARF Team</a:t>
            </a:r>
          </a:p>
        </p:txBody>
      </p:sp>
    </p:spTree>
    <p:extLst>
      <p:ext uri="{BB962C8B-B14F-4D97-AF65-F5344CB8AC3E}">
        <p14:creationId xmlns:p14="http://schemas.microsoft.com/office/powerpoint/2010/main" val="39392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967" t="-68" r="1029" b="-819"/>
          <a:stretch/>
        </p:blipFill>
        <p:spPr>
          <a:xfrm>
            <a:off x="4644456" y="534890"/>
            <a:ext cx="4032000" cy="54863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Swarm Level-2 Data Products</a:t>
            </a:r>
            <a:br>
              <a:rPr lang="en-US" dirty="0"/>
            </a:b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6548874" y="3104116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" dirty="0" smtClean="0"/>
              <a:t>nT</a:t>
            </a:r>
            <a:endParaRPr lang="da-DK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59756" y="5899624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" dirty="0" smtClean="0"/>
              <a:t>nT</a:t>
            </a:r>
            <a:endParaRPr lang="da-DK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 smtClean="0"/>
              <a:t>Ionospheric</a:t>
            </a:r>
            <a:r>
              <a:rPr lang="da-DK" sz="2000" dirty="0" smtClean="0"/>
              <a:t> </a:t>
            </a:r>
            <a:r>
              <a:rPr lang="da-DK" sz="2000" dirty="0" err="1" smtClean="0"/>
              <a:t>Daily</a:t>
            </a:r>
            <a:r>
              <a:rPr lang="da-DK" sz="2000" dirty="0" smtClean="0"/>
              <a:t> Variations (”</a:t>
            </a:r>
            <a:r>
              <a:rPr lang="da-DK" sz="2000" dirty="0" err="1" smtClean="0"/>
              <a:t>Sq</a:t>
            </a:r>
            <a:r>
              <a:rPr lang="da-DK" sz="2000" dirty="0" smtClean="0"/>
              <a:t>”)</a:t>
            </a:r>
          </a:p>
          <a:p>
            <a:r>
              <a:rPr lang="da-DK" sz="2000" dirty="0" smtClean="0"/>
              <a:t>Product </a:t>
            </a:r>
            <a:r>
              <a:rPr lang="da-DK" sz="2000" b="1" dirty="0" smtClean="0"/>
              <a:t>MIO</a:t>
            </a:r>
            <a:r>
              <a:rPr lang="da-DK" sz="2000" dirty="0" smtClean="0">
                <a:solidFill>
                  <a:schemeClr val="bg1">
                    <a:lumMod val="65000"/>
                  </a:schemeClr>
                </a:solidFill>
              </a:rPr>
              <a:t>_SHA_2_</a:t>
            </a:r>
          </a:p>
          <a:p>
            <a:endParaRPr lang="da-DK" sz="2000" dirty="0" smtClean="0"/>
          </a:p>
          <a:p>
            <a:endParaRPr lang="da-DK" sz="2000" dirty="0"/>
          </a:p>
          <a:p>
            <a:r>
              <a:rPr lang="da-DK" sz="2000" dirty="0" err="1" smtClean="0"/>
              <a:t>Magnetic</a:t>
            </a:r>
            <a:r>
              <a:rPr lang="da-DK" sz="2000" dirty="0" smtClean="0"/>
              <a:t> Field due to </a:t>
            </a:r>
            <a:r>
              <a:rPr lang="da-DK" sz="2000" dirty="0" err="1" smtClean="0"/>
              <a:t>primary</a:t>
            </a:r>
            <a:r>
              <a:rPr lang="da-DK" sz="2000" dirty="0" smtClean="0"/>
              <a:t> (</a:t>
            </a:r>
            <a:r>
              <a:rPr lang="da-DK" sz="2000" dirty="0" err="1" smtClean="0"/>
              <a:t>ionospheric</a:t>
            </a:r>
            <a:r>
              <a:rPr lang="da-DK" sz="2000" dirty="0" smtClean="0"/>
              <a:t>) and </a:t>
            </a:r>
            <a:r>
              <a:rPr lang="da-DK" sz="2000" dirty="0" err="1" smtClean="0"/>
              <a:t>secondary</a:t>
            </a:r>
            <a:r>
              <a:rPr lang="da-DK" sz="2000" dirty="0" smtClean="0"/>
              <a:t> (Earth-</a:t>
            </a:r>
            <a:r>
              <a:rPr lang="da-DK" sz="2000" dirty="0" err="1" smtClean="0"/>
              <a:t>induced</a:t>
            </a:r>
            <a:r>
              <a:rPr lang="da-DK" sz="2000" dirty="0" smtClean="0"/>
              <a:t>) </a:t>
            </a:r>
            <a:r>
              <a:rPr lang="da-DK" sz="2000" dirty="0" err="1" smtClean="0"/>
              <a:t>currents</a:t>
            </a:r>
            <a:endParaRPr lang="da-DK" sz="2000" dirty="0" smtClean="0"/>
          </a:p>
          <a:p>
            <a:endParaRPr lang="da-DK" sz="2000" dirty="0"/>
          </a:p>
          <a:p>
            <a:r>
              <a:rPr lang="da-DK" sz="2000" dirty="0" smtClean="0"/>
              <a:t>”</a:t>
            </a:r>
            <a:r>
              <a:rPr lang="da-DK" sz="2000" dirty="0" err="1" smtClean="0"/>
              <a:t>Dedicated</a:t>
            </a:r>
            <a:r>
              <a:rPr lang="da-DK" sz="2000" dirty="0" smtClean="0"/>
              <a:t> </a:t>
            </a:r>
            <a:r>
              <a:rPr lang="da-DK" sz="2000" dirty="0" err="1" smtClean="0"/>
              <a:t>Ionospheric</a:t>
            </a:r>
            <a:r>
              <a:rPr lang="da-DK" sz="2000" dirty="0" smtClean="0"/>
              <a:t> Chain”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3573016"/>
            <a:ext cx="7848872" cy="1754326"/>
          </a:xfrm>
          <a:prstGeom prst="rect">
            <a:avLst/>
          </a:prstGeom>
          <a:gradFill rotWithShape="1">
            <a:gsLst>
              <a:gs pos="0">
                <a:srgbClr val="FF9900">
                  <a:shade val="51000"/>
                  <a:satMod val="130000"/>
                </a:srgbClr>
              </a:gs>
              <a:gs pos="80000">
                <a:srgbClr val="FF9900">
                  <a:shade val="93000"/>
                  <a:satMod val="130000"/>
                </a:srgbClr>
              </a:gs>
              <a:gs pos="100000">
                <a:srgbClr val="FF99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00">
                <a:shade val="95000"/>
                <a:satMod val="105000"/>
              </a:srgbClr>
            </a:solidFill>
            <a:prstDash val="solid"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More </a:t>
            </a:r>
            <a:r>
              <a:rPr kumimoji="0" lang="da-DK" sz="1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First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results from the Swarm SCARF Dedicated </a:t>
            </a:r>
            <a:r>
              <a:rPr lang="en-US" sz="1800" kern="0" dirty="0" err="1">
                <a:solidFill>
                  <a:srgbClr val="FFFFFF"/>
                </a:solidFill>
                <a:latin typeface="Verdana"/>
                <a:ea typeface="ＭＳ Ｐゴシック"/>
              </a:rPr>
              <a:t>Ionospheric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 Field Inversion chain”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by Arnaud </a:t>
            </a:r>
            <a:r>
              <a:rPr lang="en-US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Chulliat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et al. (talk)</a:t>
            </a:r>
            <a:endParaRPr kumimoji="0" lang="da-DK" sz="1800" b="0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A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Swarm near-real-time ring-current magnetic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model” </a:t>
            </a:r>
            <a:b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</a:b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by Alan Thomson et al. (poster)</a:t>
            </a:r>
          </a:p>
        </p:txBody>
      </p:sp>
    </p:spTree>
    <p:extLst>
      <p:ext uri="{BB962C8B-B14F-4D97-AF65-F5344CB8AC3E}">
        <p14:creationId xmlns:p14="http://schemas.microsoft.com/office/powerpoint/2010/main" val="12662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Level-2 Data Products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08720"/>
            <a:ext cx="7849567" cy="4680868"/>
          </a:xfrm>
        </p:spPr>
        <p:txBody>
          <a:bodyPr/>
          <a:lstStyle/>
          <a:p>
            <a:pPr marL="0" indent="0">
              <a:buNone/>
            </a:pPr>
            <a:r>
              <a:rPr lang="en-US" sz="1800" noProof="0" dirty="0" smtClean="0"/>
              <a:t>Cat-2: Algorithms leading to Level-2 products with minimum delay, e.g. for space weather applications. Near real-time capability. Provided in CDF. Algorithms designed by SCARF, data processed by PDGS</a:t>
            </a:r>
            <a:endParaRPr lang="en-US" sz="1800" noProof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8892480" cy="173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2420888"/>
            <a:ext cx="7848872" cy="3416320"/>
          </a:xfrm>
          <a:prstGeom prst="rect">
            <a:avLst/>
          </a:prstGeom>
          <a:gradFill rotWithShape="1">
            <a:gsLst>
              <a:gs pos="0">
                <a:srgbClr val="FF9900">
                  <a:shade val="51000"/>
                  <a:satMod val="130000"/>
                </a:srgbClr>
              </a:gs>
              <a:gs pos="80000">
                <a:srgbClr val="FF9900">
                  <a:shade val="93000"/>
                  <a:satMod val="130000"/>
                </a:srgbClr>
              </a:gs>
              <a:gs pos="100000">
                <a:srgbClr val="FF99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00">
                <a:shade val="95000"/>
                <a:satMod val="105000"/>
              </a:srgbClr>
            </a:solidFill>
            <a:prstDash val="solid"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More </a:t>
            </a:r>
            <a:r>
              <a:rPr kumimoji="0" lang="da-DK" sz="1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The Swarm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electric field instruments: Status and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science” by David Knudsen et al. (talk)</a:t>
            </a:r>
            <a:endParaRPr kumimoji="0" lang="da-DK" sz="1800" b="0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“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Field-aligned current distribution deduced from Swarm dual-satellite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observations</a:t>
            </a: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  by </a:t>
            </a: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Hermann </a:t>
            </a:r>
            <a:r>
              <a:rPr lang="da-DK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Lühr</a:t>
            </a: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et al. (talk)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On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the validity of the automated detection of low latitude plasma depletions onboard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Swarm” by Claudia </a:t>
            </a:r>
            <a:r>
              <a:rPr lang="en-US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Stolle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et al. (poster)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“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Comparison of plasma density and temperature by in-situ Langmuir probes and by incoherent scatter radars” </a:t>
            </a:r>
            <a:b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</a:b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by </a:t>
            </a:r>
            <a:r>
              <a:rPr lang="en-US" sz="1800" kern="0" dirty="0" err="1">
                <a:solidFill>
                  <a:srgbClr val="FFFFFF"/>
                </a:solidFill>
                <a:latin typeface="Verdana"/>
                <a:ea typeface="ＭＳ Ｐゴシック"/>
              </a:rPr>
              <a:t>Laurianne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 Palin et al. (poster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)</a:t>
            </a:r>
            <a:endParaRPr lang="da-DK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743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Release of Level-2 Data Products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88660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60" y="1339051"/>
            <a:ext cx="5940152" cy="468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67827" y="1979175"/>
            <a:ext cx="3136021" cy="288032"/>
          </a:xfrm>
          <a:prstGeom prst="roundRect">
            <a:avLst/>
          </a:prstGeom>
          <a:solidFill>
            <a:srgbClr val="00B05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a-DK"/>
          </a:p>
        </p:txBody>
      </p:sp>
      <p:sp>
        <p:nvSpPr>
          <p:cNvPr id="12" name="Rounded Rectangle 11"/>
          <p:cNvSpPr/>
          <p:nvPr/>
        </p:nvSpPr>
        <p:spPr bwMode="auto">
          <a:xfrm>
            <a:off x="53539" y="2544123"/>
            <a:ext cx="3154064" cy="236806"/>
          </a:xfrm>
          <a:prstGeom prst="roundRect">
            <a:avLst/>
          </a:prstGeom>
          <a:solidFill>
            <a:srgbClr val="00B05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a-DK"/>
          </a:p>
        </p:txBody>
      </p:sp>
      <p:sp>
        <p:nvSpPr>
          <p:cNvPr id="13" name="Rounded Rectangle 12"/>
          <p:cNvSpPr/>
          <p:nvPr/>
        </p:nvSpPr>
        <p:spPr bwMode="auto">
          <a:xfrm>
            <a:off x="2137582" y="3071697"/>
            <a:ext cx="1063100" cy="236806"/>
          </a:xfrm>
          <a:prstGeom prst="roundRect">
            <a:avLst/>
          </a:prstGeom>
          <a:solidFill>
            <a:srgbClr val="00B05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a-DK"/>
          </a:p>
        </p:txBody>
      </p:sp>
      <p:sp>
        <p:nvSpPr>
          <p:cNvPr id="14" name="Rounded Rectangle 13"/>
          <p:cNvSpPr/>
          <p:nvPr/>
        </p:nvSpPr>
        <p:spPr bwMode="auto">
          <a:xfrm>
            <a:off x="2140748" y="3593796"/>
            <a:ext cx="1063100" cy="411268"/>
          </a:xfrm>
          <a:prstGeom prst="roundRect">
            <a:avLst/>
          </a:prstGeom>
          <a:solidFill>
            <a:srgbClr val="00B05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a-DK"/>
          </a:p>
        </p:txBody>
      </p:sp>
      <p:sp>
        <p:nvSpPr>
          <p:cNvPr id="15" name="Rounded Rectangle 14"/>
          <p:cNvSpPr/>
          <p:nvPr/>
        </p:nvSpPr>
        <p:spPr bwMode="auto">
          <a:xfrm>
            <a:off x="2133821" y="4005064"/>
            <a:ext cx="1063100" cy="360040"/>
          </a:xfrm>
          <a:prstGeom prst="round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133827" y="2276872"/>
            <a:ext cx="1063100" cy="267251"/>
          </a:xfrm>
          <a:prstGeom prst="round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9269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rgbClr val="00B050"/>
                </a:solidFill>
              </a:rPr>
              <a:t>This </a:t>
            </a:r>
            <a:r>
              <a:rPr lang="da-DK" sz="1600" dirty="0" err="1" smtClean="0">
                <a:solidFill>
                  <a:srgbClr val="00B050"/>
                </a:solidFill>
              </a:rPr>
              <a:t>week</a:t>
            </a:r>
            <a:endParaRPr lang="da-DK" sz="1600" dirty="0" smtClean="0">
              <a:solidFill>
                <a:srgbClr val="00B050"/>
              </a:solidFill>
            </a:endParaRPr>
          </a:p>
          <a:p>
            <a:r>
              <a:rPr lang="da-DK" sz="1600" dirty="0" err="1" smtClean="0">
                <a:solidFill>
                  <a:srgbClr val="C00000"/>
                </a:solidFill>
              </a:rPr>
              <a:t>Mid</a:t>
            </a:r>
            <a:r>
              <a:rPr lang="da-DK" sz="1600" dirty="0" smtClean="0">
                <a:solidFill>
                  <a:srgbClr val="C00000"/>
                </a:solidFill>
              </a:rPr>
              <a:t> </a:t>
            </a:r>
            <a:r>
              <a:rPr lang="da-DK" sz="1600" dirty="0" err="1" smtClean="0">
                <a:solidFill>
                  <a:srgbClr val="C00000"/>
                </a:solidFill>
              </a:rPr>
              <a:t>July</a:t>
            </a:r>
            <a:endParaRPr lang="da-DK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5837" y="692606"/>
            <a:ext cx="7441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dirty="0"/>
              <a:t>https://earth.esa.int/web/guest/missions/esa-operational-eo-missions/swarm</a:t>
            </a:r>
          </a:p>
        </p:txBody>
      </p:sp>
    </p:spTree>
    <p:extLst>
      <p:ext uri="{BB962C8B-B14F-4D97-AF65-F5344CB8AC3E}">
        <p14:creationId xmlns:p14="http://schemas.microsoft.com/office/powerpoint/2010/main" val="268024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6" y="1889294"/>
            <a:ext cx="5496312" cy="391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Visualisation</a:t>
            </a:r>
            <a:r>
              <a:rPr lang="da-DK" dirty="0" smtClean="0"/>
              <a:t> of Data and Models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sz="1800" dirty="0" smtClean="0"/>
              <a:t>VIRES Project</a:t>
            </a:r>
            <a:endParaRPr lang="da-D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12447" r="1765" b="1448"/>
          <a:stretch/>
        </p:blipFill>
        <p:spPr bwMode="auto">
          <a:xfrm>
            <a:off x="251520" y="1772816"/>
            <a:ext cx="8280448" cy="420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581128"/>
            <a:ext cx="7848872" cy="1061829"/>
          </a:xfrm>
          <a:prstGeom prst="rect">
            <a:avLst/>
          </a:prstGeom>
          <a:gradFill rotWithShape="1">
            <a:gsLst>
              <a:gs pos="0">
                <a:srgbClr val="FF9900">
                  <a:shade val="51000"/>
                  <a:satMod val="130000"/>
                </a:srgbClr>
              </a:gs>
              <a:gs pos="80000">
                <a:srgbClr val="FF9900">
                  <a:shade val="93000"/>
                  <a:satMod val="130000"/>
                </a:srgbClr>
              </a:gs>
              <a:gs pos="100000">
                <a:srgbClr val="FF99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00">
                <a:shade val="95000"/>
                <a:satMod val="105000"/>
              </a:srgbClr>
            </a:solidFill>
            <a:prstDash val="solid"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More </a:t>
            </a:r>
            <a:r>
              <a:rPr kumimoji="0" lang="da-DK" sz="1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Visual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Analysis of Swarm and Geomagnetic Model Data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</a:t>
            </a:r>
            <a:b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</a:b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by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Daniel </a:t>
            </a:r>
            <a:r>
              <a:rPr lang="en-US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Santillan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et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al. (poster)</a:t>
            </a: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17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4" y="40522"/>
            <a:ext cx="8122989" cy="854423"/>
          </a:xfrm>
        </p:spPr>
        <p:txBody>
          <a:bodyPr/>
          <a:lstStyle/>
          <a:p>
            <a:r>
              <a:rPr lang="en-US" noProof="0" dirty="0" smtClean="0"/>
              <a:t>IGRF </a:t>
            </a:r>
            <a:br>
              <a:rPr lang="en-US" noProof="0" dirty="0" smtClean="0"/>
            </a:br>
            <a:r>
              <a:rPr lang="en-US" noProof="0" dirty="0" smtClean="0"/>
              <a:t>International Geomagnetic Reference Field</a:t>
            </a:r>
            <a:endParaRPr lang="en-US" noProof="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1265422"/>
            <a:ext cx="7905750" cy="48332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noProof="0" dirty="0" smtClean="0"/>
              <a:t>Determined every 5 years by IAGA working group V-MOD</a:t>
            </a:r>
            <a:br>
              <a:rPr lang="en-US" noProof="0" dirty="0" smtClean="0"/>
            </a:br>
            <a:r>
              <a:rPr lang="en-US" baseline="0" noProof="0" dirty="0" smtClean="0"/>
              <a:t>as</a:t>
            </a:r>
            <a:r>
              <a:rPr lang="en-US" noProof="0" dirty="0" smtClean="0"/>
              <a:t> an international collaborative effort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 smtClean="0"/>
              <a:t>Latest revision, IGRF-12, is valid between 2015 –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 smtClean="0"/>
              <a:t>Swarm was main data source for IGRF-12</a:t>
            </a:r>
          </a:p>
          <a:p>
            <a:pPr>
              <a:buFont typeface="Arial" panose="020B0604020202020204" pitchFamily="34" charset="0"/>
              <a:buChar char="•"/>
            </a:pPr>
            <a:endParaRPr lang="en-US" noProof="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7302500" cy="3067050"/>
          </a:xfrm>
          <a:prstGeom prst="rect">
            <a:avLst/>
          </a:prstGeom>
          <a:noFill/>
          <a:ln>
            <a:noFill/>
          </a:ln>
          <a:effectLst>
            <a:outerShdw blurRad="88900" dist="38100" dir="5400000" sx="102000" sy="102000" algn="t" rotWithShape="0">
              <a:prstClr val="black">
                <a:alpha val="3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0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082410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40522"/>
            <a:ext cx="8267005" cy="1107996"/>
          </a:xfrm>
        </p:spPr>
        <p:txBody>
          <a:bodyPr/>
          <a:lstStyle/>
          <a:p>
            <a:r>
              <a:rPr lang="en-US" noProof="0" dirty="0" smtClean="0"/>
              <a:t>Special Section of </a:t>
            </a:r>
            <a:r>
              <a:rPr lang="en-US" i="1" noProof="0" dirty="0" err="1" smtClean="0"/>
              <a:t>Geophys</a:t>
            </a:r>
            <a:r>
              <a:rPr lang="en-US" i="1" noProof="0" dirty="0" smtClean="0"/>
              <a:t>. Res. Lett.</a:t>
            </a:r>
            <a:r>
              <a:rPr lang="en-US" noProof="0" dirty="0" smtClean="0"/>
              <a:t>:  </a:t>
            </a:r>
            <a:br>
              <a:rPr lang="en-US" noProof="0" dirty="0" smtClean="0"/>
            </a:br>
            <a:r>
              <a:rPr lang="en-US" noProof="0" dirty="0" smtClean="0"/>
              <a:t>ESA's Swarm Mission, One Year in Space</a:t>
            </a:r>
            <a:endParaRPr lang="en-US" i="1" noProof="0" dirty="0"/>
          </a:p>
        </p:txBody>
      </p:sp>
      <p:pic>
        <p:nvPicPr>
          <p:cNvPr id="4" name="Picture 2" descr="H:\tex\talks\NB-Lecture-2008\B_cartoons_Page_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71" y="2795676"/>
            <a:ext cx="2853489" cy="37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196752"/>
            <a:ext cx="3830319" cy="431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16</a:t>
            </a:r>
            <a:r>
              <a:rPr lang="en-US" noProof="0" dirty="0" smtClean="0"/>
              <a:t> papers published</a:t>
            </a:r>
          </a:p>
          <a:p>
            <a:pPr marL="0" indent="0">
              <a:buNone/>
            </a:pPr>
            <a:r>
              <a:rPr lang="en-US" noProof="0" dirty="0" smtClean="0"/>
              <a:t>Majority of papers on external field investigations </a:t>
            </a:r>
            <a:br>
              <a:rPr lang="en-US" noProof="0" dirty="0" smtClean="0"/>
            </a:br>
            <a:r>
              <a:rPr lang="en-US" noProof="0" dirty="0" smtClean="0"/>
              <a:t>(mainly event studies)</a:t>
            </a:r>
            <a:endParaRPr lang="en-US" noProof="0" dirty="0"/>
          </a:p>
        </p:txBody>
      </p:sp>
      <p:pic>
        <p:nvPicPr>
          <p:cNvPr id="1026" name="Picture 2" descr="C:\nio\tex\SIFM\Swarm_SIF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8649"/>
          <a:stretch/>
        </p:blipFill>
        <p:spPr bwMode="auto">
          <a:xfrm>
            <a:off x="4526280" y="1177290"/>
            <a:ext cx="4617720" cy="5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95536" y="3789040"/>
            <a:ext cx="7173451" cy="2792796"/>
            <a:chOff x="3428047" y="3439783"/>
            <a:chExt cx="7173451" cy="2792796"/>
          </a:xfrm>
          <a:effectLst>
            <a:outerShdw blurRad="88900" dist="38100" dir="5400000" sx="102000" sy="102000" algn="t" rotWithShape="0">
              <a:prstClr val="black">
                <a:alpha val="38000"/>
              </a:prstClr>
            </a:outerShdw>
          </a:effectLst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047" y="3439783"/>
              <a:ext cx="7173451" cy="279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550096" y="5859875"/>
              <a:ext cx="1384006" cy="372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" y="3121187"/>
            <a:ext cx="6253997" cy="2521219"/>
          </a:xfrm>
          <a:prstGeom prst="rect">
            <a:avLst/>
          </a:prstGeom>
          <a:noFill/>
          <a:ln>
            <a:noFill/>
          </a:ln>
          <a:effectLst>
            <a:outerShdw blurRad="76200" dist="38100" dir="5400000" sx="101000" sy="101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195736" y="1694676"/>
            <a:ext cx="6243321" cy="3167319"/>
            <a:chOff x="-1663700" y="-557213"/>
            <a:chExt cx="9690100" cy="4635501"/>
          </a:xfrm>
        </p:grpSpPr>
        <p:pic>
          <p:nvPicPr>
            <p:cNvPr id="14" name="Picture 2" descr="C:\nio\tex\SIFM\Captur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3700" y="-557213"/>
              <a:ext cx="9690100" cy="4635501"/>
            </a:xfrm>
            <a:prstGeom prst="rect">
              <a:avLst/>
            </a:prstGeom>
            <a:noFill/>
            <a:effectLst>
              <a:outerShdw blurRad="88900" dist="38100" dir="5400000" sx="101000" sy="101000" algn="t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1663700" y="3375498"/>
              <a:ext cx="2091717" cy="702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105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Three </a:t>
            </a:r>
            <a:r>
              <a:rPr lang="da-DK" dirty="0" err="1" smtClean="0"/>
              <a:t>Selected</a:t>
            </a:r>
            <a:r>
              <a:rPr lang="da-DK" dirty="0" smtClean="0"/>
              <a:t> Science </a:t>
            </a:r>
            <a:r>
              <a:rPr lang="da-DK" dirty="0" err="1" smtClean="0"/>
              <a:t>Results</a:t>
            </a:r>
            <a:r>
              <a:rPr lang="da-DK" dirty="0" smtClean="0"/>
              <a:t> …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Plasma depletion seen in different </a:t>
            </a:r>
            <a:r>
              <a:rPr lang="en-US" dirty="0" smtClean="0"/>
              <a:t>parameters</a:t>
            </a:r>
          </a:p>
          <a:p>
            <a:r>
              <a:rPr lang="en-US" dirty="0"/>
              <a:t>Multi-Point observation </a:t>
            </a:r>
            <a:r>
              <a:rPr lang="en-US" dirty="0" smtClean="0"/>
              <a:t>of Equatorial </a:t>
            </a:r>
            <a:r>
              <a:rPr lang="en-US" dirty="0"/>
              <a:t>plasma </a:t>
            </a:r>
            <a:r>
              <a:rPr lang="en-US" dirty="0" smtClean="0"/>
              <a:t>irregularities</a:t>
            </a:r>
          </a:p>
          <a:p>
            <a:r>
              <a:rPr lang="en-US" dirty="0" smtClean="0"/>
              <a:t>SIFM: Swarm Initial Field Model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1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92280" y="904652"/>
            <a:ext cx="20517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 err="1" smtClean="0"/>
              <a:t>Swarm</a:t>
            </a:r>
            <a:r>
              <a:rPr lang="da-DK" sz="1800" dirty="0" smtClean="0"/>
              <a:t> Data</a:t>
            </a:r>
          </a:p>
          <a:p>
            <a:endParaRPr lang="da-DK" sz="1800" dirty="0" smtClean="0"/>
          </a:p>
          <a:p>
            <a:r>
              <a:rPr lang="da-DK" sz="1800" dirty="0" smtClean="0"/>
              <a:t>TEC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200" dirty="0" smtClean="0"/>
          </a:p>
          <a:p>
            <a:endParaRPr lang="da-DK" sz="1800" dirty="0" smtClean="0"/>
          </a:p>
          <a:p>
            <a:r>
              <a:rPr lang="da-DK" sz="1800" dirty="0" smtClean="0"/>
              <a:t>EFI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_PL_1B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 smtClean="0"/>
          </a:p>
          <a:p>
            <a:endParaRPr lang="da-DK" sz="1800" dirty="0"/>
          </a:p>
          <a:p>
            <a:endParaRPr lang="da-DK" sz="400" dirty="0" smtClean="0"/>
          </a:p>
          <a:p>
            <a:endParaRPr lang="da-DK" sz="1800" dirty="0"/>
          </a:p>
          <a:p>
            <a:r>
              <a:rPr lang="da-DK" sz="1800" dirty="0" smtClean="0"/>
              <a:t>MAG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_LR_1B</a:t>
            </a:r>
          </a:p>
          <a:p>
            <a:endParaRPr lang="da-DK" sz="1800" dirty="0" smtClean="0"/>
          </a:p>
          <a:p>
            <a:endParaRPr lang="da-DK" sz="1100" dirty="0"/>
          </a:p>
          <a:p>
            <a:endParaRPr lang="da-DK" sz="1800" dirty="0" smtClean="0"/>
          </a:p>
          <a:p>
            <a:r>
              <a:rPr lang="da-DK" sz="1800" dirty="0"/>
              <a:t>IBI</a:t>
            </a:r>
            <a:r>
              <a:rPr lang="da-DK" sz="1800" dirty="0">
                <a:solidFill>
                  <a:srgbClr val="00B050"/>
                </a:solidFill>
              </a:rPr>
              <a:t>x</a:t>
            </a:r>
            <a:r>
              <a:rPr lang="da-DK" sz="1800" dirty="0">
                <a:solidFill>
                  <a:schemeClr val="bg1">
                    <a:lumMod val="65000"/>
                  </a:schemeClr>
                </a:solidFill>
              </a:rPr>
              <a:t>TMS_2F</a:t>
            </a:r>
          </a:p>
          <a:p>
            <a:endParaRPr lang="da-DK" sz="1800" dirty="0" smtClean="0"/>
          </a:p>
          <a:p>
            <a:endParaRPr lang="da-DK" sz="1800" dirty="0" smtClean="0"/>
          </a:p>
          <a:p>
            <a:endParaRPr lang="da-DK" sz="1100" dirty="0" smtClean="0"/>
          </a:p>
          <a:p>
            <a:r>
              <a:rPr lang="da-DK" sz="1800" dirty="0" smtClean="0"/>
              <a:t>FAC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7" name="Picture 3" descr="C:\nio\tex\talks\IUGG-2015\Swarm\IUG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55"/>
          <a:stretch/>
        </p:blipFill>
        <p:spPr bwMode="auto">
          <a:xfrm>
            <a:off x="395536" y="1074114"/>
            <a:ext cx="6336704" cy="57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2276872"/>
            <a:ext cx="9144000" cy="4518400"/>
            <a:chOff x="0" y="2276872"/>
            <a:chExt cx="9144000" cy="45184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2420888"/>
              <a:ext cx="9144000" cy="43743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51520" y="2276872"/>
              <a:ext cx="2331368" cy="7647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693737"/>
          </a:xfrm>
        </p:spPr>
        <p:txBody>
          <a:bodyPr/>
          <a:lstStyle/>
          <a:p>
            <a:r>
              <a:rPr lang="en-US" dirty="0" smtClean="0"/>
              <a:t>Plasma depletion seen in different parameters</a:t>
            </a:r>
            <a:br>
              <a:rPr lang="en-US" dirty="0" smtClean="0"/>
            </a:br>
            <a:r>
              <a:rPr lang="en-US" sz="2000" dirty="0" smtClean="0"/>
              <a:t>11 October 2014, </a:t>
            </a:r>
            <a:r>
              <a:rPr lang="en-US" sz="2000" dirty="0"/>
              <a:t>16:06 UT, 22 LT  85 </a:t>
            </a:r>
            <a:r>
              <a:rPr lang="en-US" sz="2000" dirty="0" err="1"/>
              <a:t>deg</a:t>
            </a:r>
            <a:r>
              <a:rPr lang="en-US" sz="2000" dirty="0"/>
              <a:t> E longitude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6082410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4291" y="6564171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100" dirty="0" err="1" smtClean="0"/>
              <a:t>Courtesy</a:t>
            </a:r>
            <a:r>
              <a:rPr lang="da-DK" sz="1100" dirty="0" smtClean="0"/>
              <a:t>: C. Stolle / GFZ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2802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92280" y="904652"/>
            <a:ext cx="20517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 err="1" smtClean="0"/>
              <a:t>Swarm</a:t>
            </a:r>
            <a:r>
              <a:rPr lang="da-DK" sz="1800" dirty="0" smtClean="0"/>
              <a:t> Data</a:t>
            </a:r>
          </a:p>
          <a:p>
            <a:endParaRPr lang="da-DK" sz="1800" dirty="0" smtClean="0"/>
          </a:p>
          <a:p>
            <a:r>
              <a:rPr lang="da-DK" sz="1800" dirty="0" smtClean="0"/>
              <a:t>TEC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200" dirty="0" smtClean="0"/>
          </a:p>
          <a:p>
            <a:endParaRPr lang="da-DK" sz="1800" dirty="0" smtClean="0"/>
          </a:p>
          <a:p>
            <a:r>
              <a:rPr lang="da-DK" sz="1800" dirty="0" smtClean="0"/>
              <a:t>EFI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_PL_1B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 smtClean="0"/>
          </a:p>
          <a:p>
            <a:endParaRPr lang="da-DK" sz="1800" dirty="0"/>
          </a:p>
          <a:p>
            <a:endParaRPr lang="da-DK" sz="400" dirty="0" smtClean="0"/>
          </a:p>
          <a:p>
            <a:endParaRPr lang="da-DK" sz="1800" dirty="0"/>
          </a:p>
          <a:p>
            <a:r>
              <a:rPr lang="da-DK" sz="1800" dirty="0" smtClean="0"/>
              <a:t>MAG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_LR_1B</a:t>
            </a:r>
          </a:p>
          <a:p>
            <a:endParaRPr lang="da-DK" sz="1800" dirty="0" smtClean="0"/>
          </a:p>
          <a:p>
            <a:endParaRPr lang="da-DK" sz="1100" dirty="0"/>
          </a:p>
          <a:p>
            <a:endParaRPr lang="da-DK" sz="1800" dirty="0" smtClean="0"/>
          </a:p>
          <a:p>
            <a:r>
              <a:rPr lang="da-DK" sz="1800" dirty="0"/>
              <a:t>IBI</a:t>
            </a:r>
            <a:r>
              <a:rPr lang="da-DK" sz="1800" dirty="0">
                <a:solidFill>
                  <a:srgbClr val="00B050"/>
                </a:solidFill>
              </a:rPr>
              <a:t>x</a:t>
            </a:r>
            <a:r>
              <a:rPr lang="da-DK" sz="1800" dirty="0">
                <a:solidFill>
                  <a:schemeClr val="bg1">
                    <a:lumMod val="65000"/>
                  </a:schemeClr>
                </a:solidFill>
              </a:rPr>
              <a:t>TMS_2F</a:t>
            </a:r>
          </a:p>
          <a:p>
            <a:endParaRPr lang="da-DK" sz="1800" dirty="0" smtClean="0"/>
          </a:p>
          <a:p>
            <a:endParaRPr lang="da-DK" sz="1800" dirty="0" smtClean="0"/>
          </a:p>
          <a:p>
            <a:endParaRPr lang="da-DK" sz="1100" dirty="0" smtClean="0"/>
          </a:p>
          <a:p>
            <a:r>
              <a:rPr lang="da-DK" sz="1800" dirty="0" smtClean="0"/>
              <a:t>FAC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7" name="Picture 3" descr="C:\nio\tex\talks\IUGG-2015\Swarm\IUG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55"/>
          <a:stretch/>
        </p:blipFill>
        <p:spPr bwMode="auto">
          <a:xfrm>
            <a:off x="395536" y="1074114"/>
            <a:ext cx="6336704" cy="57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0" y="3501008"/>
            <a:ext cx="9144000" cy="33843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693737"/>
          </a:xfrm>
        </p:spPr>
        <p:txBody>
          <a:bodyPr/>
          <a:lstStyle/>
          <a:p>
            <a:r>
              <a:rPr lang="en-US" dirty="0" smtClean="0"/>
              <a:t>Plasma depletion seen in different parameters</a:t>
            </a:r>
            <a:br>
              <a:rPr lang="en-US" dirty="0" smtClean="0"/>
            </a:br>
            <a:r>
              <a:rPr lang="en-US" sz="2000" dirty="0" smtClean="0"/>
              <a:t>11 October 2014</a:t>
            </a:r>
            <a:r>
              <a:rPr lang="en-US" sz="2000" dirty="0"/>
              <a:t>, 16:06 UT, 22 LT  85 </a:t>
            </a:r>
            <a:r>
              <a:rPr lang="en-US" sz="2000" dirty="0" err="1"/>
              <a:t>deg</a:t>
            </a:r>
            <a:r>
              <a:rPr lang="en-US" sz="2000" dirty="0"/>
              <a:t> E longitude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34291" y="657505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100" dirty="0" err="1" smtClean="0"/>
              <a:t>Courtesy</a:t>
            </a:r>
            <a:r>
              <a:rPr lang="da-DK" sz="1100" dirty="0" smtClean="0"/>
              <a:t>: C. Stolle / GFZ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23447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92280" y="904652"/>
            <a:ext cx="20517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 err="1" smtClean="0"/>
              <a:t>Swarm</a:t>
            </a:r>
            <a:r>
              <a:rPr lang="da-DK" sz="1800" dirty="0" smtClean="0"/>
              <a:t> Data</a:t>
            </a:r>
          </a:p>
          <a:p>
            <a:endParaRPr lang="da-DK" sz="1800" dirty="0" smtClean="0"/>
          </a:p>
          <a:p>
            <a:r>
              <a:rPr lang="da-DK" sz="1800" dirty="0" smtClean="0"/>
              <a:t>TEC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200" dirty="0" smtClean="0"/>
          </a:p>
          <a:p>
            <a:endParaRPr lang="da-DK" sz="1800" dirty="0" smtClean="0"/>
          </a:p>
          <a:p>
            <a:r>
              <a:rPr lang="da-DK" sz="1800" dirty="0" smtClean="0"/>
              <a:t>EFI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_PL_1B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 smtClean="0"/>
          </a:p>
          <a:p>
            <a:endParaRPr lang="da-DK" sz="1800" dirty="0"/>
          </a:p>
          <a:p>
            <a:endParaRPr lang="da-DK" sz="400" dirty="0" smtClean="0"/>
          </a:p>
          <a:p>
            <a:endParaRPr lang="da-DK" sz="1800" dirty="0"/>
          </a:p>
          <a:p>
            <a:r>
              <a:rPr lang="da-DK" sz="1800" dirty="0" smtClean="0"/>
              <a:t>MAG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_LR_1B</a:t>
            </a:r>
          </a:p>
          <a:p>
            <a:endParaRPr lang="da-DK" sz="1800" dirty="0" smtClean="0"/>
          </a:p>
          <a:p>
            <a:endParaRPr lang="da-DK" sz="1100" dirty="0"/>
          </a:p>
          <a:p>
            <a:endParaRPr lang="da-DK" sz="1800" dirty="0" smtClean="0"/>
          </a:p>
          <a:p>
            <a:r>
              <a:rPr lang="da-DK" sz="1800" dirty="0"/>
              <a:t>IBI</a:t>
            </a:r>
            <a:r>
              <a:rPr lang="da-DK" sz="1800" dirty="0">
                <a:solidFill>
                  <a:srgbClr val="00B050"/>
                </a:solidFill>
              </a:rPr>
              <a:t>x</a:t>
            </a:r>
            <a:r>
              <a:rPr lang="da-DK" sz="1800" dirty="0">
                <a:solidFill>
                  <a:schemeClr val="bg1">
                    <a:lumMod val="65000"/>
                  </a:schemeClr>
                </a:solidFill>
              </a:rPr>
              <a:t>TMS_2F</a:t>
            </a:r>
          </a:p>
          <a:p>
            <a:endParaRPr lang="da-DK" sz="1800" dirty="0" smtClean="0"/>
          </a:p>
          <a:p>
            <a:endParaRPr lang="da-DK" sz="1800" dirty="0" smtClean="0"/>
          </a:p>
          <a:p>
            <a:endParaRPr lang="da-DK" sz="1100" dirty="0" smtClean="0"/>
          </a:p>
          <a:p>
            <a:r>
              <a:rPr lang="da-DK" sz="1800" dirty="0" smtClean="0"/>
              <a:t>FAC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7" name="Picture 3" descr="C:\nio\tex\talks\IUGG-2015\Swarm\IUG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55"/>
          <a:stretch/>
        </p:blipFill>
        <p:spPr bwMode="auto">
          <a:xfrm>
            <a:off x="395536" y="1074114"/>
            <a:ext cx="6336704" cy="57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0" y="4725144"/>
            <a:ext cx="9144000" cy="21328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693737"/>
          </a:xfrm>
        </p:spPr>
        <p:txBody>
          <a:bodyPr/>
          <a:lstStyle/>
          <a:p>
            <a:r>
              <a:rPr lang="en-US" dirty="0" smtClean="0"/>
              <a:t>Plasma depletion seen in different parameters</a:t>
            </a:r>
            <a:br>
              <a:rPr lang="en-US" dirty="0" smtClean="0"/>
            </a:br>
            <a:r>
              <a:rPr lang="en-US" sz="2000" dirty="0" smtClean="0"/>
              <a:t>11 October </a:t>
            </a:r>
            <a:r>
              <a:rPr lang="en-US" sz="2000" dirty="0"/>
              <a:t>2014, 16:06 UT, 22 LT  85 </a:t>
            </a:r>
            <a:r>
              <a:rPr lang="en-US" sz="2000" dirty="0" err="1"/>
              <a:t>deg</a:t>
            </a:r>
            <a:r>
              <a:rPr lang="en-US" sz="2000" dirty="0"/>
              <a:t> E longitude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34291" y="657505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100" dirty="0" err="1" smtClean="0"/>
              <a:t>Courtesy</a:t>
            </a:r>
            <a:r>
              <a:rPr lang="da-DK" sz="1100" dirty="0" smtClean="0"/>
              <a:t>: C. Stolle / GFZ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32997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02" y="795171"/>
            <a:ext cx="1771382" cy="143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lowchart: Process 34"/>
          <p:cNvSpPr/>
          <p:nvPr/>
        </p:nvSpPr>
        <p:spPr bwMode="auto">
          <a:xfrm>
            <a:off x="2109440" y="3789040"/>
            <a:ext cx="3176736" cy="792088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L2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Processor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Flowchart: Process 7"/>
          <p:cNvSpPr/>
          <p:nvPr/>
        </p:nvSpPr>
        <p:spPr bwMode="auto">
          <a:xfrm>
            <a:off x="611560" y="2492896"/>
            <a:ext cx="2032992" cy="792088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L1b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Processor</a:t>
            </a:r>
            <a:b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</a:b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(Operational Processor)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1560" y="908720"/>
            <a:ext cx="2032992" cy="944488"/>
            <a:chOff x="611560" y="1772816"/>
            <a:chExt cx="2032992" cy="1096888"/>
          </a:xfrm>
        </p:grpSpPr>
        <p:sp>
          <p:nvSpPr>
            <p:cNvPr id="6" name="Flowchart: Process 5"/>
            <p:cNvSpPr/>
            <p:nvPr/>
          </p:nvSpPr>
          <p:spPr bwMode="auto">
            <a:xfrm>
              <a:off x="611560" y="1772816"/>
              <a:ext cx="1728192" cy="792088"/>
            </a:xfrm>
            <a:prstGeom prst="flowChartProcess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SW-A</a:t>
              </a:r>
            </a:p>
          </p:txBody>
        </p:sp>
        <p:sp>
          <p:nvSpPr>
            <p:cNvPr id="16" name="Flowchart: Process 15"/>
            <p:cNvSpPr/>
            <p:nvPr/>
          </p:nvSpPr>
          <p:spPr bwMode="auto">
            <a:xfrm>
              <a:off x="763960" y="1925216"/>
              <a:ext cx="1728192" cy="792088"/>
            </a:xfrm>
            <a:prstGeom prst="flowChartProcess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SW-A</a:t>
              </a:r>
            </a:p>
          </p:txBody>
        </p:sp>
        <p:sp>
          <p:nvSpPr>
            <p:cNvPr id="17" name="Flowchart: Process 16"/>
            <p:cNvSpPr/>
            <p:nvPr/>
          </p:nvSpPr>
          <p:spPr bwMode="auto">
            <a:xfrm>
              <a:off x="916360" y="2077616"/>
              <a:ext cx="1728192" cy="792088"/>
            </a:xfrm>
            <a:prstGeom prst="flowChartProcess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SW-A</a:t>
              </a:r>
            </a:p>
          </p:txBody>
        </p:sp>
      </p:grpSp>
      <p:sp>
        <p:nvSpPr>
          <p:cNvPr id="23" name="Flowchart: Process 22"/>
          <p:cNvSpPr/>
          <p:nvPr/>
        </p:nvSpPr>
        <p:spPr bwMode="auto">
          <a:xfrm>
            <a:off x="2115344" y="3789040"/>
            <a:ext cx="3176736" cy="792088"/>
          </a:xfrm>
          <a:prstGeom prst="flowChartProces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SCARF </a:t>
            </a:r>
            <a:b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L2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Processing Facility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5" name="Straight Arrow Connector 24"/>
          <p:cNvCxnSpPr>
            <a:stCxn id="8" idx="2"/>
          </p:cNvCxnSpPr>
          <p:nvPr/>
        </p:nvCxnSpPr>
        <p:spPr bwMode="auto">
          <a:xfrm>
            <a:off x="1628056" y="3284984"/>
            <a:ext cx="0" cy="187220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703712" y="4581128"/>
            <a:ext cx="0" cy="57606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33" name="Straight Arrow Connector 32"/>
          <p:cNvCxnSpPr>
            <a:endCxn id="8" idx="0"/>
          </p:cNvCxnSpPr>
          <p:nvPr/>
        </p:nvCxnSpPr>
        <p:spPr bwMode="auto">
          <a:xfrm>
            <a:off x="1628056" y="1853208"/>
            <a:ext cx="0" cy="6396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115616" y="1979548"/>
            <a:ext cx="5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L0</a:t>
            </a:r>
            <a:endParaRPr lang="en-US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916360" y="3717032"/>
            <a:ext cx="71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L1b</a:t>
            </a:r>
            <a:endParaRPr lang="en-US" sz="1800" dirty="0"/>
          </a:p>
        </p:txBody>
      </p:sp>
      <p:sp>
        <p:nvSpPr>
          <p:cNvPr id="40" name="TextBox 39"/>
          <p:cNvSpPr txBox="1"/>
          <p:nvPr/>
        </p:nvSpPr>
        <p:spPr>
          <a:xfrm>
            <a:off x="3224608" y="4653136"/>
            <a:ext cx="512440" cy="369332"/>
          </a:xfrm>
          <a:prstGeom prst="rect">
            <a:avLst/>
          </a:prstGeom>
          <a:noFill/>
          <a:ln w="6350"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L2</a:t>
            </a:r>
            <a:endParaRPr lang="en-US" sz="1800" dirty="0"/>
          </a:p>
        </p:txBody>
      </p:sp>
      <p:cxnSp>
        <p:nvCxnSpPr>
          <p:cNvPr id="51" name="Elbow Connector 50"/>
          <p:cNvCxnSpPr>
            <a:endCxn id="23" idx="0"/>
          </p:cNvCxnSpPr>
          <p:nvPr/>
        </p:nvCxnSpPr>
        <p:spPr bwMode="auto">
          <a:xfrm>
            <a:off x="1628056" y="3439492"/>
            <a:ext cx="2075656" cy="349548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827584" y="5157192"/>
            <a:ext cx="3774504" cy="596389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cientific users</a:t>
            </a:r>
          </a:p>
        </p:txBody>
      </p:sp>
      <p:sp>
        <p:nvSpPr>
          <p:cNvPr id="10" name="Left-Right Arrow 9"/>
          <p:cNvSpPr/>
          <p:nvPr/>
        </p:nvSpPr>
        <p:spPr bwMode="auto">
          <a:xfrm>
            <a:off x="2742656" y="2795216"/>
            <a:ext cx="1713148" cy="24364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Flowchart: Process 18"/>
          <p:cNvSpPr/>
          <p:nvPr/>
        </p:nvSpPr>
        <p:spPr bwMode="auto">
          <a:xfrm>
            <a:off x="4538464" y="2495004"/>
            <a:ext cx="2032992" cy="792088"/>
          </a:xfrm>
          <a:prstGeom prst="flowChartProcess">
            <a:avLst/>
          </a:prstGeom>
          <a:solidFill>
            <a:schemeClr val="bg1">
              <a:lumMod val="85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Tahoma" pitchFamily="34" charset="0"/>
              </a:rPr>
              <a:t>L1b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Tahoma" pitchFamily="34" charset="0"/>
              </a:rPr>
              <a:t> Processor</a:t>
            </a:r>
            <a:b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Tahoma" pitchFamily="34" charset="0"/>
              </a:rPr>
            </a:b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Tahoma" pitchFamily="34" charset="0"/>
              </a:rPr>
              <a:t>(Prototype Processor)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Tahoma" pitchFamily="34" charset="0"/>
            </a:endParaRPr>
          </a:p>
        </p:txBody>
      </p:sp>
      <p:cxnSp>
        <p:nvCxnSpPr>
          <p:cNvPr id="58" name="Elbow Connector 57"/>
          <p:cNvCxnSpPr>
            <a:endCxn id="19" idx="0"/>
          </p:cNvCxnSpPr>
          <p:nvPr/>
        </p:nvCxnSpPr>
        <p:spPr bwMode="auto">
          <a:xfrm>
            <a:off x="1628056" y="1979548"/>
            <a:ext cx="3926904" cy="515456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693737"/>
          </a:xfrm>
        </p:spPr>
        <p:txBody>
          <a:bodyPr/>
          <a:lstStyle/>
          <a:p>
            <a:r>
              <a:rPr lang="en-US" i="1" dirty="0" smtClean="0"/>
              <a:t>Swarm </a:t>
            </a:r>
            <a:r>
              <a:rPr lang="en-US" dirty="0" smtClean="0"/>
              <a:t>Data Processing Hierarchy</a:t>
            </a:r>
            <a:endParaRPr lang="en-US" noProof="0" dirty="0"/>
          </a:p>
        </p:txBody>
      </p:sp>
      <p:pic>
        <p:nvPicPr>
          <p:cNvPr id="27" name="Picture 2" descr="H:\tex\talks\NB-Lecture-2008\B_cartoons_Page_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88" y="4365104"/>
            <a:ext cx="1354208" cy="1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:\tex\talks\NB-Lecture-2008\B_cartoons_Page_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61117"/>
            <a:ext cx="1388240" cy="14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Elbow Connector 29"/>
          <p:cNvCxnSpPr>
            <a:stCxn id="19" idx="2"/>
          </p:cNvCxnSpPr>
          <p:nvPr/>
        </p:nvCxnSpPr>
        <p:spPr bwMode="auto">
          <a:xfrm rot="5400000">
            <a:off x="4550183" y="2434717"/>
            <a:ext cx="152402" cy="1857152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8346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092280" y="904652"/>
            <a:ext cx="20517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 err="1" smtClean="0"/>
              <a:t>Swarm</a:t>
            </a:r>
            <a:r>
              <a:rPr lang="da-DK" sz="1800" dirty="0" smtClean="0"/>
              <a:t> Data</a:t>
            </a:r>
          </a:p>
          <a:p>
            <a:endParaRPr lang="da-DK" sz="1800" dirty="0" smtClean="0"/>
          </a:p>
          <a:p>
            <a:r>
              <a:rPr lang="da-DK" sz="1800" dirty="0" smtClean="0"/>
              <a:t>TEC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200" dirty="0" smtClean="0"/>
          </a:p>
          <a:p>
            <a:endParaRPr lang="da-DK" sz="1800" dirty="0" smtClean="0"/>
          </a:p>
          <a:p>
            <a:r>
              <a:rPr lang="da-DK" sz="1800" dirty="0" smtClean="0"/>
              <a:t>EFI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_PL_1B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 smtClean="0"/>
          </a:p>
          <a:p>
            <a:endParaRPr lang="da-DK" sz="1800" dirty="0"/>
          </a:p>
          <a:p>
            <a:endParaRPr lang="da-DK" sz="400" dirty="0" smtClean="0"/>
          </a:p>
          <a:p>
            <a:endParaRPr lang="da-DK" sz="1800" dirty="0"/>
          </a:p>
          <a:p>
            <a:r>
              <a:rPr lang="da-DK" sz="1800" dirty="0" smtClean="0"/>
              <a:t>MAG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_LR_1B</a:t>
            </a:r>
          </a:p>
          <a:p>
            <a:endParaRPr lang="da-DK" sz="1800" dirty="0" smtClean="0"/>
          </a:p>
          <a:p>
            <a:endParaRPr lang="da-DK" sz="1100" dirty="0"/>
          </a:p>
          <a:p>
            <a:endParaRPr lang="da-DK" sz="1800" dirty="0" smtClean="0"/>
          </a:p>
          <a:p>
            <a:r>
              <a:rPr lang="da-DK" sz="1800" dirty="0"/>
              <a:t>IBI</a:t>
            </a:r>
            <a:r>
              <a:rPr lang="da-DK" sz="1800" dirty="0">
                <a:solidFill>
                  <a:srgbClr val="00B050"/>
                </a:solidFill>
              </a:rPr>
              <a:t>x</a:t>
            </a:r>
            <a:r>
              <a:rPr lang="da-DK" sz="1800" dirty="0">
                <a:solidFill>
                  <a:schemeClr val="bg1">
                    <a:lumMod val="65000"/>
                  </a:schemeClr>
                </a:solidFill>
              </a:rPr>
              <a:t>TMS_2F</a:t>
            </a:r>
          </a:p>
          <a:p>
            <a:endParaRPr lang="da-DK" sz="1800" dirty="0" smtClean="0"/>
          </a:p>
          <a:p>
            <a:endParaRPr lang="da-DK" sz="1800" dirty="0" smtClean="0"/>
          </a:p>
          <a:p>
            <a:endParaRPr lang="da-DK" sz="1100" dirty="0" smtClean="0"/>
          </a:p>
          <a:p>
            <a:r>
              <a:rPr lang="da-DK" sz="1800" dirty="0" smtClean="0"/>
              <a:t>FAC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7" name="Picture 3" descr="C:\nio\tex\talks\IUGG-2015\Swarm\IUG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55"/>
          <a:stretch/>
        </p:blipFill>
        <p:spPr bwMode="auto">
          <a:xfrm>
            <a:off x="395536" y="1074114"/>
            <a:ext cx="6336704" cy="57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5445224"/>
            <a:ext cx="9144000" cy="14127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693737"/>
          </a:xfrm>
        </p:spPr>
        <p:txBody>
          <a:bodyPr/>
          <a:lstStyle/>
          <a:p>
            <a:r>
              <a:rPr lang="en-US" dirty="0" smtClean="0"/>
              <a:t>Plasma depletion seen in different parameters</a:t>
            </a:r>
            <a:br>
              <a:rPr lang="en-US" dirty="0" smtClean="0"/>
            </a:br>
            <a:r>
              <a:rPr lang="en-US" sz="2000" dirty="0" smtClean="0"/>
              <a:t>11 October 2014</a:t>
            </a:r>
            <a:r>
              <a:rPr lang="en-US" sz="2000" dirty="0"/>
              <a:t>, 16:06 UT, 22 LT  85 </a:t>
            </a:r>
            <a:r>
              <a:rPr lang="en-US" sz="2000" dirty="0" err="1"/>
              <a:t>deg</a:t>
            </a:r>
            <a:r>
              <a:rPr lang="en-US" sz="2000" dirty="0"/>
              <a:t> E longitude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34291" y="657505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100" dirty="0" err="1" smtClean="0"/>
              <a:t>Courtesy</a:t>
            </a:r>
            <a:r>
              <a:rPr lang="da-DK" sz="1100" dirty="0" smtClean="0"/>
              <a:t>: C. Stolle / GFZ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13229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depletion seen in different parameters</a:t>
            </a:r>
            <a:br>
              <a:rPr lang="en-US" dirty="0" smtClean="0"/>
            </a:br>
            <a:r>
              <a:rPr lang="en-US" sz="2000" dirty="0" smtClean="0"/>
              <a:t>11 October 2014, 16:06 UT, 22 LT  85 </a:t>
            </a:r>
            <a:r>
              <a:rPr lang="en-US" sz="2000" dirty="0" err="1" smtClean="0"/>
              <a:t>deg</a:t>
            </a:r>
            <a:r>
              <a:rPr lang="en-US" sz="2000" dirty="0" smtClean="0"/>
              <a:t> E longitude</a:t>
            </a:r>
            <a:endParaRPr lang="en-US" dirty="0"/>
          </a:p>
        </p:txBody>
      </p:sp>
      <p:pic>
        <p:nvPicPr>
          <p:cNvPr id="1027" name="Picture 3" descr="C:\nio\tex\talks\IUGG-2015\Swarm\IUG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55"/>
          <a:stretch/>
        </p:blipFill>
        <p:spPr bwMode="auto">
          <a:xfrm>
            <a:off x="395536" y="1074114"/>
            <a:ext cx="6336704" cy="57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34291" y="657505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100" dirty="0" err="1" smtClean="0"/>
              <a:t>Courtesy</a:t>
            </a:r>
            <a:r>
              <a:rPr lang="da-DK" sz="1100" dirty="0" smtClean="0"/>
              <a:t>: C. Stolle / GFZ</a:t>
            </a:r>
            <a:endParaRPr lang="da-DK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7092280" y="904652"/>
            <a:ext cx="20517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 err="1" smtClean="0"/>
              <a:t>Swarm</a:t>
            </a:r>
            <a:r>
              <a:rPr lang="da-DK" sz="1800" dirty="0" smtClean="0"/>
              <a:t> Data</a:t>
            </a:r>
          </a:p>
          <a:p>
            <a:endParaRPr lang="da-DK" sz="1800" dirty="0" smtClean="0"/>
          </a:p>
          <a:p>
            <a:r>
              <a:rPr lang="da-DK" sz="1800" dirty="0" smtClean="0"/>
              <a:t>TEC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200" dirty="0" smtClean="0"/>
          </a:p>
          <a:p>
            <a:endParaRPr lang="da-DK" sz="1800" dirty="0" smtClean="0"/>
          </a:p>
          <a:p>
            <a:r>
              <a:rPr lang="da-DK" sz="1800" dirty="0" smtClean="0"/>
              <a:t>EFI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_PL_1B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a-DK" sz="1800" dirty="0" smtClean="0"/>
          </a:p>
          <a:p>
            <a:endParaRPr lang="da-DK" sz="1800" dirty="0"/>
          </a:p>
          <a:p>
            <a:endParaRPr lang="da-DK" sz="400" dirty="0" smtClean="0"/>
          </a:p>
          <a:p>
            <a:endParaRPr lang="da-DK" sz="1800" dirty="0"/>
          </a:p>
          <a:p>
            <a:r>
              <a:rPr lang="da-DK" sz="1800" dirty="0" smtClean="0"/>
              <a:t>MAG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_LR_1B</a:t>
            </a:r>
          </a:p>
          <a:p>
            <a:endParaRPr lang="da-DK" sz="1800" dirty="0" smtClean="0"/>
          </a:p>
          <a:p>
            <a:endParaRPr lang="da-DK" sz="1100" dirty="0"/>
          </a:p>
          <a:p>
            <a:endParaRPr lang="da-DK" sz="1800" dirty="0" smtClean="0"/>
          </a:p>
          <a:p>
            <a:r>
              <a:rPr lang="da-DK" sz="1800" dirty="0"/>
              <a:t>IBI</a:t>
            </a:r>
            <a:r>
              <a:rPr lang="da-DK" sz="1800" dirty="0">
                <a:solidFill>
                  <a:srgbClr val="00B050"/>
                </a:solidFill>
              </a:rPr>
              <a:t>x</a:t>
            </a:r>
            <a:r>
              <a:rPr lang="da-DK" sz="1800" dirty="0">
                <a:solidFill>
                  <a:schemeClr val="bg1">
                    <a:lumMod val="65000"/>
                  </a:schemeClr>
                </a:solidFill>
              </a:rPr>
              <a:t>TMS_2F</a:t>
            </a:r>
          </a:p>
          <a:p>
            <a:endParaRPr lang="da-DK" sz="1800" dirty="0" smtClean="0"/>
          </a:p>
          <a:p>
            <a:endParaRPr lang="da-DK" sz="1800" dirty="0" smtClean="0"/>
          </a:p>
          <a:p>
            <a:endParaRPr lang="da-DK" sz="1100" dirty="0" smtClean="0"/>
          </a:p>
          <a:p>
            <a:r>
              <a:rPr lang="da-DK" sz="1800" dirty="0" smtClean="0"/>
              <a:t>FAC</a:t>
            </a:r>
            <a:r>
              <a:rPr lang="da-DK" sz="1800" dirty="0" smtClean="0">
                <a:solidFill>
                  <a:srgbClr val="00B050"/>
                </a:solidFill>
              </a:rPr>
              <a:t>x</a:t>
            </a:r>
            <a:r>
              <a:rPr lang="da-DK" sz="1800" dirty="0" smtClean="0">
                <a:solidFill>
                  <a:schemeClr val="bg1">
                    <a:lumMod val="65000"/>
                  </a:schemeClr>
                </a:solidFill>
              </a:rPr>
              <a:t>TMS_2F</a:t>
            </a:r>
            <a:endParaRPr lang="da-DK" sz="1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tex\talks\IUGG-2015\Swarm\SW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tex\talks\IUGG-2015\Swarm\SW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tex\talks\IUGG-2015\Swarm\SW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tex\talks\IUGG-2015\Swarm\SW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9728" y="301027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rgbClr val="FF9933"/>
                </a:solidFill>
              </a:rPr>
              <a:t>C/NOFS</a:t>
            </a:r>
            <a:endParaRPr lang="da-DK" sz="1400" dirty="0">
              <a:solidFill>
                <a:srgbClr val="FF99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306896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 err="1" smtClean="0">
                <a:solidFill>
                  <a:srgbClr val="00B050"/>
                </a:solidFill>
              </a:rPr>
              <a:t>Swarm</a:t>
            </a:r>
            <a:r>
              <a:rPr lang="da-DK" sz="1400" dirty="0" smtClean="0">
                <a:solidFill>
                  <a:srgbClr val="00B050"/>
                </a:solidFill>
              </a:rPr>
              <a:t> </a:t>
            </a:r>
            <a:r>
              <a:rPr lang="da-DK" sz="1400" i="1" dirty="0" smtClean="0">
                <a:solidFill>
                  <a:srgbClr val="00B050"/>
                </a:solidFill>
              </a:rPr>
              <a:t>Bravo</a:t>
            </a:r>
            <a:endParaRPr lang="da-DK" sz="1400" i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325401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 err="1" smtClean="0">
                <a:solidFill>
                  <a:srgbClr val="FF0000"/>
                </a:solidFill>
              </a:rPr>
              <a:t>Swarm</a:t>
            </a:r>
            <a:r>
              <a:rPr lang="da-DK" sz="1400" dirty="0" smtClean="0">
                <a:solidFill>
                  <a:srgbClr val="FF0000"/>
                </a:solidFill>
              </a:rPr>
              <a:t> </a:t>
            </a:r>
            <a:r>
              <a:rPr lang="da-DK" sz="1400" i="1" dirty="0" smtClean="0">
                <a:solidFill>
                  <a:srgbClr val="FF0000"/>
                </a:solidFill>
              </a:rPr>
              <a:t>Alpha</a:t>
            </a:r>
            <a:endParaRPr lang="da-DK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4036" y="342900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 err="1" smtClean="0">
                <a:solidFill>
                  <a:srgbClr val="0070C0"/>
                </a:solidFill>
              </a:rPr>
              <a:t>Swarm</a:t>
            </a:r>
            <a:r>
              <a:rPr lang="da-DK" sz="1400" dirty="0" smtClean="0">
                <a:solidFill>
                  <a:srgbClr val="0070C0"/>
                </a:solidFill>
              </a:rPr>
              <a:t> </a:t>
            </a:r>
            <a:r>
              <a:rPr lang="da-DK" sz="1400" i="1" dirty="0" smtClean="0">
                <a:solidFill>
                  <a:srgbClr val="0070C0"/>
                </a:solidFill>
              </a:rPr>
              <a:t>Charlie</a:t>
            </a:r>
            <a:endParaRPr lang="da-DK" sz="1400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87727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err="1" smtClean="0"/>
              <a:t>Courtesy</a:t>
            </a:r>
            <a:r>
              <a:rPr lang="da-DK" sz="1100" dirty="0" smtClean="0"/>
              <a:t>: C. Stolle / GFZ</a:t>
            </a:r>
            <a:endParaRPr lang="da-DK" sz="11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825" y="-1041"/>
            <a:ext cx="8642350" cy="693737"/>
          </a:xfrm>
        </p:spPr>
        <p:txBody>
          <a:bodyPr/>
          <a:lstStyle/>
          <a:p>
            <a:r>
              <a:rPr lang="en-US" dirty="0"/>
              <a:t>Multi-Point observation </a:t>
            </a: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Equatorial </a:t>
            </a:r>
            <a:r>
              <a:rPr lang="en-US" dirty="0"/>
              <a:t>plasma irregularities</a:t>
            </a:r>
            <a:endParaRPr lang="da-DK" dirty="0"/>
          </a:p>
        </p:txBody>
      </p:sp>
      <p:sp>
        <p:nvSpPr>
          <p:cNvPr id="19" name="Oval 18"/>
          <p:cNvSpPr/>
          <p:nvPr/>
        </p:nvSpPr>
        <p:spPr bwMode="auto">
          <a:xfrm rot="5400000">
            <a:off x="-1277786" y="1648936"/>
            <a:ext cx="3108801" cy="354880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 rot="5400000">
            <a:off x="-1396961" y="1815286"/>
            <a:ext cx="2792651" cy="321610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5400000">
            <a:off x="-1675731" y="1178990"/>
            <a:ext cx="3793791" cy="443600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rot="5400000">
            <a:off x="-2958258" y="3001945"/>
            <a:ext cx="5637994" cy="1053550"/>
          </a:xfrm>
          <a:prstGeom prst="ellipse">
            <a:avLst/>
          </a:prstGeom>
          <a:solidFill>
            <a:srgbClr val="804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3" name="Gerade Verbindung 2"/>
          <p:cNvCxnSpPr/>
          <p:nvPr/>
        </p:nvCxnSpPr>
        <p:spPr bwMode="auto">
          <a:xfrm rot="5400000">
            <a:off x="1635140" y="2149366"/>
            <a:ext cx="0" cy="24952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hteck 20"/>
          <p:cNvSpPr/>
          <p:nvPr/>
        </p:nvSpPr>
        <p:spPr bwMode="auto">
          <a:xfrm rot="5400000">
            <a:off x="-3896770" y="2556965"/>
            <a:ext cx="5796069" cy="1996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5" name="Gerade Verbindung mit Pfeil 11"/>
          <p:cNvCxnSpPr/>
          <p:nvPr/>
        </p:nvCxnSpPr>
        <p:spPr bwMode="auto">
          <a:xfrm rot="5400000" flipV="1">
            <a:off x="-781634" y="3290229"/>
            <a:ext cx="4057248" cy="5545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/>
          </a:ln>
          <a:effectLst/>
        </p:spPr>
      </p:cxnSp>
      <p:pic>
        <p:nvPicPr>
          <p:cNvPr id="26" name="Picture 2" descr="C:\nio\tex\talks\IUGG-2015\Swarm\SwarmOrthogonal_Si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64963" y="3291851"/>
            <a:ext cx="1364055" cy="3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83568" y="85819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rgbClr val="0070C0"/>
                </a:solidFill>
              </a:rPr>
              <a:t>1. Jan. 2014, 02:15 – 03:18 UT</a:t>
            </a:r>
            <a:endParaRPr lang="da-DK" sz="16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5792" y="1130763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400" dirty="0" smtClean="0"/>
              <a:t>Plasma </a:t>
            </a:r>
            <a:r>
              <a:rPr lang="da-DK" sz="1400" dirty="0" err="1" smtClean="0"/>
              <a:t>density</a:t>
            </a:r>
            <a:r>
              <a:rPr lang="da-DK" sz="1400" dirty="0" smtClean="0"/>
              <a:t> </a:t>
            </a:r>
            <a:r>
              <a:rPr lang="da-DK" sz="1400" dirty="0" err="1" smtClean="0"/>
              <a:t>anomaly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567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 rot="5400000">
            <a:off x="-2449162" y="1110711"/>
            <a:ext cx="5796068" cy="4879601"/>
            <a:chOff x="755576" y="2780928"/>
            <a:chExt cx="7920880" cy="6336704"/>
          </a:xfrm>
        </p:grpSpPr>
        <p:grpSp>
          <p:nvGrpSpPr>
            <p:cNvPr id="55" name="Gruppierung 57"/>
            <p:cNvGrpSpPr/>
            <p:nvPr/>
          </p:nvGrpSpPr>
          <p:grpSpPr>
            <a:xfrm>
              <a:off x="2123728" y="4293096"/>
              <a:ext cx="4896544" cy="4248472"/>
              <a:chOff x="1835696" y="3645024"/>
              <a:chExt cx="5472608" cy="4896544"/>
            </a:xfrm>
          </p:grpSpPr>
          <p:sp>
            <p:nvSpPr>
              <p:cNvPr id="64" name="Oval 63"/>
              <p:cNvSpPr/>
              <p:nvPr/>
            </p:nvSpPr>
            <p:spPr bwMode="auto">
              <a:xfrm>
                <a:off x="2339752" y="3645024"/>
                <a:ext cx="4392488" cy="460851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2411760" y="4077072"/>
                <a:ext cx="4176464" cy="446449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6" name="Rechteck 50"/>
              <p:cNvSpPr/>
              <p:nvPr/>
            </p:nvSpPr>
            <p:spPr bwMode="auto">
              <a:xfrm>
                <a:off x="1835696" y="5445224"/>
                <a:ext cx="5472608" cy="115212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56" name="Oval 55"/>
            <p:cNvSpPr/>
            <p:nvPr/>
          </p:nvSpPr>
          <p:spPr bwMode="auto">
            <a:xfrm>
              <a:off x="2411760" y="3861048"/>
              <a:ext cx="4248472" cy="460851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2627784" y="4437112"/>
              <a:ext cx="3816424" cy="417646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1907704" y="3356992"/>
              <a:ext cx="5184576" cy="576064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827584" y="6021288"/>
              <a:ext cx="7704856" cy="1368152"/>
            </a:xfrm>
            <a:prstGeom prst="ellipse">
              <a:avLst/>
            </a:prstGeom>
            <a:solidFill>
              <a:srgbClr val="804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60" name="Gerade Verbindung mit Pfeil 11"/>
            <p:cNvCxnSpPr/>
            <p:nvPr/>
          </p:nvCxnSpPr>
          <p:spPr bwMode="auto">
            <a:xfrm flipV="1">
              <a:off x="1619672" y="4869160"/>
              <a:ext cx="5544616" cy="7200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61" name="Gerade Verbindung 12"/>
            <p:cNvCxnSpPr/>
            <p:nvPr/>
          </p:nvCxnSpPr>
          <p:spPr bwMode="auto">
            <a:xfrm>
              <a:off x="4499992" y="2780928"/>
              <a:ext cx="0" cy="32403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Rechteck 1"/>
            <p:cNvSpPr/>
            <p:nvPr/>
          </p:nvSpPr>
          <p:spPr bwMode="auto">
            <a:xfrm>
              <a:off x="755576" y="6525344"/>
              <a:ext cx="7920880" cy="259228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63" name="Picture 2" descr="C:\nio\tex\talks\IUGG-2015\Swarm\SwarmOrthogonal_Sid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39944" y="4700202"/>
              <a:ext cx="1864111" cy="409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-1041"/>
            <a:ext cx="8642350" cy="693737"/>
          </a:xfrm>
        </p:spPr>
        <p:txBody>
          <a:bodyPr/>
          <a:lstStyle/>
          <a:p>
            <a:r>
              <a:rPr lang="en-US" dirty="0" smtClean="0"/>
              <a:t>Multi-Point observation of</a:t>
            </a:r>
            <a:br>
              <a:rPr lang="en-US" dirty="0" smtClean="0"/>
            </a:br>
            <a:r>
              <a:rPr lang="en-US" dirty="0" smtClean="0"/>
              <a:t>Equatorial </a:t>
            </a:r>
            <a:r>
              <a:rPr lang="en-US" dirty="0"/>
              <a:t>plasma irregularities</a:t>
            </a:r>
            <a:endParaRPr lang="da-DK" dirty="0"/>
          </a:p>
        </p:txBody>
      </p:sp>
      <p:pic>
        <p:nvPicPr>
          <p:cNvPr id="1026" name="Picture 2" descr="H:\tex\talks\IUGG-2015\Swarm\SW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tex\talks\IUGG-2015\Swarm\SW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tex\talks\IUGG-2015\Swarm\SW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tex\talks\IUGG-2015\Swarm\SW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6" y="980728"/>
            <a:ext cx="5384180" cy="51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9728" y="301027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rgbClr val="FF9933"/>
                </a:solidFill>
              </a:rPr>
              <a:t>C/NOFS</a:t>
            </a:r>
            <a:endParaRPr lang="da-DK" sz="1400" dirty="0">
              <a:solidFill>
                <a:srgbClr val="FF99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306896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 err="1" smtClean="0">
                <a:solidFill>
                  <a:srgbClr val="00B050"/>
                </a:solidFill>
              </a:rPr>
              <a:t>Swarm</a:t>
            </a:r>
            <a:r>
              <a:rPr lang="da-DK" sz="1400" dirty="0" smtClean="0">
                <a:solidFill>
                  <a:srgbClr val="00B050"/>
                </a:solidFill>
              </a:rPr>
              <a:t> </a:t>
            </a:r>
            <a:r>
              <a:rPr lang="da-DK" sz="1400" i="1" dirty="0" smtClean="0">
                <a:solidFill>
                  <a:srgbClr val="00B050"/>
                </a:solidFill>
              </a:rPr>
              <a:t>Bravo</a:t>
            </a:r>
            <a:endParaRPr lang="da-DK" sz="1400" i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325401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 err="1" smtClean="0">
                <a:solidFill>
                  <a:srgbClr val="FF0000"/>
                </a:solidFill>
              </a:rPr>
              <a:t>Swarm</a:t>
            </a:r>
            <a:r>
              <a:rPr lang="da-DK" sz="1400" dirty="0" smtClean="0">
                <a:solidFill>
                  <a:srgbClr val="FF0000"/>
                </a:solidFill>
              </a:rPr>
              <a:t> </a:t>
            </a:r>
            <a:r>
              <a:rPr lang="da-DK" sz="1400" i="1" dirty="0" smtClean="0">
                <a:solidFill>
                  <a:srgbClr val="FF0000"/>
                </a:solidFill>
              </a:rPr>
              <a:t>Alpha</a:t>
            </a:r>
            <a:endParaRPr lang="da-DK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4036" y="342900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 err="1" smtClean="0">
                <a:solidFill>
                  <a:srgbClr val="0070C0"/>
                </a:solidFill>
              </a:rPr>
              <a:t>Swarm</a:t>
            </a:r>
            <a:r>
              <a:rPr lang="da-DK" sz="1400" dirty="0" smtClean="0">
                <a:solidFill>
                  <a:srgbClr val="0070C0"/>
                </a:solidFill>
              </a:rPr>
              <a:t> </a:t>
            </a:r>
            <a:r>
              <a:rPr lang="da-DK" sz="1400" i="1" dirty="0" smtClean="0">
                <a:solidFill>
                  <a:srgbClr val="0070C0"/>
                </a:solidFill>
              </a:rPr>
              <a:t>Charlie</a:t>
            </a:r>
            <a:endParaRPr lang="da-DK" sz="1400" i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587727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err="1" smtClean="0"/>
              <a:t>Courtesy</a:t>
            </a:r>
            <a:r>
              <a:rPr lang="da-DK" sz="1100" dirty="0" smtClean="0"/>
              <a:t>: C. Stolle / GFZ</a:t>
            </a:r>
            <a:endParaRPr lang="da-DK" sz="1100" dirty="0"/>
          </a:p>
        </p:txBody>
      </p:sp>
      <p:grpSp>
        <p:nvGrpSpPr>
          <p:cNvPr id="41" name="Group 40"/>
          <p:cNvGrpSpPr/>
          <p:nvPr/>
        </p:nvGrpSpPr>
        <p:grpSpPr>
          <a:xfrm rot="5400000">
            <a:off x="-2455070" y="1115501"/>
            <a:ext cx="5796068" cy="4879601"/>
            <a:chOff x="755576" y="2780928"/>
            <a:chExt cx="7920880" cy="6336704"/>
          </a:xfrm>
        </p:grpSpPr>
        <p:grpSp>
          <p:nvGrpSpPr>
            <p:cNvPr id="42" name="Gruppierung 57"/>
            <p:cNvGrpSpPr/>
            <p:nvPr/>
          </p:nvGrpSpPr>
          <p:grpSpPr>
            <a:xfrm>
              <a:off x="1835696" y="3645024"/>
              <a:ext cx="5472608" cy="4896544"/>
              <a:chOff x="1835696" y="3645024"/>
              <a:chExt cx="5472608" cy="4896544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2339752" y="3645024"/>
                <a:ext cx="4392488" cy="460851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2411760" y="4077072"/>
                <a:ext cx="4176464" cy="446449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53" name="Rechteck 50"/>
              <p:cNvSpPr/>
              <p:nvPr/>
            </p:nvSpPr>
            <p:spPr bwMode="auto">
              <a:xfrm>
                <a:off x="1835696" y="5445224"/>
                <a:ext cx="5472608" cy="115212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43" name="Oval 42"/>
            <p:cNvSpPr/>
            <p:nvPr/>
          </p:nvSpPr>
          <p:spPr bwMode="auto">
            <a:xfrm>
              <a:off x="2411760" y="3861048"/>
              <a:ext cx="4248472" cy="460851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2627784" y="4437112"/>
              <a:ext cx="3816424" cy="417646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1907704" y="3356992"/>
              <a:ext cx="5184576" cy="576064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827584" y="6021288"/>
              <a:ext cx="7704856" cy="1368152"/>
            </a:xfrm>
            <a:prstGeom prst="ellipse">
              <a:avLst/>
            </a:prstGeom>
            <a:solidFill>
              <a:srgbClr val="804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47" name="Gerade Verbindung 19"/>
            <p:cNvCxnSpPr/>
            <p:nvPr/>
          </p:nvCxnSpPr>
          <p:spPr bwMode="auto">
            <a:xfrm>
              <a:off x="4499992" y="2780928"/>
              <a:ext cx="0" cy="32403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Rechteck 25"/>
            <p:cNvSpPr/>
            <p:nvPr/>
          </p:nvSpPr>
          <p:spPr bwMode="auto">
            <a:xfrm>
              <a:off x="755576" y="6525344"/>
              <a:ext cx="7920880" cy="259228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49" name="Gerade Verbindung mit Pfeil 11"/>
            <p:cNvCxnSpPr/>
            <p:nvPr/>
          </p:nvCxnSpPr>
          <p:spPr bwMode="auto">
            <a:xfrm flipV="1">
              <a:off x="1619672" y="4869160"/>
              <a:ext cx="5544616" cy="7200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pic>
          <p:nvPicPr>
            <p:cNvPr id="50" name="Picture 2" descr="C:\nio\tex\talks\IUGG-2015\Swarm\SwarmOrthogonal_Sid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39944" y="4700202"/>
              <a:ext cx="1864111" cy="409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 rot="5400000">
            <a:off x="-2455070" y="1115265"/>
            <a:ext cx="5796069" cy="4879601"/>
            <a:chOff x="755576" y="2780928"/>
            <a:chExt cx="7920880" cy="6336704"/>
          </a:xfrm>
        </p:grpSpPr>
        <p:grpSp>
          <p:nvGrpSpPr>
            <p:cNvPr id="68" name="Gruppierung 57"/>
            <p:cNvGrpSpPr/>
            <p:nvPr/>
          </p:nvGrpSpPr>
          <p:grpSpPr>
            <a:xfrm>
              <a:off x="1403648" y="3140968"/>
              <a:ext cx="6336704" cy="5184576"/>
              <a:chOff x="1835696" y="3645024"/>
              <a:chExt cx="5472608" cy="4896544"/>
            </a:xfrm>
          </p:grpSpPr>
          <p:sp>
            <p:nvSpPr>
              <p:cNvPr id="77" name="Oval 76"/>
              <p:cNvSpPr/>
              <p:nvPr/>
            </p:nvSpPr>
            <p:spPr bwMode="auto">
              <a:xfrm>
                <a:off x="2339752" y="3645024"/>
                <a:ext cx="4392488" cy="460851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2411760" y="4077072"/>
                <a:ext cx="4176464" cy="446449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79" name="Rechteck 50"/>
              <p:cNvSpPr/>
              <p:nvPr/>
            </p:nvSpPr>
            <p:spPr bwMode="auto">
              <a:xfrm>
                <a:off x="1835696" y="5445224"/>
                <a:ext cx="5472608" cy="115212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 bwMode="auto">
            <a:xfrm>
              <a:off x="2411760" y="3861048"/>
              <a:ext cx="4248472" cy="460851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2627784" y="4437112"/>
              <a:ext cx="3816424" cy="417646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1907704" y="3356992"/>
              <a:ext cx="5184576" cy="576064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827584" y="6021288"/>
              <a:ext cx="7704856" cy="1368152"/>
            </a:xfrm>
            <a:prstGeom prst="ellipse">
              <a:avLst/>
            </a:prstGeom>
            <a:solidFill>
              <a:srgbClr val="804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73" name="Gerade Verbindung 2"/>
            <p:cNvCxnSpPr/>
            <p:nvPr/>
          </p:nvCxnSpPr>
          <p:spPr bwMode="auto">
            <a:xfrm>
              <a:off x="4499992" y="2780928"/>
              <a:ext cx="0" cy="32403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Rechteck 20"/>
            <p:cNvSpPr/>
            <p:nvPr/>
          </p:nvSpPr>
          <p:spPr bwMode="auto">
            <a:xfrm>
              <a:off x="755576" y="6525344"/>
              <a:ext cx="7920880" cy="259228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75" name="Gerade Verbindung mit Pfeil 11"/>
            <p:cNvCxnSpPr/>
            <p:nvPr/>
          </p:nvCxnSpPr>
          <p:spPr bwMode="auto">
            <a:xfrm flipV="1">
              <a:off x="1619672" y="4869160"/>
              <a:ext cx="5544616" cy="7200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pic>
          <p:nvPicPr>
            <p:cNvPr id="76" name="Picture 2" descr="C:\nio\tex\talks\IUGG-2015\Swarm\SwarmOrthogonal_Sid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39944" y="4700202"/>
              <a:ext cx="1864111" cy="409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683568" y="85819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rgbClr val="0070C0"/>
                </a:solidFill>
              </a:rPr>
              <a:t>1. Jan. 2014, 02:15 – 03:18 UT</a:t>
            </a:r>
            <a:endParaRPr lang="da-DK" sz="1600" dirty="0">
              <a:solidFill>
                <a:srgbClr val="0070C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635792" y="1130763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400" dirty="0" smtClean="0"/>
              <a:t>Plasma </a:t>
            </a:r>
            <a:r>
              <a:rPr lang="da-DK" sz="1400" dirty="0" err="1" smtClean="0"/>
              <a:t>density</a:t>
            </a:r>
            <a:r>
              <a:rPr lang="da-DK" sz="1400" dirty="0" smtClean="0"/>
              <a:t> </a:t>
            </a:r>
            <a:r>
              <a:rPr lang="da-DK" sz="1400" dirty="0" err="1" smtClean="0"/>
              <a:t>anomaly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8725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23227"/>
            <a:ext cx="8642350" cy="738664"/>
          </a:xfrm>
        </p:spPr>
        <p:txBody>
          <a:bodyPr/>
          <a:lstStyle/>
          <a:p>
            <a:r>
              <a:rPr lang="en-US" noProof="0" dirty="0" smtClean="0"/>
              <a:t>SIFM: Swarm Initial Field Model </a:t>
            </a:r>
            <a:r>
              <a:rPr lang="en-US" noProof="0" dirty="0"/>
              <a:t/>
            </a:r>
            <a:br>
              <a:rPr lang="en-US" noProof="0" dirty="0"/>
            </a:br>
            <a:endParaRPr lang="en-US" sz="2000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1745373" y="844611"/>
            <a:ext cx="6243321" cy="3167319"/>
            <a:chOff x="-1663700" y="-557213"/>
            <a:chExt cx="9690100" cy="4635501"/>
          </a:xfrm>
        </p:grpSpPr>
        <p:pic>
          <p:nvPicPr>
            <p:cNvPr id="1026" name="Picture 2" descr="C:\nio\tex\SIFM\Captu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3700" y="-557213"/>
              <a:ext cx="9690100" cy="4635501"/>
            </a:xfrm>
            <a:prstGeom prst="rect">
              <a:avLst/>
            </a:prstGeom>
            <a:noFill/>
            <a:effectLst>
              <a:outerShdw blurRad="88900" dist="38100" dir="5400000" sx="101000" sy="101000" algn="t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-1663700" y="3375498"/>
              <a:ext cx="2091717" cy="702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195" y="4064255"/>
            <a:ext cx="8642350" cy="2677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14 months vector and scalar data, 8 months constellation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E-W scalar difference (“gradient”) data: SW-A – SW-C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noProof="0" dirty="0"/>
              <a:t>b</a:t>
            </a:r>
            <a:r>
              <a:rPr lang="en-US" sz="1200" noProof="0" dirty="0" smtClean="0"/>
              <a:t>oth satellites at same latitude and &lt; 50 </a:t>
            </a:r>
            <a:r>
              <a:rPr lang="en-US" sz="1200" noProof="0" dirty="0" err="1" smtClean="0"/>
              <a:t>secs</a:t>
            </a:r>
            <a:r>
              <a:rPr lang="en-US" sz="1200" noProof="0" dirty="0" smtClean="0"/>
              <a:t> apart in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N-S scalar difference</a:t>
            </a:r>
            <a:r>
              <a:rPr lang="en-US" sz="1600" noProof="0" dirty="0"/>
              <a:t> (“gradient”) data:</a:t>
            </a:r>
            <a:r>
              <a:rPr lang="en-US" sz="1600" noProof="0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noProof="0" dirty="0" smtClean="0"/>
              <a:t>along-track first differences for each satellite SW-A, SW-B, SW-C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900" noProof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/>
              <a:t>Core field up to </a:t>
            </a:r>
            <a:r>
              <a:rPr lang="en-US" sz="1600" noProof="0" dirty="0" smtClean="0"/>
              <a:t>Spherical harmonic degree </a:t>
            </a:r>
            <a:r>
              <a:rPr lang="en-US" sz="1600" i="1" noProof="0" dirty="0" smtClean="0"/>
              <a:t>n</a:t>
            </a:r>
            <a:r>
              <a:rPr lang="en-US" sz="1600" noProof="0" dirty="0" smtClean="0"/>
              <a:t> </a:t>
            </a:r>
            <a:r>
              <a:rPr lang="en-US" sz="1600" noProof="0" dirty="0"/>
              <a:t>= </a:t>
            </a:r>
            <a:r>
              <a:rPr lang="en-US" sz="1600" noProof="0" dirty="0" smtClean="0"/>
              <a:t>13, crustal field up to </a:t>
            </a:r>
            <a:r>
              <a:rPr lang="en-US" sz="1600" i="1" noProof="0" dirty="0" smtClean="0"/>
              <a:t>n</a:t>
            </a:r>
            <a:r>
              <a:rPr lang="en-US" sz="1600" noProof="0" dirty="0" smtClean="0"/>
              <a:t> = 70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Co-estimation of instrument alignment parameters (Euler angles)</a:t>
            </a:r>
          </a:p>
        </p:txBody>
      </p:sp>
    </p:spTree>
    <p:extLst>
      <p:ext uri="{BB962C8B-B14F-4D97-AF65-F5344CB8AC3E}">
        <p14:creationId xmlns:p14="http://schemas.microsoft.com/office/powerpoint/2010/main" val="358410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23227"/>
            <a:ext cx="8642350" cy="738664"/>
          </a:xfrm>
        </p:spPr>
        <p:txBody>
          <a:bodyPr/>
          <a:lstStyle/>
          <a:p>
            <a:r>
              <a:rPr lang="en-US" noProof="0" dirty="0" smtClean="0"/>
              <a:t>SIFM+: Swarm Initial Field Model </a:t>
            </a:r>
            <a:r>
              <a:rPr lang="en-US" noProof="0" dirty="0"/>
              <a:t/>
            </a:r>
            <a:br>
              <a:rPr lang="en-US" noProof="0" dirty="0"/>
            </a:br>
            <a:endParaRPr lang="en-US" sz="2000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1745373" y="844611"/>
            <a:ext cx="6243321" cy="3167319"/>
            <a:chOff x="-1663700" y="-557213"/>
            <a:chExt cx="9690100" cy="4635501"/>
          </a:xfrm>
          <a:effectLst>
            <a:reflection endPos="0" dist="50800" dir="5400000" sy="-100000" algn="bl" rotWithShape="0"/>
          </a:effectLst>
        </p:grpSpPr>
        <p:pic>
          <p:nvPicPr>
            <p:cNvPr id="1026" name="Picture 2" descr="C:\nio\tex\SIFM\Captu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4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3700" y="-557213"/>
              <a:ext cx="9690100" cy="4635501"/>
            </a:xfrm>
            <a:prstGeom prst="rect">
              <a:avLst/>
            </a:prstGeom>
            <a:noFill/>
            <a:effectLst>
              <a:outerShdw blurRad="88900" dist="38100" dir="5400000" sx="101000" sy="101000" algn="t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-1663700" y="3375498"/>
              <a:ext cx="2091717" cy="702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195" y="4064255"/>
            <a:ext cx="8642350" cy="2677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20</a:t>
            </a:r>
            <a:r>
              <a:rPr lang="en-US" sz="1600" noProof="0" dirty="0" smtClean="0">
                <a:solidFill>
                  <a:srgbClr val="C00000"/>
                </a:solidFill>
              </a:rPr>
              <a:t> months </a:t>
            </a:r>
            <a:r>
              <a:rPr lang="en-US" sz="1600" noProof="0" dirty="0" smtClean="0"/>
              <a:t>vector and scalar data, </a:t>
            </a:r>
            <a:r>
              <a:rPr lang="en-US" sz="1600" noProof="0" dirty="0" smtClean="0">
                <a:solidFill>
                  <a:srgbClr val="C00000"/>
                </a:solidFill>
              </a:rPr>
              <a:t>14 months </a:t>
            </a:r>
            <a:r>
              <a:rPr lang="en-US" sz="1600" noProof="0" dirty="0" smtClean="0"/>
              <a:t>constellation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E-W </a:t>
            </a:r>
            <a:r>
              <a:rPr lang="en-US" sz="1600" noProof="0" dirty="0" smtClean="0">
                <a:solidFill>
                  <a:srgbClr val="C00000"/>
                </a:solidFill>
              </a:rPr>
              <a:t>scalar and vector difference </a:t>
            </a:r>
            <a:r>
              <a:rPr lang="en-US" sz="1600" noProof="0" dirty="0" smtClean="0"/>
              <a:t>(“gradient”) data: SW-A – SW-C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noProof="0" dirty="0"/>
              <a:t>b</a:t>
            </a:r>
            <a:r>
              <a:rPr lang="en-US" sz="1200" noProof="0" dirty="0" smtClean="0"/>
              <a:t>oth satellites at same latitude and &lt; 50 </a:t>
            </a:r>
            <a:r>
              <a:rPr lang="en-US" sz="1200" noProof="0" dirty="0" err="1" smtClean="0"/>
              <a:t>secs</a:t>
            </a:r>
            <a:r>
              <a:rPr lang="en-US" sz="1200" noProof="0" dirty="0" smtClean="0"/>
              <a:t> apart in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N-S </a:t>
            </a:r>
            <a:r>
              <a:rPr lang="en-US" sz="1600" noProof="0" dirty="0" smtClean="0">
                <a:solidFill>
                  <a:srgbClr val="C00000"/>
                </a:solidFill>
              </a:rPr>
              <a:t>scalar and vector difference </a:t>
            </a:r>
            <a:r>
              <a:rPr lang="en-US" sz="1600" noProof="0" dirty="0"/>
              <a:t>(“gradient”) data:</a:t>
            </a:r>
            <a:r>
              <a:rPr lang="en-US" sz="1600" noProof="0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noProof="0" dirty="0" smtClean="0"/>
              <a:t>along-track first differences for each satellite SW-A, SW-B, SW-C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900" noProof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/>
              <a:t>Core field up to </a:t>
            </a:r>
            <a:r>
              <a:rPr lang="en-US" sz="1600" noProof="0" dirty="0" smtClean="0"/>
              <a:t>Spherical harmonic degree </a:t>
            </a:r>
            <a:r>
              <a:rPr lang="en-US" sz="1600" i="1" noProof="0" dirty="0" smtClean="0"/>
              <a:t>n</a:t>
            </a:r>
            <a:r>
              <a:rPr lang="en-US" sz="1600" noProof="0" dirty="0" smtClean="0"/>
              <a:t> </a:t>
            </a:r>
            <a:r>
              <a:rPr lang="en-US" sz="1600" noProof="0" dirty="0"/>
              <a:t>= </a:t>
            </a:r>
            <a:r>
              <a:rPr lang="en-US" sz="1600" noProof="0" dirty="0" smtClean="0"/>
              <a:t>13, crustal field up to </a:t>
            </a:r>
            <a:r>
              <a:rPr lang="en-US" sz="1600" i="1" noProof="0" dirty="0" smtClean="0">
                <a:solidFill>
                  <a:srgbClr val="C00000"/>
                </a:solidFill>
              </a:rPr>
              <a:t>n</a:t>
            </a:r>
            <a:r>
              <a:rPr lang="en-US" sz="1600" noProof="0" dirty="0" smtClean="0">
                <a:solidFill>
                  <a:srgbClr val="C00000"/>
                </a:solidFill>
              </a:rPr>
              <a:t> = 80</a:t>
            </a:r>
            <a:r>
              <a:rPr lang="en-US" sz="1600" noProof="0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Co-estimation of instrument alignment parameters (Euler angles)</a:t>
            </a:r>
          </a:p>
        </p:txBody>
      </p:sp>
    </p:spTree>
    <p:extLst>
      <p:ext uri="{BB962C8B-B14F-4D97-AF65-F5344CB8AC3E}">
        <p14:creationId xmlns:p14="http://schemas.microsoft.com/office/powerpoint/2010/main" val="8711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nio\tex\SIFM\corr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40" y="1597383"/>
            <a:ext cx="6447835" cy="452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379076"/>
            <a:ext cx="7032625" cy="430887"/>
          </a:xfrm>
        </p:spPr>
        <p:txBody>
          <a:bodyPr/>
          <a:lstStyle/>
          <a:p>
            <a:r>
              <a:rPr lang="en-US" dirty="0" smtClean="0"/>
              <a:t>SIFM</a:t>
            </a:r>
            <a:r>
              <a:rPr lang="en-US" dirty="0"/>
              <a:t>+: Model using Vector Gradient Data</a:t>
            </a:r>
            <a:endParaRPr lang="en-US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163281" y="1760663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SIFM</a:t>
            </a:r>
            <a:r>
              <a:rPr lang="en-US" sz="1600" baseline="-25000" dirty="0" err="1">
                <a:solidFill>
                  <a:srgbClr val="FF0000"/>
                </a:solidFill>
              </a:rPr>
              <a:t>no</a:t>
            </a:r>
            <a:r>
              <a:rPr lang="en-US" sz="1600" baseline="-25000" dirty="0">
                <a:solidFill>
                  <a:srgbClr val="FF0000"/>
                </a:solidFill>
              </a:rPr>
              <a:t> gradient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no </a:t>
            </a:r>
            <a:r>
              <a:rPr lang="en-US" sz="1200" dirty="0">
                <a:solidFill>
                  <a:srgbClr val="FF0000"/>
                </a:solidFill>
              </a:rPr>
              <a:t>gradient data</a:t>
            </a:r>
          </a:p>
          <a:p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70C0"/>
                </a:solidFill>
              </a:rPr>
              <a:t>SIFM:</a:t>
            </a:r>
          </a:p>
          <a:p>
            <a:r>
              <a:rPr lang="en-US" sz="1200" dirty="0">
                <a:solidFill>
                  <a:srgbClr val="0070C0"/>
                </a:solidFill>
              </a:rPr>
              <a:t>w</a:t>
            </a:r>
            <a:r>
              <a:rPr lang="en-US" sz="1200" dirty="0" smtClean="0">
                <a:solidFill>
                  <a:srgbClr val="0070C0"/>
                </a:solidFill>
              </a:rPr>
              <a:t>ith scalar gradient data</a:t>
            </a:r>
            <a:br>
              <a:rPr lang="en-US" sz="1200" dirty="0" smtClean="0">
                <a:solidFill>
                  <a:srgbClr val="0070C0"/>
                </a:solidFill>
              </a:rPr>
            </a:br>
            <a:r>
              <a:rPr lang="en-US" sz="1200" dirty="0" smtClean="0">
                <a:solidFill>
                  <a:srgbClr val="0070C0"/>
                </a:solidFill>
              </a:rPr>
              <a:t>no vector gradient data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8729" y="1597383"/>
            <a:ext cx="8820946" cy="4524711"/>
            <a:chOff x="168729" y="2207172"/>
            <a:chExt cx="8820946" cy="4524711"/>
          </a:xfrm>
        </p:grpSpPr>
        <p:pic>
          <p:nvPicPr>
            <p:cNvPr id="2056" name="Picture 8" descr="C:\nio\tex\SIFM\corr_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840" y="2207172"/>
              <a:ext cx="6447835" cy="452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68729" y="3978447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</a:rPr>
                <a:t>SIFM+:</a:t>
              </a:r>
            </a:p>
            <a:p>
              <a:r>
                <a:rPr lang="en-US" sz="1200" dirty="0">
                  <a:solidFill>
                    <a:srgbClr val="7030A0"/>
                  </a:solidFill>
                </a:rPr>
                <a:t>w</a:t>
              </a:r>
              <a:r>
                <a:rPr lang="en-US" sz="1200" dirty="0" smtClean="0">
                  <a:solidFill>
                    <a:srgbClr val="7030A0"/>
                  </a:solidFill>
                </a:rPr>
                <a:t>ith scalar gradient data</a:t>
              </a:r>
              <a:br>
                <a:rPr lang="en-US" sz="1200" dirty="0" smtClean="0">
                  <a:solidFill>
                    <a:srgbClr val="7030A0"/>
                  </a:solidFill>
                </a:rPr>
              </a:br>
              <a:r>
                <a:rPr lang="en-US" sz="1200" dirty="0" smtClean="0">
                  <a:solidFill>
                    <a:srgbClr val="7030A0"/>
                  </a:solidFill>
                </a:rPr>
                <a:t>with vector gradient data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4176" y="1597383"/>
            <a:ext cx="8815499" cy="4524711"/>
            <a:chOff x="174176" y="2207172"/>
            <a:chExt cx="8815499" cy="4524711"/>
          </a:xfrm>
        </p:grpSpPr>
        <p:pic>
          <p:nvPicPr>
            <p:cNvPr id="2055" name="Picture 7" descr="C:\nio\tex\SIFM\corr_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840" y="2207172"/>
              <a:ext cx="6447835" cy="452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74176" y="4918596"/>
              <a:ext cx="290376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Model from 2 years of CHAMP satellite data at 320 km altitude </a:t>
              </a:r>
              <a:br>
                <a:rPr lang="en-US" sz="1200" dirty="0" smtClean="0">
                  <a:solidFill>
                    <a:srgbClr val="00B050"/>
                  </a:solidFill>
                </a:rPr>
              </a:br>
              <a:r>
                <a:rPr lang="en-US" sz="1050" dirty="0" smtClean="0">
                  <a:solidFill>
                    <a:srgbClr val="00B050"/>
                  </a:solidFill>
                </a:rPr>
                <a:t>(100 x higher crustal field power at n=90)</a:t>
              </a:r>
              <a:endParaRPr lang="en-US" sz="1200" dirty="0" smtClean="0">
                <a:solidFill>
                  <a:srgbClr val="00B050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454729" y="2887555"/>
            <a:ext cx="297898" cy="150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xtBox 5"/>
          <p:cNvSpPr txBox="1"/>
          <p:nvPr/>
        </p:nvSpPr>
        <p:spPr>
          <a:xfrm>
            <a:off x="3021374" y="1124744"/>
            <a:ext cx="3624522" cy="3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Degree correlation </a:t>
            </a:r>
            <a:r>
              <a:rPr lang="en-US" dirty="0" err="1" smtClean="0">
                <a:latin typeface="Symbol" panose="05050102010706020507" pitchFamily="18" charset="2"/>
              </a:rPr>
              <a:t>r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2952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379076"/>
            <a:ext cx="6967311" cy="430887"/>
          </a:xfrm>
        </p:spPr>
        <p:txBody>
          <a:bodyPr/>
          <a:lstStyle/>
          <a:p>
            <a:r>
              <a:rPr lang="en-US" noProof="0" dirty="0" smtClean="0"/>
              <a:t>SIFM+: Model using Vector Gradient Data</a:t>
            </a:r>
            <a:endParaRPr lang="en-US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5528659"/>
            <a:ext cx="316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dirty="0">
              <a:solidFill>
                <a:srgbClr val="0070C0"/>
              </a:solidFill>
            </a:endParaRPr>
          </a:p>
          <a:p>
            <a:r>
              <a:rPr lang="en-US" sz="1600" i="1" dirty="0" smtClean="0"/>
              <a:t>B</a:t>
            </a:r>
            <a:r>
              <a:rPr lang="en-US" sz="1600" baseline="-25000" dirty="0" smtClean="0"/>
              <a:t>r</a:t>
            </a:r>
            <a:r>
              <a:rPr lang="en-US" sz="1600" dirty="0" smtClean="0"/>
              <a:t> at surface, </a:t>
            </a:r>
            <a:r>
              <a:rPr lang="en-US" sz="1600" i="1" dirty="0" smtClean="0"/>
              <a:t>n</a:t>
            </a:r>
            <a:r>
              <a:rPr lang="en-US" sz="1600" dirty="0" smtClean="0"/>
              <a:t> = 16 - 75</a:t>
            </a:r>
            <a:endParaRPr lang="en-US" sz="1600" dirty="0"/>
          </a:p>
        </p:txBody>
      </p:sp>
      <p:pic>
        <p:nvPicPr>
          <p:cNvPr id="3074" name="Picture 2" descr="C:\nio\tex\SIFM\Map_Br_crust_SIFMplus-MF7_75_v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00" y="1460088"/>
            <a:ext cx="6095119" cy="45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379076"/>
            <a:ext cx="6967311" cy="430887"/>
          </a:xfrm>
        </p:spPr>
        <p:txBody>
          <a:bodyPr/>
          <a:lstStyle/>
          <a:p>
            <a:r>
              <a:rPr lang="en-US" noProof="0" dirty="0" smtClean="0"/>
              <a:t>SIFM+: Model using Vector Gradient Data</a:t>
            </a:r>
            <a:endParaRPr lang="en-US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538285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Difference to MF7</a:t>
            </a:r>
            <a:endParaRPr lang="en-US" sz="500" dirty="0">
              <a:solidFill>
                <a:srgbClr val="0070C0"/>
              </a:solidFill>
            </a:endParaRPr>
          </a:p>
          <a:p>
            <a:r>
              <a:rPr lang="en-US" sz="1600" i="1" dirty="0" smtClean="0"/>
              <a:t>B</a:t>
            </a:r>
            <a:r>
              <a:rPr lang="en-US" sz="1600" baseline="-25000" dirty="0" smtClean="0"/>
              <a:t>r</a:t>
            </a:r>
            <a:r>
              <a:rPr lang="en-US" sz="1600" dirty="0" smtClean="0"/>
              <a:t> at surface, </a:t>
            </a:r>
            <a:r>
              <a:rPr lang="en-US" sz="1600" i="1" dirty="0" smtClean="0"/>
              <a:t>n</a:t>
            </a:r>
            <a:r>
              <a:rPr lang="en-US" sz="1600" dirty="0" smtClean="0"/>
              <a:t> = 16 - 75</a:t>
            </a:r>
            <a:endParaRPr lang="en-US" sz="1600" dirty="0"/>
          </a:p>
        </p:txBody>
      </p:sp>
      <p:pic>
        <p:nvPicPr>
          <p:cNvPr id="2050" name="Picture 2" descr="C:\nio\tex\SIFM\Map_dBr_crust_SIFM-MF7_65_revis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35" y="1484785"/>
            <a:ext cx="6089565" cy="456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nio\tex\SIFM\Map_dBr_crust_SIFM+-MF7_65_v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06" y="1484784"/>
            <a:ext cx="6077694" cy="456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0388"/>
            <a:ext cx="2376264" cy="191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0825" y="1124744"/>
            <a:ext cx="8642350" cy="4248150"/>
          </a:xfrm>
        </p:spPr>
        <p:txBody>
          <a:bodyPr/>
          <a:lstStyle/>
          <a:p>
            <a:r>
              <a:rPr lang="en-US" dirty="0" smtClean="0"/>
              <a:t>20 months of high quality magnetic Level-1b data, </a:t>
            </a:r>
            <a:br>
              <a:rPr lang="en-US" dirty="0" smtClean="0"/>
            </a:br>
            <a:r>
              <a:rPr lang="en-US" dirty="0" smtClean="0"/>
              <a:t>including 14 months from constellation</a:t>
            </a:r>
          </a:p>
          <a:p>
            <a:r>
              <a:rPr lang="en-US" dirty="0" smtClean="0"/>
              <a:t>Misfit statistics to derived geomagnetic models (e.g. SIFM+) confirm </a:t>
            </a:r>
            <a:br>
              <a:rPr lang="en-US" dirty="0" smtClean="0"/>
            </a:br>
            <a:r>
              <a:rPr lang="en-US" dirty="0" smtClean="0"/>
              <a:t>Swarm as “the best ever survey of the Earth’s magnetic field”</a:t>
            </a:r>
          </a:p>
          <a:p>
            <a:r>
              <a:rPr lang="en-US" dirty="0" smtClean="0"/>
              <a:t>First Level-2 data products released</a:t>
            </a:r>
          </a:p>
          <a:p>
            <a:r>
              <a:rPr lang="en-US" dirty="0" smtClean="0"/>
              <a:t>Swarm capabilities cover research topics spanning from the Earth’s core to the magnetosphere, including “Space weather and climate”</a:t>
            </a:r>
          </a:p>
          <a:p>
            <a:r>
              <a:rPr lang="en-US" dirty="0"/>
              <a:t>Ideas for making a good mission even better </a:t>
            </a:r>
          </a:p>
          <a:p>
            <a:pPr lvl="1"/>
            <a:r>
              <a:rPr lang="en-US" dirty="0"/>
              <a:t>Inter-satellite (“differential”) calibration </a:t>
            </a:r>
          </a:p>
          <a:p>
            <a:pPr lvl="1"/>
            <a:r>
              <a:rPr lang="en-US" dirty="0"/>
              <a:t>New data products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Special </a:t>
            </a:r>
            <a:r>
              <a:rPr lang="en-US" dirty="0">
                <a:solidFill>
                  <a:srgbClr val="C00000"/>
                </a:solidFill>
              </a:rPr>
              <a:t>Issue </a:t>
            </a:r>
            <a:r>
              <a:rPr lang="en-US" dirty="0" smtClean="0">
                <a:solidFill>
                  <a:srgbClr val="C00000"/>
                </a:solidFill>
              </a:rPr>
              <a:t>in </a:t>
            </a:r>
            <a:r>
              <a:rPr lang="en-US" i="1" dirty="0">
                <a:solidFill>
                  <a:srgbClr val="C00000"/>
                </a:solidFill>
              </a:rPr>
              <a:t>Earth, Planets Space </a:t>
            </a:r>
            <a:r>
              <a:rPr lang="en-US" dirty="0" smtClean="0">
                <a:solidFill>
                  <a:srgbClr val="C00000"/>
                </a:solidFill>
              </a:rPr>
              <a:t>on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“</a:t>
            </a:r>
            <a:r>
              <a:rPr lang="en-US" dirty="0">
                <a:solidFill>
                  <a:srgbClr val="C00000"/>
                </a:solidFill>
              </a:rPr>
              <a:t>Swarm Science Results after two years in Space”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based </a:t>
            </a:r>
            <a:r>
              <a:rPr lang="en-US" dirty="0">
                <a:solidFill>
                  <a:srgbClr val="C00000"/>
                </a:solidFill>
              </a:rPr>
              <a:t>on contributions to this </a:t>
            </a:r>
            <a:r>
              <a:rPr lang="en-US" dirty="0" smtClean="0">
                <a:solidFill>
                  <a:srgbClr val="C00000"/>
                </a:solidFill>
              </a:rPr>
              <a:t>session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more information to follow)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4724400" y="3200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188913" indent="-188913">
              <a:spcBef>
                <a:spcPct val="20000"/>
              </a:spcBef>
              <a:defRPr/>
            </a:pPr>
            <a:r>
              <a:rPr lang="en-US" i="1" dirty="0"/>
              <a:t>Swarm </a:t>
            </a:r>
            <a:r>
              <a:rPr lang="en-US" dirty="0"/>
              <a:t>Level-2 Data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2938" y="1071563"/>
            <a:ext cx="82153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8913" indent="-188913">
              <a:spcBef>
                <a:spcPct val="20000"/>
              </a:spcBef>
              <a:defRPr/>
            </a:pPr>
            <a:endParaRPr lang="en-US" kern="0" dirty="0">
              <a:solidFill>
                <a:srgbClr val="3333CC"/>
              </a:solidFill>
              <a:latin typeface="+mn-lt"/>
              <a:ea typeface="+mn-ea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39552" y="1007939"/>
            <a:ext cx="8431336" cy="47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8913" indent="-188913">
              <a:spcBef>
                <a:spcPct val="20000"/>
              </a:spcBef>
              <a:defRPr/>
            </a:pPr>
            <a:r>
              <a:rPr lang="en-US" sz="1800" b="1" kern="0" dirty="0" smtClean="0">
                <a:solidFill>
                  <a:srgbClr val="0070C0"/>
                </a:solidFill>
                <a:latin typeface="+mn-lt"/>
                <a:ea typeface="+mn-ea"/>
              </a:rPr>
              <a:t>Swarm </a:t>
            </a:r>
            <a:r>
              <a:rPr lang="en-US" sz="1800" b="1" i="1" kern="0" dirty="0">
                <a:solidFill>
                  <a:srgbClr val="0070C0"/>
                </a:solidFill>
              </a:rPr>
              <a:t>SCARF</a:t>
            </a:r>
            <a:r>
              <a:rPr lang="en-US" sz="1800" i="1" kern="0" dirty="0">
                <a:solidFill>
                  <a:srgbClr val="0070C0"/>
                </a:solidFill>
              </a:rPr>
              <a:t> </a:t>
            </a:r>
            <a:r>
              <a:rPr lang="en-US" sz="1800" i="1" kern="0" dirty="0"/>
              <a:t>(</a:t>
            </a:r>
            <a:r>
              <a:rPr lang="en-US" sz="1800" b="1" i="1" kern="0" dirty="0">
                <a:solidFill>
                  <a:srgbClr val="0070C0"/>
                </a:solidFill>
              </a:rPr>
              <a:t>S</a:t>
            </a:r>
            <a:r>
              <a:rPr lang="en-US" sz="1800" i="1" kern="0" dirty="0"/>
              <a:t>atellite </a:t>
            </a:r>
            <a:r>
              <a:rPr lang="en-US" sz="1800" b="1" i="1" kern="0" dirty="0">
                <a:solidFill>
                  <a:srgbClr val="0070C0"/>
                </a:solidFill>
              </a:rPr>
              <a:t>C</a:t>
            </a:r>
            <a:r>
              <a:rPr lang="en-US" sz="1800" i="1" kern="0" dirty="0"/>
              <a:t>onstellation </a:t>
            </a:r>
            <a:r>
              <a:rPr lang="en-US" sz="1800" b="1" i="1" kern="0" dirty="0">
                <a:solidFill>
                  <a:srgbClr val="0070C0"/>
                </a:solidFill>
              </a:rPr>
              <a:t>A</a:t>
            </a:r>
            <a:r>
              <a:rPr lang="en-US" sz="1800" i="1" kern="0" dirty="0"/>
              <a:t>pplication and </a:t>
            </a:r>
            <a:r>
              <a:rPr lang="en-US" sz="1800" b="1" i="1" kern="0" dirty="0">
                <a:solidFill>
                  <a:srgbClr val="0070C0"/>
                </a:solidFill>
              </a:rPr>
              <a:t>R</a:t>
            </a:r>
            <a:r>
              <a:rPr lang="en-US" sz="1800" i="1" kern="0" dirty="0"/>
              <a:t>esearch </a:t>
            </a:r>
            <a:r>
              <a:rPr lang="en-US" sz="1800" b="1" i="1" kern="0" dirty="0">
                <a:solidFill>
                  <a:srgbClr val="0070C0"/>
                </a:solidFill>
              </a:rPr>
              <a:t>F</a:t>
            </a:r>
            <a:r>
              <a:rPr lang="en-US" sz="1800" i="1" kern="0" dirty="0"/>
              <a:t>acility)</a:t>
            </a:r>
            <a:endParaRPr lang="en-US" sz="1800" i="1" kern="0" dirty="0">
              <a:solidFill>
                <a:srgbClr val="3333CC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US" sz="1100" kern="0" dirty="0">
              <a:solidFill>
                <a:srgbClr val="3333CC"/>
              </a:solidFill>
            </a:endParaRPr>
          </a:p>
          <a:p>
            <a:pPr marL="188913" indent="-188913">
              <a:spcBef>
                <a:spcPct val="20000"/>
              </a:spcBef>
              <a:defRPr/>
            </a:pPr>
            <a:r>
              <a:rPr lang="en-US" sz="1800" kern="0" dirty="0" smtClean="0">
                <a:latin typeface="+mn-lt"/>
                <a:ea typeface="+mn-ea"/>
              </a:rPr>
              <a:t>Consortium of 10 Partners from Europe, US and Canada </a:t>
            </a:r>
            <a:br>
              <a:rPr lang="en-US" sz="1800" kern="0" dirty="0" smtClean="0">
                <a:latin typeface="+mn-lt"/>
                <a:ea typeface="+mn-ea"/>
              </a:rPr>
            </a:br>
            <a:r>
              <a:rPr lang="en-US" sz="1800" kern="0" dirty="0" smtClean="0">
                <a:latin typeface="+mn-lt"/>
                <a:ea typeface="+mn-ea"/>
              </a:rPr>
              <a:t>(DTU, GFZ, IPGP, ETH, DEOS, BGS, NASA/GSFC, CIRES, CUP and </a:t>
            </a:r>
            <a:r>
              <a:rPr lang="en-US" sz="1800" kern="0" dirty="0" err="1" smtClean="0">
                <a:latin typeface="+mn-lt"/>
                <a:ea typeface="+mn-ea"/>
              </a:rPr>
              <a:t>UoC</a:t>
            </a:r>
            <a:r>
              <a:rPr lang="en-US" sz="1800" kern="0" dirty="0" smtClean="0">
                <a:latin typeface="+mn-lt"/>
                <a:ea typeface="+mn-ea"/>
              </a:rPr>
              <a:t>)</a:t>
            </a:r>
          </a:p>
          <a:p>
            <a:pPr marL="188913" indent="-188913">
              <a:spcBef>
                <a:spcPct val="20000"/>
              </a:spcBef>
              <a:defRPr/>
            </a:pPr>
            <a:r>
              <a:rPr lang="en-US" sz="1800" dirty="0"/>
              <a:t>ESA funded </a:t>
            </a:r>
            <a:r>
              <a:rPr lang="en-US" sz="1800" dirty="0" smtClean="0"/>
              <a:t>Level-2 </a:t>
            </a:r>
            <a:r>
              <a:rPr lang="en-US" sz="1800" dirty="0"/>
              <a:t>Processing Facility </a:t>
            </a:r>
            <a:endParaRPr lang="en-US" sz="1800" dirty="0" smtClean="0"/>
          </a:p>
          <a:p>
            <a:pPr marL="188913" indent="-188913">
              <a:spcBef>
                <a:spcPct val="20000"/>
              </a:spcBef>
              <a:defRPr/>
            </a:pPr>
            <a:endParaRPr lang="en-US" sz="1800" dirty="0"/>
          </a:p>
          <a:p>
            <a:pPr marL="188913" indent="-188913">
              <a:spcBef>
                <a:spcPct val="20000"/>
              </a:spcBef>
              <a:defRPr/>
            </a:pPr>
            <a:r>
              <a:rPr lang="en-US" sz="1800" b="1" kern="0" dirty="0" smtClean="0">
                <a:solidFill>
                  <a:srgbClr val="3333CC"/>
                </a:solidFill>
                <a:latin typeface="+mn-lt"/>
                <a:ea typeface="+mn-ea"/>
              </a:rPr>
              <a:t>Cat-1 </a:t>
            </a:r>
            <a:r>
              <a:rPr lang="en-US" sz="1800" kern="0" dirty="0" smtClean="0">
                <a:solidFill>
                  <a:srgbClr val="3333CC"/>
                </a:solidFill>
                <a:latin typeface="+mn-lt"/>
                <a:ea typeface="+mn-ea"/>
              </a:rPr>
              <a:t>chains with “scientists in the loop” (operated by SCARF)</a:t>
            </a:r>
            <a:br>
              <a:rPr lang="en-US" sz="1800" kern="0" dirty="0" smtClean="0">
                <a:solidFill>
                  <a:srgbClr val="3333CC"/>
                </a:solidFill>
                <a:latin typeface="+mn-lt"/>
                <a:ea typeface="+mn-ea"/>
              </a:rPr>
            </a:br>
            <a:r>
              <a:rPr lang="en-US" sz="1800" kern="0" dirty="0" smtClean="0">
                <a:solidFill>
                  <a:srgbClr val="3333CC"/>
                </a:solidFill>
                <a:latin typeface="+mn-lt"/>
                <a:ea typeface="+mn-ea"/>
              </a:rPr>
              <a:t>	advanced geomagnetic models, mantle conductivity … </a:t>
            </a:r>
          </a:p>
          <a:p>
            <a:pPr>
              <a:spcBef>
                <a:spcPct val="20000"/>
              </a:spcBef>
              <a:defRPr/>
            </a:pPr>
            <a:endParaRPr lang="en-US" sz="1050" kern="0" dirty="0" smtClean="0">
              <a:solidFill>
                <a:srgbClr val="3333CC"/>
              </a:solidFill>
              <a:latin typeface="+mn-lt"/>
              <a:ea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sz="1800" b="1" kern="0" dirty="0" smtClean="0">
                <a:solidFill>
                  <a:srgbClr val="3333CC"/>
                </a:solidFill>
                <a:latin typeface="+mn-lt"/>
                <a:ea typeface="+mn-ea"/>
              </a:rPr>
              <a:t>Cat-2 </a:t>
            </a:r>
            <a:r>
              <a:rPr lang="en-US" sz="1800" kern="0" dirty="0" smtClean="0">
                <a:solidFill>
                  <a:srgbClr val="3333CC"/>
                </a:solidFill>
                <a:latin typeface="+mn-lt"/>
                <a:ea typeface="+mn-ea"/>
              </a:rPr>
              <a:t>chains with automatic processing (operated by ESRIN)</a:t>
            </a:r>
            <a:br>
              <a:rPr lang="en-US" sz="1800" kern="0" dirty="0" smtClean="0">
                <a:solidFill>
                  <a:srgbClr val="3333CC"/>
                </a:solidFill>
                <a:latin typeface="+mn-lt"/>
                <a:ea typeface="+mn-ea"/>
              </a:rPr>
            </a:br>
            <a:r>
              <a:rPr lang="en-US" sz="1800" kern="0" dirty="0" smtClean="0">
                <a:solidFill>
                  <a:srgbClr val="3333CC"/>
                </a:solidFill>
                <a:latin typeface="+mn-lt"/>
                <a:ea typeface="+mn-ea"/>
              </a:rPr>
              <a:t>	products describing Earth environment, Near Real-Time capability</a:t>
            </a:r>
            <a:endParaRPr lang="en-US" sz="1800" kern="0" dirty="0">
              <a:solidFill>
                <a:srgbClr val="3333CC"/>
              </a:solidFill>
              <a:latin typeface="+mn-lt"/>
              <a:ea typeface="+mn-ea"/>
            </a:endParaRPr>
          </a:p>
          <a:p>
            <a:pPr marL="188913" indent="-188913">
              <a:spcBef>
                <a:spcPct val="20000"/>
              </a:spcBef>
              <a:defRPr/>
            </a:pPr>
            <a:endParaRPr lang="en-US" sz="1800" kern="0" dirty="0" smtClean="0">
              <a:solidFill>
                <a:srgbClr val="3333CC"/>
              </a:solidFill>
              <a:latin typeface="+mn-lt"/>
              <a:ea typeface="+mn-e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0000" y="980728"/>
            <a:ext cx="8100000" cy="4671272"/>
            <a:chOff x="540000" y="1303642"/>
            <a:chExt cx="8100000" cy="4671272"/>
          </a:xfrm>
        </p:grpSpPr>
        <p:pic>
          <p:nvPicPr>
            <p:cNvPr id="11" name="Picture 10" descr="D:\SwarmESL-DTU\Proposal_Inputs\DTU\Graphics\MANAGEMENT STRUCTURE.eps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" t="8272" r="442" b="3276"/>
            <a:stretch/>
          </p:blipFill>
          <p:spPr bwMode="auto">
            <a:xfrm>
              <a:off x="540000" y="1303642"/>
              <a:ext cx="8100000" cy="4671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157820" y="4904042"/>
              <a:ext cx="2448272" cy="5232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+mn-lt"/>
                  <a:cs typeface="Courier New" panose="02070309020205020404" pitchFamily="49" charset="0"/>
                </a:rPr>
                <a:t>10 European institutes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latin typeface="+mn-lt"/>
                  <a:cs typeface="Courier New" panose="02070309020205020404" pitchFamily="49" charset="0"/>
                </a:rPr>
                <a:t>  3 oversea partners </a:t>
              </a:r>
              <a:endParaRPr lang="en-US" sz="1400" dirty="0">
                <a:solidFill>
                  <a:schemeClr val="bg1"/>
                </a:solidFill>
                <a:latin typeface="+mn-lt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525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Special Issue in </a:t>
            </a:r>
            <a:r>
              <a:rPr lang="en-US" i="1" dirty="0">
                <a:solidFill>
                  <a:srgbClr val="0070C0"/>
                </a:solidFill>
              </a:rPr>
              <a:t>Earth, Planets Space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80728"/>
            <a:ext cx="8642350" cy="4248150"/>
          </a:xfrm>
        </p:spPr>
        <p:txBody>
          <a:bodyPr/>
          <a:lstStyle/>
          <a:p>
            <a:r>
              <a:rPr lang="en-US" sz="1800" dirty="0" smtClean="0">
                <a:solidFill>
                  <a:srgbClr val="0070C0"/>
                </a:solidFill>
              </a:rPr>
              <a:t>“</a:t>
            </a:r>
            <a:r>
              <a:rPr lang="en-US" sz="1800" b="1" dirty="0">
                <a:solidFill>
                  <a:srgbClr val="0070C0"/>
                </a:solidFill>
              </a:rPr>
              <a:t>Swarm Science Results after two years in Space</a:t>
            </a:r>
            <a:r>
              <a:rPr lang="en-US" sz="1800" dirty="0">
                <a:solidFill>
                  <a:srgbClr val="0070C0"/>
                </a:solidFill>
              </a:rPr>
              <a:t>” </a:t>
            </a:r>
            <a:r>
              <a:rPr lang="en-US" sz="1800" dirty="0" smtClean="0">
                <a:solidFill>
                  <a:srgbClr val="0070C0"/>
                </a:solidFill>
              </a:rPr>
              <a:t> (working title)</a:t>
            </a:r>
            <a:r>
              <a:rPr lang="en-US" sz="1800" dirty="0">
                <a:solidFill>
                  <a:srgbClr val="0070C0"/>
                </a:solidFill>
              </a:rPr>
              <a:t/>
            </a:r>
            <a:br>
              <a:rPr lang="en-US" sz="1800" dirty="0">
                <a:solidFill>
                  <a:srgbClr val="0070C0"/>
                </a:solidFill>
              </a:rPr>
            </a:br>
            <a:endParaRPr lang="en-US" sz="1800" dirty="0" smtClean="0">
              <a:solidFill>
                <a:srgbClr val="0070C0"/>
              </a:solidFill>
            </a:endParaRPr>
          </a:p>
          <a:p>
            <a:r>
              <a:rPr lang="en-US" sz="1800" dirty="0">
                <a:solidFill>
                  <a:srgbClr val="0070C0"/>
                </a:solidFill>
              </a:rPr>
              <a:t>Offer from EPS to have a special issue, awaiting for more detailed information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</a:rPr>
              <a:t>in a proposal (number of possible contributions, …)</a:t>
            </a:r>
          </a:p>
          <a:p>
            <a:endParaRPr lang="en-US" sz="1800" dirty="0">
              <a:solidFill>
                <a:srgbClr val="0070C0"/>
              </a:solidFill>
            </a:endParaRPr>
          </a:p>
          <a:p>
            <a:r>
              <a:rPr lang="en-US" sz="1800" dirty="0" smtClean="0">
                <a:solidFill>
                  <a:srgbClr val="0070C0"/>
                </a:solidFill>
              </a:rPr>
              <a:t>Guest </a:t>
            </a:r>
            <a:r>
              <a:rPr lang="en-US" sz="1800" dirty="0">
                <a:solidFill>
                  <a:srgbClr val="0070C0"/>
                </a:solidFill>
              </a:rPr>
              <a:t>editors: 	Nils Olsen </a:t>
            </a:r>
            <a:r>
              <a:rPr lang="en-US" sz="1800" dirty="0">
                <a:solidFill>
                  <a:srgbClr val="0070C0"/>
                </a:solidFill>
                <a:hlinkClick r:id="rId2"/>
              </a:rPr>
              <a:t>nio@space.dtu.dk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			Claudia </a:t>
            </a:r>
            <a:r>
              <a:rPr lang="en-US" sz="1800" dirty="0" err="1">
                <a:solidFill>
                  <a:srgbClr val="0070C0"/>
                </a:solidFill>
              </a:rPr>
              <a:t>Stolle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  <a:hlinkClick r:id="rId3"/>
              </a:rPr>
              <a:t>cstolle@gfz-potsdam.de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			Rune </a:t>
            </a:r>
            <a:r>
              <a:rPr lang="en-US" sz="1800" dirty="0" err="1">
                <a:solidFill>
                  <a:srgbClr val="0070C0"/>
                </a:solidFill>
              </a:rPr>
              <a:t>Floberghagen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  <a:hlinkClick r:id="rId4"/>
              </a:rPr>
              <a:t>Rune.Floberghagen@esa.int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			Gauthier </a:t>
            </a:r>
            <a:r>
              <a:rPr lang="en-US" sz="1800" dirty="0" err="1">
                <a:solidFill>
                  <a:srgbClr val="0070C0"/>
                </a:solidFill>
              </a:rPr>
              <a:t>Hulot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  <a:hlinkClick r:id="rId5"/>
              </a:rPr>
              <a:t>gh@ipgp.fr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 smtClean="0">
              <a:solidFill>
                <a:srgbClr val="0070C0"/>
              </a:solidFill>
            </a:endParaRPr>
          </a:p>
          <a:p>
            <a:r>
              <a:rPr lang="en-US" sz="1800" dirty="0" smtClean="0">
                <a:solidFill>
                  <a:srgbClr val="0070C0"/>
                </a:solidFill>
              </a:rPr>
              <a:t>Tentative deadline: 31 December 2015</a:t>
            </a:r>
          </a:p>
          <a:p>
            <a:endParaRPr lang="en-US" sz="1800" dirty="0">
              <a:solidFill>
                <a:srgbClr val="0070C0"/>
              </a:solidFill>
            </a:endParaRPr>
          </a:p>
          <a:p>
            <a:r>
              <a:rPr lang="en-US" sz="1800" dirty="0" smtClean="0">
                <a:solidFill>
                  <a:srgbClr val="0070C0"/>
                </a:solidFill>
              </a:rPr>
              <a:t>Interested? Please provide us with (preliminary) title, list of contributing authors</a:t>
            </a:r>
          </a:p>
          <a:p>
            <a:pPr marL="0" indent="0">
              <a:buNone/>
            </a:pPr>
            <a:endParaRPr lang="en-US" sz="1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Swarm </a:t>
            </a:r>
            <a:r>
              <a:rPr lang="en-US" dirty="0" smtClean="0"/>
              <a:t>Level-2 Data Products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88660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60" y="1339051"/>
            <a:ext cx="5940152" cy="468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208" y="1830536"/>
            <a:ext cx="4694808" cy="3254648"/>
            <a:chOff x="21208" y="1830536"/>
            <a:chExt cx="4694808" cy="3254648"/>
          </a:xfrm>
        </p:grpSpPr>
        <p:sp>
          <p:nvSpPr>
            <p:cNvPr id="6" name="Oval 5"/>
            <p:cNvSpPr/>
            <p:nvPr/>
          </p:nvSpPr>
          <p:spPr bwMode="auto">
            <a:xfrm>
              <a:off x="21208" y="1830536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2699792" y="2378024"/>
              <a:ext cx="2016224" cy="270716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21208" y="2089992"/>
            <a:ext cx="4694808" cy="1641612"/>
            <a:chOff x="21208" y="1830536"/>
            <a:chExt cx="4694808" cy="1641612"/>
          </a:xfrm>
        </p:grpSpPr>
        <p:sp>
          <p:nvSpPr>
            <p:cNvPr id="13" name="Oval 12"/>
            <p:cNvSpPr/>
            <p:nvPr/>
          </p:nvSpPr>
          <p:spPr bwMode="auto">
            <a:xfrm>
              <a:off x="21208" y="1830536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2699792" y="2378024"/>
              <a:ext cx="2016224" cy="10941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611560" y="1065992"/>
            <a:ext cx="6552728" cy="499367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101600" dist="38100" dir="2700000" sx="102000" sy="102000" algn="tl" rotWithShape="0">
              <a:prstClr val="black">
                <a:alpha val="3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000" dirty="0" err="1" smtClean="0">
                <a:latin typeface="+mj-lt"/>
                <a:cs typeface="Courier New" panose="02070309020205020404" pitchFamily="49" charset="0"/>
              </a:rPr>
              <a:t>Example</a:t>
            </a:r>
            <a:r>
              <a:rPr lang="da-DK" sz="2000" dirty="0" smtClean="0">
                <a:latin typeface="+mj-lt"/>
                <a:cs typeface="Courier New" panose="02070309020205020404" pitchFamily="49" charset="0"/>
              </a:rPr>
              <a:t>: MCO from </a:t>
            </a:r>
            <a:r>
              <a:rPr lang="da-DK" sz="2000" dirty="0" err="1" smtClean="0">
                <a:latin typeface="+mj-lt"/>
                <a:cs typeface="Courier New" panose="02070309020205020404" pitchFamily="49" charset="0"/>
              </a:rPr>
              <a:t>Dedicated</a:t>
            </a:r>
            <a:r>
              <a:rPr lang="da-DK" sz="2000" dirty="0" smtClean="0">
                <a:latin typeface="+mj-lt"/>
                <a:cs typeface="Courier New" panose="02070309020205020404" pitchFamily="49" charset="0"/>
              </a:rPr>
              <a:t> Inversion Chain</a:t>
            </a:r>
          </a:p>
          <a:p>
            <a:r>
              <a:rPr lang="da-DK" sz="1050" dirty="0" err="1" smtClean="0">
                <a:latin typeface="+mj-lt"/>
                <a:cs typeface="Courier New" panose="02070309020205020404" pitchFamily="49" charset="0"/>
              </a:rPr>
              <a:t>Filename</a:t>
            </a:r>
            <a:r>
              <a:rPr lang="da-DK" sz="1050" dirty="0">
                <a:latin typeface="+mj-lt"/>
                <a:cs typeface="Courier New" panose="02070309020205020404" pitchFamily="49" charset="0"/>
              </a:rPr>
              <a:t>: SW_OPER_MCO_SHAi2D_20130101T000000_20150303T000000_0101.DBL</a:t>
            </a:r>
            <a:endParaRPr lang="da-DK" sz="1050" dirty="0" smtClean="0">
              <a:latin typeface="+mj-lt"/>
              <a:cs typeface="Courier New" panose="02070309020205020404" pitchFamily="49" charset="0"/>
            </a:endParaRPr>
          </a:p>
          <a:p>
            <a:endParaRPr lang="da-DK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Swarm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L2 DCO Core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model#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Snap-shots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derived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from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order-isog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spline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models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There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isog-2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snap-shots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per node-interval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plus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one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at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node i.e.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every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isog-1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snap-shots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correspond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to a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spline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node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Dates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given in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Years.fraction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# Gauss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coefficient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format is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F15.6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First non-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comment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line is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describing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the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N_min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n_max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N_times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spline_order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N_step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(=spline_order-1) 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Validity.start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Validity.end</a:t>
            </a:r>
            <a:endParaRPr lang="da-DK" sz="9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Second non-</a:t>
            </a:r>
            <a:r>
              <a:rPr lang="da-DK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comment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line is listing the dates in </a:t>
            </a:r>
            <a:r>
              <a:rPr lang="da-DK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Years.fraction</a:t>
            </a:r>
            <a:endParaRPr lang="da-DK" sz="9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1    20    26     6     5         2013.80        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2015.17</a:t>
            </a:r>
            <a:b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2013.001027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2013.100958    2013.200890    2013.300821    2013.400753 ...    </a:t>
            </a:r>
            <a:endParaRPr lang="da-DK" sz="9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1 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0  -29463.381499  -29462.291111  -29461.200283  -29460.109008  -29459.017281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     1   -1537.218089   -1535.413433   -1533.612511   -1531.815375   -1530.022079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    -1    4848.693817    4846.131387    4843.563496    4840.990068    4838.411027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2     0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-2427.160177   -2428.063339   -2428.971201   -2429.883827   -2430.801285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2 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1    3019.499629    3019.136758    3018.773557    3018.410021    3018.046147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2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-1   -2791.270940   -2793.982985   -2796.695329   -2799.407976   -2802.120930 ...    </a:t>
            </a:r>
            <a:endParaRPr lang="da-DK" sz="9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2 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2    1672.977579    1673.151659    1673.325173    1673.498114    1673.670473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2    -2    -612.885675    -614.342677    -615.799762    -617.256928    -618.714179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3     0    1344.105542    1344.420837    1344.735871    1345.050638    1345.365136 ...    </a:t>
            </a:r>
            <a:endParaRPr lang="da-DK" sz="9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3 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   -2341.161298   -2341.721278   -2342.281117   -2342.840814   -2343.400366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3    -1    -131.133548    -130.346667    -129.559616    -128.772393    -127.984996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3     2    1226.604287    1226.559581    1226.515000    1226.470546    1226.426221 ...    </a:t>
            </a:r>
            <a:endParaRPr lang="da-DK" sz="9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3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-2     245.088304     245.081705     245.075136     245.068597     245.062090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3     3     602.191947     601.178821     600.165522     599.152050     598.138401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3    -3    -541.223255    -541.082060    -540.941158    -540.800553    -540.660249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4     0     909.594468     909.485298     909.376195     909.267158     909.158189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4     1     813.174476     813.199292     813.224080     813.248840     813.273571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4    -1     285.139609     285.058469     284.977299     284.896100     284.814870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900" dirty="0">
                <a:latin typeface="Courier New" panose="02070309020205020404" pitchFamily="49" charset="0"/>
                <a:cs typeface="Courier New" panose="02070309020205020404" pitchFamily="49" charset="0"/>
              </a:rPr>
              <a:t>4     2     138.213525     137.328070     136.442615     135.557161     134.671706 </a:t>
            </a:r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da-DK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...</a:t>
            </a:r>
            <a:endParaRPr lang="da-DK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7113" y="3717032"/>
            <a:ext cx="7848872" cy="2446824"/>
          </a:xfrm>
          <a:prstGeom prst="rect">
            <a:avLst/>
          </a:prstGeom>
          <a:gradFill rotWithShape="1">
            <a:gsLst>
              <a:gs pos="0">
                <a:srgbClr val="FF9900">
                  <a:shade val="51000"/>
                  <a:satMod val="130000"/>
                </a:srgbClr>
              </a:gs>
              <a:gs pos="80000">
                <a:srgbClr val="FF9900">
                  <a:shade val="93000"/>
                  <a:satMod val="130000"/>
                </a:srgbClr>
              </a:gs>
              <a:gs pos="100000">
                <a:srgbClr val="FF99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00">
                <a:shade val="95000"/>
                <a:satMod val="105000"/>
              </a:srgbClr>
            </a:solidFill>
            <a:prstDash val="solid"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More on </a:t>
            </a: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Core and </a:t>
            </a:r>
            <a:r>
              <a:rPr lang="da-DK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Lithospheric</a:t>
            </a: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L2 </a:t>
            </a:r>
            <a:r>
              <a:rPr kumimoji="0" lang="da-DK" sz="1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Products 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A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lithospheric magnetic field model derived from the Swarm satellite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measurements” by E. </a:t>
            </a:r>
            <a:r>
              <a:rPr lang="en-US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Thebault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et al. (talk)</a:t>
            </a:r>
            <a:endParaRPr lang="da-DK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“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Swarm dedicated core field model and it's relationship to other recent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models” by M. </a:t>
            </a:r>
            <a:r>
              <a:rPr lang="en-US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Rother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et al. (poster)</a:t>
            </a:r>
            <a:endParaRPr lang="en-US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“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Swarm SCARF Comprehensive Inversion Chain - First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Results” by L. </a:t>
            </a:r>
            <a:r>
              <a:rPr lang="en-US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Tøffner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-Clausen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et al. (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poster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, session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A36, Sunday)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38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Swarm </a:t>
            </a:r>
            <a:r>
              <a:rPr lang="en-US" dirty="0" smtClean="0"/>
              <a:t>Level-2 Data Products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88660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60" y="1339051"/>
            <a:ext cx="5940152" cy="468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21208" y="2406600"/>
            <a:ext cx="5054848" cy="1972792"/>
            <a:chOff x="21208" y="1830536"/>
            <a:chExt cx="5054848" cy="1972792"/>
          </a:xfrm>
        </p:grpSpPr>
        <p:sp>
          <p:nvSpPr>
            <p:cNvPr id="29" name="Oval 28"/>
            <p:cNvSpPr/>
            <p:nvPr/>
          </p:nvSpPr>
          <p:spPr bwMode="auto">
            <a:xfrm>
              <a:off x="21208" y="1830536"/>
              <a:ext cx="3240360" cy="120242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3059832" y="2708920"/>
              <a:ext cx="2016224" cy="109440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405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742654" cy="553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Conductivity of the Earth’s Mantle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64089" y="982469"/>
            <a:ext cx="3528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 smtClean="0"/>
              <a:t>1D </a:t>
            </a:r>
            <a:r>
              <a:rPr lang="da-DK" sz="1800" dirty="0" err="1" smtClean="0"/>
              <a:t>mantle</a:t>
            </a:r>
            <a:r>
              <a:rPr lang="da-DK" sz="1800" dirty="0" smtClean="0"/>
              <a:t> </a:t>
            </a:r>
            <a:r>
              <a:rPr lang="da-DK" sz="1800" dirty="0" err="1" smtClean="0"/>
              <a:t>conductivity</a:t>
            </a:r>
            <a:r>
              <a:rPr lang="da-DK" sz="1800" dirty="0" smtClean="0"/>
              <a:t> models</a:t>
            </a:r>
            <a:br>
              <a:rPr lang="da-DK" sz="1800" dirty="0" smtClean="0"/>
            </a:br>
            <a:r>
              <a:rPr lang="da-DK" sz="1800" dirty="0"/>
              <a:t>L2 products </a:t>
            </a:r>
            <a:r>
              <a:rPr lang="da-DK" sz="1800" dirty="0" smtClean="0"/>
              <a:t>MIN_1DM</a:t>
            </a:r>
          </a:p>
          <a:p>
            <a:endParaRPr lang="da-DK" sz="1800" dirty="0" smtClean="0"/>
          </a:p>
          <a:p>
            <a:r>
              <a:rPr lang="da-DK" sz="1800" dirty="0" err="1" smtClean="0"/>
              <a:t>Two</a:t>
            </a:r>
            <a:r>
              <a:rPr lang="da-DK" sz="1800" dirty="0" smtClean="0"/>
              <a:t> Level-2 </a:t>
            </a:r>
            <a:r>
              <a:rPr lang="da-DK" sz="1800" dirty="0" err="1" smtClean="0"/>
              <a:t>chains</a:t>
            </a:r>
            <a:r>
              <a:rPr lang="da-DK" sz="1800" dirty="0" smtClean="0"/>
              <a:t>:</a:t>
            </a:r>
          </a:p>
          <a:p>
            <a:r>
              <a:rPr lang="da-DK" sz="1800" dirty="0" smtClean="0">
                <a:solidFill>
                  <a:srgbClr val="CC6600"/>
                </a:solidFill>
              </a:rPr>
              <a:t>Time Domain (TD) </a:t>
            </a:r>
            <a:r>
              <a:rPr lang="da-DK" sz="1800" dirty="0" err="1" smtClean="0">
                <a:solidFill>
                  <a:srgbClr val="CC6600"/>
                </a:solidFill>
              </a:rPr>
              <a:t>chain</a:t>
            </a:r>
            <a:r>
              <a:rPr lang="da-DK" sz="1800" dirty="0" smtClean="0"/>
              <a:t/>
            </a:r>
            <a:br>
              <a:rPr lang="da-DK" sz="1800" dirty="0" smtClean="0"/>
            </a:br>
            <a:r>
              <a:rPr lang="da-DK" sz="1800" dirty="0" err="1" smtClean="0">
                <a:solidFill>
                  <a:srgbClr val="0070C0"/>
                </a:solidFill>
              </a:rPr>
              <a:t>Frequency</a:t>
            </a:r>
            <a:r>
              <a:rPr lang="da-DK" sz="1800" dirty="0" smtClean="0">
                <a:solidFill>
                  <a:srgbClr val="0070C0"/>
                </a:solidFill>
              </a:rPr>
              <a:t> Domain (FD) </a:t>
            </a:r>
            <a:r>
              <a:rPr lang="da-DK" sz="1800" dirty="0" err="1" smtClean="0">
                <a:solidFill>
                  <a:srgbClr val="0070C0"/>
                </a:solidFill>
              </a:rPr>
              <a:t>chain</a:t>
            </a:r>
            <a:endParaRPr lang="da-DK" sz="1800" dirty="0">
              <a:solidFill>
                <a:srgbClr val="0070C0"/>
              </a:solidFill>
            </a:endParaRPr>
          </a:p>
          <a:p>
            <a:endParaRPr lang="da-DK" sz="1800" dirty="0"/>
          </a:p>
          <a:p>
            <a:r>
              <a:rPr lang="da-DK" sz="1800" dirty="0" smtClean="0">
                <a:solidFill>
                  <a:srgbClr val="C00000"/>
                </a:solidFill>
              </a:rPr>
              <a:t>Determination of 3D </a:t>
            </a:r>
            <a:r>
              <a:rPr lang="da-DK" sz="1800" dirty="0" err="1" smtClean="0">
                <a:solidFill>
                  <a:srgbClr val="C00000"/>
                </a:solidFill>
              </a:rPr>
              <a:t>mantle</a:t>
            </a:r>
            <a:r>
              <a:rPr lang="da-DK" sz="1800" dirty="0" smtClean="0">
                <a:solidFill>
                  <a:srgbClr val="C00000"/>
                </a:solidFill>
              </a:rPr>
              <a:t> </a:t>
            </a:r>
            <a:r>
              <a:rPr lang="da-DK" sz="1800" dirty="0" err="1" smtClean="0">
                <a:solidFill>
                  <a:srgbClr val="C00000"/>
                </a:solidFill>
              </a:rPr>
              <a:t>conductivity</a:t>
            </a:r>
            <a:r>
              <a:rPr lang="da-DK" sz="1800" dirty="0" smtClean="0">
                <a:solidFill>
                  <a:srgbClr val="C00000"/>
                </a:solidFill>
              </a:rPr>
              <a:t> </a:t>
            </a:r>
            <a:r>
              <a:rPr lang="da-DK" sz="1800" dirty="0" err="1" smtClean="0">
                <a:solidFill>
                  <a:srgbClr val="C00000"/>
                </a:solidFill>
              </a:rPr>
              <a:t>structure</a:t>
            </a:r>
            <a:r>
              <a:rPr lang="da-DK" sz="1800" dirty="0" smtClean="0">
                <a:solidFill>
                  <a:srgbClr val="C00000"/>
                </a:solidFill>
              </a:rPr>
              <a:t> </a:t>
            </a:r>
            <a:br>
              <a:rPr lang="da-DK" sz="1800" dirty="0" smtClean="0">
                <a:solidFill>
                  <a:srgbClr val="C00000"/>
                </a:solidFill>
              </a:rPr>
            </a:br>
            <a:r>
              <a:rPr lang="da-DK" sz="1800" dirty="0" err="1" smtClean="0">
                <a:solidFill>
                  <a:srgbClr val="C00000"/>
                </a:solidFill>
              </a:rPr>
              <a:t>requires</a:t>
            </a:r>
            <a:r>
              <a:rPr lang="da-DK" sz="1800" dirty="0" smtClean="0">
                <a:solidFill>
                  <a:srgbClr val="C00000"/>
                </a:solidFill>
              </a:rPr>
              <a:t> a </a:t>
            </a:r>
            <a:r>
              <a:rPr lang="da-DK" sz="1800" dirty="0" err="1" smtClean="0">
                <a:solidFill>
                  <a:srgbClr val="C00000"/>
                </a:solidFill>
              </a:rPr>
              <a:t>few</a:t>
            </a:r>
            <a:r>
              <a:rPr lang="da-DK" sz="1800" dirty="0" smtClean="0">
                <a:solidFill>
                  <a:srgbClr val="C00000"/>
                </a:solidFill>
              </a:rPr>
              <a:t> more </a:t>
            </a:r>
            <a:r>
              <a:rPr lang="da-DK" sz="1800" dirty="0" err="1" smtClean="0">
                <a:solidFill>
                  <a:srgbClr val="C00000"/>
                </a:solidFill>
              </a:rPr>
              <a:t>years</a:t>
            </a:r>
            <a:r>
              <a:rPr lang="da-DK" sz="1800" dirty="0" smtClean="0">
                <a:solidFill>
                  <a:srgbClr val="C00000"/>
                </a:solidFill>
              </a:rPr>
              <a:t> of </a:t>
            </a:r>
            <a:r>
              <a:rPr lang="da-DK" sz="1800" i="1" dirty="0" err="1" smtClean="0">
                <a:solidFill>
                  <a:srgbClr val="C00000"/>
                </a:solidFill>
              </a:rPr>
              <a:t>Swarm</a:t>
            </a:r>
            <a:r>
              <a:rPr lang="da-DK" sz="1800" dirty="0" smtClean="0">
                <a:solidFill>
                  <a:srgbClr val="C00000"/>
                </a:solidFill>
              </a:rPr>
              <a:t> data </a:t>
            </a:r>
            <a:endParaRPr lang="da-DK" sz="1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4581128"/>
            <a:ext cx="7848872" cy="1338828"/>
          </a:xfrm>
          <a:prstGeom prst="rect">
            <a:avLst/>
          </a:prstGeom>
          <a:gradFill rotWithShape="1">
            <a:gsLst>
              <a:gs pos="0">
                <a:srgbClr val="FF9900">
                  <a:shade val="51000"/>
                  <a:satMod val="130000"/>
                </a:srgbClr>
              </a:gs>
              <a:gs pos="80000">
                <a:srgbClr val="FF9900">
                  <a:shade val="93000"/>
                  <a:satMod val="130000"/>
                </a:srgbClr>
              </a:gs>
              <a:gs pos="100000">
                <a:srgbClr val="FF99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00">
                <a:shade val="95000"/>
                <a:satMod val="105000"/>
              </a:srgbClr>
            </a:solidFill>
            <a:prstDash val="solid"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More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in 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A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preliminary model of the electrical conductivity of the Earth's mantle from the Swarm mission</a:t>
            </a: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” by Jakub </a:t>
            </a:r>
            <a:r>
              <a:rPr lang="en-GB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Velimsky</a:t>
            </a: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(talk)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and “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A preliminary model of the 1-D mantle conductivity structure from Swarm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data” by Christoph </a:t>
            </a:r>
            <a:r>
              <a:rPr lang="en-US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Püthe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et al. (poster)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48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Swarm </a:t>
            </a:r>
            <a:r>
              <a:rPr lang="en-US" dirty="0" smtClean="0"/>
              <a:t>Level-2 Data Products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88660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60" y="1339051"/>
            <a:ext cx="5940152" cy="468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 bwMode="auto">
          <a:xfrm>
            <a:off x="6352" y="4293096"/>
            <a:ext cx="3240360" cy="93610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1208" y="5085184"/>
            <a:ext cx="3240360" cy="87781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Densities</a:t>
            </a:r>
            <a:endParaRPr lang="en-US" dirty="0"/>
          </a:p>
        </p:txBody>
      </p:sp>
      <p:pic>
        <p:nvPicPr>
          <p:cNvPr id="4" name="Picture 3" descr="swarmc_encarnacao_nlrmsis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52736"/>
            <a:ext cx="5074105" cy="4796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5158933"/>
            <a:ext cx="7848872" cy="646331"/>
          </a:xfrm>
          <a:prstGeom prst="rect">
            <a:avLst/>
          </a:prstGeom>
          <a:gradFill rotWithShape="1">
            <a:gsLst>
              <a:gs pos="0">
                <a:srgbClr val="FF9900">
                  <a:shade val="51000"/>
                  <a:satMod val="130000"/>
                </a:srgbClr>
              </a:gs>
              <a:gs pos="80000">
                <a:srgbClr val="FF9900">
                  <a:shade val="93000"/>
                  <a:satMod val="130000"/>
                </a:srgbClr>
              </a:gs>
              <a:gs pos="100000">
                <a:srgbClr val="FF99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00">
                <a:shade val="95000"/>
                <a:satMod val="105000"/>
              </a:srgbClr>
            </a:solidFill>
            <a:prstDash val="solid"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More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in talk ”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Precise </a:t>
            </a:r>
            <a:r>
              <a:rPr 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orbit determination and neutral density </a:t>
            </a:r>
            <a:r>
              <a:rPr lang="en-US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retrieval</a:t>
            </a:r>
            <a:r>
              <a:rPr lang="en-GB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 </a:t>
            </a: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for </a:t>
            </a:r>
            <a:r>
              <a:rPr lang="en-GB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the Swarm </a:t>
            </a: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satellites” by Pieter </a:t>
            </a:r>
            <a:r>
              <a:rPr lang="en-GB" sz="1800" kern="0" dirty="0" err="1" smtClean="0">
                <a:solidFill>
                  <a:srgbClr val="FFFFFF"/>
                </a:solidFill>
                <a:latin typeface="Verdana"/>
                <a:ea typeface="ＭＳ Ｐゴシック"/>
              </a:rPr>
              <a:t>Visser</a:t>
            </a:r>
            <a:r>
              <a:rPr lang="en-GB" sz="1800" kern="0" dirty="0" smtClean="0">
                <a:solidFill>
                  <a:srgbClr val="FFFFFF"/>
                </a:solidFill>
                <a:latin typeface="Verdana"/>
                <a:ea typeface="ＭＳ Ｐゴシック"/>
              </a:rPr>
              <a:t>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et 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618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Swarm </a:t>
            </a:r>
            <a:r>
              <a:rPr lang="en-US" dirty="0" smtClean="0"/>
              <a:t>Level-2 Data Products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88660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60" y="1339051"/>
            <a:ext cx="5940152" cy="468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1208" y="1700808"/>
            <a:ext cx="5630912" cy="2333400"/>
            <a:chOff x="21208" y="44624"/>
            <a:chExt cx="5630912" cy="2333400"/>
          </a:xfrm>
        </p:grpSpPr>
        <p:sp>
          <p:nvSpPr>
            <p:cNvPr id="17" name="Oval 16"/>
            <p:cNvSpPr/>
            <p:nvPr/>
          </p:nvSpPr>
          <p:spPr bwMode="auto">
            <a:xfrm>
              <a:off x="21208" y="1830536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2699792" y="44624"/>
              <a:ext cx="2952328" cy="19082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29592" y="3284984"/>
            <a:ext cx="6130044" cy="1094408"/>
            <a:chOff x="-122808" y="2348880"/>
            <a:chExt cx="6130044" cy="1094408"/>
          </a:xfrm>
        </p:grpSpPr>
        <p:sp>
          <p:nvSpPr>
            <p:cNvPr id="22" name="Oval 21"/>
            <p:cNvSpPr/>
            <p:nvPr/>
          </p:nvSpPr>
          <p:spPr bwMode="auto">
            <a:xfrm>
              <a:off x="-122808" y="2895800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3" name="Straight Arrow Connector 22"/>
            <p:cNvCxnSpPr>
              <a:stCxn id="22" idx="7"/>
            </p:cNvCxnSpPr>
            <p:nvPr/>
          </p:nvCxnSpPr>
          <p:spPr bwMode="auto">
            <a:xfrm flipV="1">
              <a:off x="2643012" y="2348880"/>
              <a:ext cx="3364224" cy="6270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138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L_Presentation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ESL_Presentation_Template</Template>
  <TotalTime>2937</TotalTime>
  <Words>1142</Words>
  <Application>Microsoft Office PowerPoint</Application>
  <PresentationFormat>On-screen Show (4:3)</PresentationFormat>
  <Paragraphs>331</Paragraphs>
  <Slides>30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ESL_Presentation_Template</vt:lpstr>
      <vt:lpstr>PowerPoint Presentation</vt:lpstr>
      <vt:lpstr>Swarm Data Processing Hierarchy</vt:lpstr>
      <vt:lpstr>Swarm Level-2 Data Processing</vt:lpstr>
      <vt:lpstr>Swarm Level-2 Data Products </vt:lpstr>
      <vt:lpstr>Swarm Level-2 Data Products </vt:lpstr>
      <vt:lpstr>Electrical Conductivity of the Earth’s Mantle</vt:lpstr>
      <vt:lpstr>Swarm Level-2 Data Products </vt:lpstr>
      <vt:lpstr>Neutral Densities</vt:lpstr>
      <vt:lpstr>Swarm Level-2 Data Products </vt:lpstr>
      <vt:lpstr>Swarm Level-2 Data Products </vt:lpstr>
      <vt:lpstr>Level-2 Data Products</vt:lpstr>
      <vt:lpstr>Release of Level-2 Data Products </vt:lpstr>
      <vt:lpstr>Visualisation of Data and Models  VIRES Project</vt:lpstr>
      <vt:lpstr>IGRF  International Geomagnetic Reference Field</vt:lpstr>
      <vt:lpstr>Special Section of Geophys. Res. Lett.:   ESA's Swarm Mission, One Year in Space</vt:lpstr>
      <vt:lpstr>Three Selected Science Results …</vt:lpstr>
      <vt:lpstr>Plasma depletion seen in different parameters 11 October 2014, 16:06 UT, 22 LT  85 deg E longitude</vt:lpstr>
      <vt:lpstr>Plasma depletion seen in different parameters 11 October 2014, 16:06 UT, 22 LT  85 deg E longitude</vt:lpstr>
      <vt:lpstr>Plasma depletion seen in different parameters 11 October 2014, 16:06 UT, 22 LT  85 deg E longitude</vt:lpstr>
      <vt:lpstr>Plasma depletion seen in different parameters 11 October 2014, 16:06 UT, 22 LT  85 deg E longitude</vt:lpstr>
      <vt:lpstr>Plasma depletion seen in different parameters 11 October 2014, 16:06 UT, 22 LT  85 deg E longitude</vt:lpstr>
      <vt:lpstr>Multi-Point observation of Equatorial plasma irregularities</vt:lpstr>
      <vt:lpstr>Multi-Point observation of Equatorial plasma irregularities</vt:lpstr>
      <vt:lpstr>SIFM: Swarm Initial Field Model  </vt:lpstr>
      <vt:lpstr>SIFM+: Swarm Initial Field Model  </vt:lpstr>
      <vt:lpstr>SIFM+: Model using Vector Gradient Data</vt:lpstr>
      <vt:lpstr>SIFM+: Model using Vector Gradient Data</vt:lpstr>
      <vt:lpstr>SIFM+: Model using Vector Gradient Data</vt:lpstr>
      <vt:lpstr>Conclusions</vt:lpstr>
      <vt:lpstr>Special Issue in Earth, Planets Space</vt:lpstr>
    </vt:vector>
  </TitlesOfParts>
  <Manager>Swarm, SCARF, L2PS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Swarm ESL Operational Readiness Review And Kick-off of main activities</dc:title>
  <dc:subject>Failure Cases</dc:subject>
  <dc:creator>Poul Erik Holmdahl Olsen</dc:creator>
  <cp:keywords>Swarm, SCARF, L2PS, DSAT, Test Result, CI</cp:keywords>
  <cp:lastModifiedBy>Nils Olsen</cp:lastModifiedBy>
  <cp:revision>143</cp:revision>
  <cp:lastPrinted>2014-03-19T13:08:24Z</cp:lastPrinted>
  <dcterms:created xsi:type="dcterms:W3CDTF">2014-03-20T10:48:17Z</dcterms:created>
  <dcterms:modified xsi:type="dcterms:W3CDTF">2015-07-03T08:42:58Z</dcterms:modified>
</cp:coreProperties>
</file>