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5" r:id="rId2"/>
    <p:sldId id="396" r:id="rId3"/>
    <p:sldId id="397" r:id="rId4"/>
    <p:sldId id="416" r:id="rId5"/>
    <p:sldId id="401" r:id="rId6"/>
    <p:sldId id="434" r:id="rId7"/>
    <p:sldId id="429" r:id="rId8"/>
    <p:sldId id="430" r:id="rId9"/>
    <p:sldId id="415" r:id="rId10"/>
    <p:sldId id="414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32" r:id="rId24"/>
    <p:sldId id="431" r:id="rId25"/>
    <p:sldId id="433" r:id="rId26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99"/>
    <a:srgbClr val="FFFFFF"/>
    <a:srgbClr val="555555"/>
    <a:srgbClr val="660066"/>
    <a:srgbClr val="EEEEEE"/>
    <a:srgbClr val="333333"/>
    <a:srgbClr val="003399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108" autoAdjust="0"/>
    <p:restoredTop sz="86435" autoAdjust="0"/>
  </p:normalViewPr>
  <p:slideViewPr>
    <p:cSldViewPr>
      <p:cViewPr>
        <p:scale>
          <a:sx n="75" d="100"/>
          <a:sy n="75" d="100"/>
        </p:scale>
        <p:origin x="-946" y="-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06"/>
    </p:cViewPr>
  </p:sorterViewPr>
  <p:notesViewPr>
    <p:cSldViewPr>
      <p:cViewPr>
        <p:scale>
          <a:sx n="100" d="100"/>
          <a:sy n="100" d="100"/>
        </p:scale>
        <p:origin x="-1162" y="-5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45FC641D-426C-47DE-B288-4400C84A98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07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E773BA71-D943-4585-B224-14668FD8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642350" cy="47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2" name="Rectangle 99"/>
          <p:cNvSpPr>
            <a:spLocks noChangeArrowheads="1"/>
          </p:cNvSpPr>
          <p:nvPr userDrawn="1"/>
        </p:nvSpPr>
        <p:spPr bwMode="ltGray">
          <a:xfrm>
            <a:off x="0" y="6662994"/>
            <a:ext cx="9144000" cy="189453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212549" y="6622378"/>
            <a:ext cx="893145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 eaLnBrk="0" hangingPunct="0">
              <a:spcBef>
                <a:spcPct val="50000"/>
              </a:spcBef>
              <a:tabLst>
                <a:tab pos="4125600" algn="ctr"/>
                <a:tab pos="8337600" algn="r"/>
              </a:tabLst>
            </a:pPr>
            <a:r>
              <a:rPr lang="en-US" sz="1100" b="1" dirty="0" smtClean="0">
                <a:solidFill>
                  <a:schemeClr val="bg1"/>
                </a:solidFill>
              </a:rPr>
              <a:t>Magnetic Measurement Expert</a:t>
            </a:r>
            <a:r>
              <a:rPr lang="en-US" sz="1100" b="1" baseline="0" dirty="0" smtClean="0">
                <a:solidFill>
                  <a:schemeClr val="bg1"/>
                </a:solidFill>
              </a:rPr>
              <a:t> Group</a:t>
            </a:r>
            <a:r>
              <a:rPr lang="en-US" sz="1100" b="1" dirty="0" smtClean="0">
                <a:solidFill>
                  <a:schemeClr val="bg1"/>
                </a:solidFill>
              </a:rPr>
              <a:t>	10-11 March 2016	Warsaw / PL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20" y="82190"/>
            <a:ext cx="1307802" cy="5080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3" cy="1362075"/>
          </a:xfrm>
        </p:spPr>
        <p:txBody>
          <a:bodyPr/>
          <a:lstStyle/>
          <a:p>
            <a:r>
              <a:rPr lang="en-US" sz="2800" noProof="0" dirty="0" smtClean="0"/>
              <a:t>magnetometer – Star-imager Alignment:</a:t>
            </a:r>
            <a:br>
              <a:rPr lang="en-US" sz="2800" noProof="0" dirty="0" smtClean="0"/>
            </a:br>
            <a:r>
              <a:rPr lang="en-US" sz="2800" dirty="0" smtClean="0"/>
              <a:t>Apparent Euler angle variation due to </a:t>
            </a:r>
            <a:r>
              <a:rPr lang="en-US" sz="2800" dirty="0" err="1" smtClean="0"/>
              <a:t>magnetospheric</a:t>
            </a:r>
            <a:r>
              <a:rPr lang="en-US" sz="2800" dirty="0" smtClean="0"/>
              <a:t> contributions</a:t>
            </a:r>
            <a:r>
              <a:rPr lang="en-US" sz="2800" noProof="0" dirty="0" smtClean="0"/>
              <a:t/>
            </a:r>
            <a:br>
              <a:rPr lang="en-US" sz="2800" noProof="0" dirty="0" smtClean="0"/>
            </a:br>
            <a:r>
              <a:rPr lang="en-US" sz="2800" i="1" noProof="0" dirty="0" smtClean="0"/>
              <a:t/>
            </a:r>
            <a:br>
              <a:rPr lang="en-US" sz="2800" i="1" noProof="0" dirty="0" smtClean="0"/>
            </a:br>
            <a:r>
              <a:rPr lang="en-US" sz="2000" b="0" i="1" cap="none" dirty="0" smtClean="0"/>
              <a:t>Nils Olsen</a:t>
            </a:r>
            <a:r>
              <a:rPr lang="en-US" sz="2000" b="0" i="1" cap="none" baseline="30000" dirty="0" smtClean="0"/>
              <a:t>1</a:t>
            </a:r>
            <a:r>
              <a:rPr lang="en-US" sz="2000" b="0" i="1" cap="none" dirty="0" smtClean="0"/>
              <a:t>, Karl Magnus Laundal</a:t>
            </a:r>
            <a:r>
              <a:rPr lang="en-US" sz="2000" b="0" i="1" cap="none" baseline="30000" dirty="0" smtClean="0"/>
              <a:t>2</a:t>
            </a:r>
            <a:r>
              <a:rPr lang="en-US" sz="2000" b="0" i="1" cap="none" dirty="0" smtClean="0"/>
              <a:t>, Chris Finlay</a:t>
            </a:r>
            <a:r>
              <a:rPr lang="en-US" sz="2000" b="0" i="1" cap="none" baseline="30000" dirty="0"/>
              <a:t>1</a:t>
            </a:r>
            <a:r>
              <a:rPr lang="en-US" sz="2000" b="0" i="1" cap="none" dirty="0" smtClean="0"/>
              <a:t>, Lars Tøffner-Clausen</a:t>
            </a:r>
            <a:r>
              <a:rPr lang="en-US" sz="2000" b="0" i="1" cap="none" baseline="30000" dirty="0" smtClean="0"/>
              <a:t>1</a:t>
            </a:r>
            <a:br>
              <a:rPr lang="en-US" sz="2000" b="0" i="1" cap="none" baseline="30000" dirty="0" smtClean="0"/>
            </a:br>
            <a:r>
              <a:rPr lang="en-US" sz="2000" b="0" i="1" cap="none" dirty="0" smtClean="0"/>
              <a:t>with help from the usual suspects</a:t>
            </a:r>
            <a:br>
              <a:rPr lang="en-US" sz="2000" b="0" i="1" cap="none" dirty="0" smtClean="0"/>
            </a:br>
            <a:r>
              <a:rPr lang="en-US" sz="2000" b="0" i="1" cap="none" dirty="0"/>
              <a:t/>
            </a:r>
            <a:br>
              <a:rPr lang="en-US" sz="2000" b="0" i="1" cap="none" dirty="0"/>
            </a:br>
            <a:r>
              <a:rPr lang="en-US" sz="2000" b="0" i="1" cap="none" baseline="30000" dirty="0" smtClean="0"/>
              <a:t>1</a:t>
            </a:r>
            <a:r>
              <a:rPr lang="en-US" sz="2000" b="0" i="1" cap="none" dirty="0" smtClean="0"/>
              <a:t>DTU Space  </a:t>
            </a:r>
            <a:r>
              <a:rPr lang="en-US" sz="2000" b="0" i="1" cap="none" baseline="30000" dirty="0" smtClean="0"/>
              <a:t>2</a:t>
            </a:r>
            <a:r>
              <a:rPr lang="en-US" sz="2000" b="0" i="1" cap="none" dirty="0" smtClean="0"/>
              <a:t>University in Bergen/</a:t>
            </a:r>
            <a:r>
              <a:rPr lang="en-US" sz="2000" b="0" i="1" cap="none" dirty="0"/>
              <a:t>N</a:t>
            </a:r>
            <a:r>
              <a:rPr lang="en-US" sz="2000" b="0" i="1" cap="none" dirty="0" smtClean="0"/>
              <a:t>orway</a:t>
            </a:r>
            <a:br>
              <a:rPr lang="en-US" sz="2000" b="0" i="1" cap="none" dirty="0" smtClean="0"/>
            </a:br>
            <a:r>
              <a:rPr lang="en-US" sz="2000" b="0" cap="none" dirty="0" smtClean="0"/>
              <a:t/>
            </a:r>
            <a:br>
              <a:rPr lang="en-US" sz="2000" b="0" cap="none" dirty="0" smtClean="0"/>
            </a:br>
            <a:r>
              <a:rPr lang="en-US" sz="2000" b="0" cap="none" dirty="0"/>
              <a:t/>
            </a:r>
            <a:br>
              <a:rPr lang="en-US" sz="2000" b="0" cap="none" dirty="0"/>
            </a:br>
            <a:endParaRPr lang="en-US" sz="3200" b="0" cap="none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29309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Problem: “Time-changing Euler angles”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Polar Field-Aligned Currents during “quiet” conditions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and their low-latitude magnetic signature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Impact on Euler 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Conclusions </a:t>
            </a:r>
            <a:r>
              <a:rPr lang="en-US" dirty="0">
                <a:solidFill>
                  <a:srgbClr val="0070C0"/>
                </a:solidFill>
              </a:rPr>
              <a:t>/ Recommendations</a:t>
            </a:r>
            <a:endParaRPr lang="da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signature from polar FACs</a:t>
            </a:r>
            <a:br>
              <a:rPr lang="en-US" dirty="0" smtClean="0"/>
            </a:br>
            <a:r>
              <a:rPr lang="en-US" dirty="0" smtClean="0"/>
              <a:t>in non-polar regions</a:t>
            </a:r>
            <a:endParaRPr lang="en-US" dirty="0"/>
          </a:p>
        </p:txBody>
      </p:sp>
      <p:pic>
        <p:nvPicPr>
          <p:cNvPr id="1026" name="Picture 2" descr="C:\nio\tex\SSR\Quiet_Times\Figures\J_r_glo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97" y="3356941"/>
            <a:ext cx="3918367" cy="32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nio\tex\SSR\Quiet_Times\Figures\current_n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65048"/>
            <a:ext cx="3888432" cy="32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101045"/>
            <a:ext cx="267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>
                <a:solidFill>
                  <a:srgbClr val="FF9900"/>
                </a:solidFill>
              </a:rPr>
              <a:t>Vector</a:t>
            </a:r>
            <a:r>
              <a:rPr lang="da-DK" sz="1800" dirty="0" smtClean="0">
                <a:solidFill>
                  <a:srgbClr val="FF9900"/>
                </a:solidFill>
              </a:rPr>
              <a:t> data </a:t>
            </a:r>
            <a:r>
              <a:rPr lang="da-DK" sz="1800" b="1" dirty="0" smtClean="0">
                <a:solidFill>
                  <a:srgbClr val="FF9900"/>
                </a:solidFill>
              </a:rPr>
              <a:t>B</a:t>
            </a:r>
          </a:p>
          <a:p>
            <a:r>
              <a:rPr lang="da-DK" sz="1800" dirty="0">
                <a:solidFill>
                  <a:srgbClr val="FF9900"/>
                </a:solidFill>
              </a:rPr>
              <a:t>a</a:t>
            </a:r>
            <a:r>
              <a:rPr lang="da-DK" sz="1800" dirty="0" smtClean="0">
                <a:solidFill>
                  <a:srgbClr val="FF9900"/>
                </a:solidFill>
              </a:rPr>
              <a:t>t non-polar </a:t>
            </a:r>
            <a:r>
              <a:rPr lang="da-DK" sz="1800" dirty="0" err="1" smtClean="0">
                <a:solidFill>
                  <a:srgbClr val="FF9900"/>
                </a:solidFill>
              </a:rPr>
              <a:t>latitudes</a:t>
            </a:r>
            <a:r>
              <a:rPr lang="da-DK" sz="1800" dirty="0" smtClean="0">
                <a:solidFill>
                  <a:srgbClr val="FF9900"/>
                </a:solidFill>
              </a:rPr>
              <a:t> </a:t>
            </a:r>
            <a:br>
              <a:rPr lang="da-DK" sz="1800" dirty="0" smtClean="0">
                <a:solidFill>
                  <a:srgbClr val="FF9900"/>
                </a:solidFill>
              </a:rPr>
            </a:br>
            <a:r>
              <a:rPr lang="da-DK" sz="1400" dirty="0" smtClean="0">
                <a:solidFill>
                  <a:srgbClr val="FF9900"/>
                </a:solidFill>
              </a:rPr>
              <a:t>(</a:t>
            </a:r>
            <a:r>
              <a:rPr lang="da-DK" sz="1400" dirty="0" err="1" smtClean="0">
                <a:solidFill>
                  <a:srgbClr val="FF9900"/>
                </a:solidFill>
              </a:rPr>
              <a:t>contribute</a:t>
            </a:r>
            <a:r>
              <a:rPr lang="da-DK" sz="1400" dirty="0" smtClean="0">
                <a:solidFill>
                  <a:srgbClr val="FF9900"/>
                </a:solidFill>
              </a:rPr>
              <a:t> to </a:t>
            </a:r>
            <a:r>
              <a:rPr lang="da-DK" sz="1400" dirty="0" err="1" smtClean="0">
                <a:solidFill>
                  <a:srgbClr val="FF9900"/>
                </a:solidFill>
              </a:rPr>
              <a:t>Euler</a:t>
            </a:r>
            <a:r>
              <a:rPr lang="da-DK" sz="1400" dirty="0" smtClean="0">
                <a:solidFill>
                  <a:srgbClr val="FF9900"/>
                </a:solidFill>
              </a:rPr>
              <a:t> angles)</a:t>
            </a:r>
            <a:endParaRPr lang="da-DK" sz="14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7512" y="1124744"/>
            <a:ext cx="3042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>
                <a:solidFill>
                  <a:srgbClr val="00B0F0"/>
                </a:solidFill>
              </a:rPr>
              <a:t>Scalar</a:t>
            </a:r>
            <a:r>
              <a:rPr lang="da-DK" sz="1800" dirty="0" smtClean="0">
                <a:solidFill>
                  <a:srgbClr val="00B0F0"/>
                </a:solidFill>
              </a:rPr>
              <a:t> data </a:t>
            </a:r>
            <a:r>
              <a:rPr lang="da-DK" sz="1800" i="1" dirty="0" smtClean="0">
                <a:solidFill>
                  <a:srgbClr val="00B0F0"/>
                </a:solidFill>
              </a:rPr>
              <a:t>F</a:t>
            </a:r>
          </a:p>
          <a:p>
            <a:r>
              <a:rPr lang="da-DK" sz="1800" dirty="0">
                <a:solidFill>
                  <a:srgbClr val="00B0F0"/>
                </a:solidFill>
              </a:rPr>
              <a:t>a</a:t>
            </a:r>
            <a:r>
              <a:rPr lang="da-DK" sz="1800" dirty="0" smtClean="0">
                <a:solidFill>
                  <a:srgbClr val="00B0F0"/>
                </a:solidFill>
              </a:rPr>
              <a:t>t polar </a:t>
            </a:r>
            <a:r>
              <a:rPr lang="da-DK" sz="1800" dirty="0" err="1" smtClean="0">
                <a:solidFill>
                  <a:srgbClr val="00B0F0"/>
                </a:solidFill>
              </a:rPr>
              <a:t>latitudes</a:t>
            </a:r>
            <a:r>
              <a:rPr lang="da-DK" sz="1800" dirty="0" smtClean="0">
                <a:solidFill>
                  <a:srgbClr val="00B0F0"/>
                </a:solidFill>
              </a:rPr>
              <a:t> </a:t>
            </a:r>
            <a:br>
              <a:rPr lang="da-DK" sz="1800" dirty="0" smtClean="0">
                <a:solidFill>
                  <a:srgbClr val="00B0F0"/>
                </a:solidFill>
              </a:rPr>
            </a:br>
            <a:r>
              <a:rPr lang="da-DK" sz="1400" dirty="0" smtClean="0">
                <a:solidFill>
                  <a:srgbClr val="00B0F0"/>
                </a:solidFill>
              </a:rPr>
              <a:t>(do </a:t>
            </a:r>
            <a:r>
              <a:rPr lang="da-DK" sz="1400" b="1" dirty="0" smtClean="0">
                <a:solidFill>
                  <a:srgbClr val="00B0F0"/>
                </a:solidFill>
              </a:rPr>
              <a:t>not</a:t>
            </a:r>
            <a:r>
              <a:rPr lang="da-DK" sz="1400" dirty="0" smtClean="0">
                <a:solidFill>
                  <a:srgbClr val="00B0F0"/>
                </a:solidFill>
              </a:rPr>
              <a:t> </a:t>
            </a:r>
            <a:r>
              <a:rPr lang="da-DK" sz="1400" dirty="0" err="1" smtClean="0">
                <a:solidFill>
                  <a:srgbClr val="00B0F0"/>
                </a:solidFill>
              </a:rPr>
              <a:t>contribute</a:t>
            </a:r>
            <a:r>
              <a:rPr lang="da-DK" sz="1400" dirty="0" smtClean="0">
                <a:solidFill>
                  <a:srgbClr val="00B0F0"/>
                </a:solidFill>
              </a:rPr>
              <a:t> to </a:t>
            </a:r>
            <a:r>
              <a:rPr lang="da-DK" sz="1400" dirty="0" err="1" smtClean="0">
                <a:solidFill>
                  <a:srgbClr val="00B0F0"/>
                </a:solidFill>
              </a:rPr>
              <a:t>Euler</a:t>
            </a:r>
            <a:r>
              <a:rPr lang="da-DK" sz="1400" dirty="0" smtClean="0">
                <a:solidFill>
                  <a:srgbClr val="00B0F0"/>
                </a:solidFill>
              </a:rPr>
              <a:t> angles)</a:t>
            </a:r>
            <a:endParaRPr lang="da-DK" sz="1400" dirty="0">
              <a:solidFill>
                <a:srgbClr val="00B0F0"/>
              </a:solidFill>
            </a:endParaRPr>
          </a:p>
        </p:txBody>
      </p:sp>
      <p:pic>
        <p:nvPicPr>
          <p:cNvPr id="1029" name="Picture 5" descr="C:\nio\m\Swarm\Cal-Val\Euler\SHA_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45" y="908719"/>
            <a:ext cx="2050119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nio\m\Swarm\Cal-Val\Euler\J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4" y="1422516"/>
            <a:ext cx="8276358" cy="49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2350" cy="693737"/>
          </a:xfrm>
        </p:spPr>
        <p:txBody>
          <a:bodyPr/>
          <a:lstStyle/>
          <a:p>
            <a:r>
              <a:rPr lang="en-US" dirty="0" smtClean="0"/>
              <a:t>Polar FACs during ”quiet” conditions</a:t>
            </a:r>
            <a:br>
              <a:rPr lang="en-US" dirty="0" smtClean="0"/>
            </a:br>
            <a:r>
              <a:rPr lang="en-US" sz="2000" dirty="0" smtClean="0"/>
              <a:t>2 May 2014, </a:t>
            </a:r>
            <a:r>
              <a:rPr lang="en-US" sz="2000" i="1" dirty="0" err="1" smtClean="0"/>
              <a:t>Kp</a:t>
            </a:r>
            <a:r>
              <a:rPr lang="en-US" sz="2000" i="1" dirty="0" smtClean="0"/>
              <a:t> </a:t>
            </a:r>
            <a:r>
              <a:rPr lang="en-US" sz="2000" dirty="0" smtClean="0"/>
              <a:t>= 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– 1</a:t>
            </a:r>
            <a:r>
              <a:rPr lang="en-US" sz="2000" baseline="30000" dirty="0" smtClean="0"/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nio\m\Swarm\Cal-Val\Euler\J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5" y="1422516"/>
            <a:ext cx="8276358" cy="49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nio\m\Swarm\Cal-Val\Euler\J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6" y="1374676"/>
            <a:ext cx="8276357" cy="49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32613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Cat-2 </a:t>
            </a:r>
            <a:r>
              <a:rPr lang="da-DK" sz="1400" dirty="0" err="1" smtClean="0"/>
              <a:t>product</a:t>
            </a:r>
            <a:r>
              <a:rPr lang="da-DK" sz="1400" dirty="0" smtClean="0"/>
              <a:t> SW_OPER_FACATMS_2F_20140502T000000_20140502T235959_0201.DBL 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8198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2350" cy="693737"/>
          </a:xfrm>
        </p:spPr>
        <p:txBody>
          <a:bodyPr/>
          <a:lstStyle/>
          <a:p>
            <a:r>
              <a:rPr lang="en-US" dirty="0" smtClean="0"/>
              <a:t>Polar FACs during ”quiet” conditions</a:t>
            </a:r>
            <a:br>
              <a:rPr lang="en-US" dirty="0" smtClean="0"/>
            </a:br>
            <a:r>
              <a:rPr lang="en-US" sz="2000" dirty="0" smtClean="0"/>
              <a:t>2 May 2014, </a:t>
            </a:r>
            <a:r>
              <a:rPr lang="en-US" sz="2000" i="1" dirty="0" err="1" smtClean="0"/>
              <a:t>Kp</a:t>
            </a:r>
            <a:r>
              <a:rPr lang="en-US" sz="2000" i="1" dirty="0" smtClean="0"/>
              <a:t> </a:t>
            </a:r>
            <a:r>
              <a:rPr lang="en-US" sz="2000" dirty="0" smtClean="0"/>
              <a:t>= 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– 1</a:t>
            </a:r>
            <a:r>
              <a:rPr lang="en-US" sz="2000" baseline="30000" dirty="0" smtClean="0"/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32613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Cat-2 </a:t>
            </a:r>
            <a:r>
              <a:rPr lang="da-DK" sz="1400" dirty="0" err="1" smtClean="0"/>
              <a:t>product</a:t>
            </a:r>
            <a:r>
              <a:rPr lang="da-DK" sz="1400" dirty="0" smtClean="0"/>
              <a:t> SW_OPER_FACATMS_2F_20140502T000000_20140502T235959_0201.DBL </a:t>
            </a:r>
            <a:endParaRPr lang="da-DK" sz="1400" dirty="0"/>
          </a:p>
        </p:txBody>
      </p:sp>
      <p:pic>
        <p:nvPicPr>
          <p:cNvPr id="5122" name="Picture 2" descr="C:\nio\m\Swarm\Cal-Val\Euler\J_FAC_020514_g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8" y="2435218"/>
            <a:ext cx="7602974" cy="36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nio\m\Swarm\Cal-Val\Euler\J_FAC_020514_M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4" y="2394764"/>
            <a:ext cx="7845242" cy="37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69095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Northern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                                           Southern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8003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2350" cy="693737"/>
          </a:xfrm>
        </p:spPr>
        <p:txBody>
          <a:bodyPr/>
          <a:lstStyle/>
          <a:p>
            <a:r>
              <a:rPr lang="en-US" dirty="0" smtClean="0"/>
              <a:t>Polar FACs during ”quiet” conditions</a:t>
            </a:r>
            <a:br>
              <a:rPr lang="en-US" dirty="0" smtClean="0"/>
            </a:br>
            <a:r>
              <a:rPr lang="en-US" sz="2000" dirty="0" smtClean="0"/>
              <a:t>26 Nov – 13 Dec 2013, Swarm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4" descr="C:\nio\m\Swarm\Cal-Val\Euler\J_FAC_M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5328"/>
            <a:ext cx="7845242" cy="37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969095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Northern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                                           Southern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7878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nio\m\Swarm\Cal-Val\Euler\J_FAC_SIFMplu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386800"/>
            <a:ext cx="7886243" cy="37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2350" cy="693737"/>
          </a:xfrm>
        </p:spPr>
        <p:txBody>
          <a:bodyPr/>
          <a:lstStyle/>
          <a:p>
            <a:r>
              <a:rPr lang="en-US" dirty="0" smtClean="0"/>
              <a:t>Polar FACs during ”quiet” conditions</a:t>
            </a:r>
            <a:br>
              <a:rPr lang="en-US" dirty="0" smtClean="0"/>
            </a:br>
            <a:r>
              <a:rPr lang="en-US" sz="2000" dirty="0" smtClean="0"/>
              <a:t>Nov 2013 – March 2016, Swarm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9" name="Picture 5" descr="C:\nio\m\Swarm\Cal-Val\Euler\J_FAC_sigma_SIFMplu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386800"/>
            <a:ext cx="7886243" cy="37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1969095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Northern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                                           Southern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</a:t>
            </a:r>
            <a:endParaRPr lang="da-DK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632613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Mean </a:t>
            </a:r>
            <a:r>
              <a:rPr lang="da-DK" sz="1400" dirty="0" err="1" smtClean="0"/>
              <a:t>values</a:t>
            </a:r>
            <a:r>
              <a:rPr lang="da-DK" sz="1400" dirty="0" smtClean="0"/>
              <a:t>, from CAT-2 FAC</a:t>
            </a:r>
            <a:endParaRPr lang="da-DK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80" y="6320943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Standard deviation, from CAT-2 FAC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6199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2350" cy="693737"/>
          </a:xfrm>
        </p:spPr>
        <p:txBody>
          <a:bodyPr/>
          <a:lstStyle/>
          <a:p>
            <a:r>
              <a:rPr lang="en-US" dirty="0" smtClean="0"/>
              <a:t>Polar FACs during ”quiet” conditions</a:t>
            </a:r>
            <a:br>
              <a:rPr lang="en-US" dirty="0" smtClean="0"/>
            </a:br>
            <a:r>
              <a:rPr lang="en-US" sz="2000" dirty="0" smtClean="0"/>
              <a:t>Nov 2013 – March 2016, Swarm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4" descr="C:\nio\m\Swarm\Cal-Val\Euler\J_Laundal_SIFMp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6800"/>
            <a:ext cx="7886243" cy="37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969095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Northern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                                           Southern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</a:t>
            </a:r>
            <a:endParaRPr lang="da-DK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80" y="6320943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Determined</a:t>
            </a:r>
            <a:r>
              <a:rPr lang="da-DK" sz="1400" dirty="0" smtClean="0"/>
              <a:t> </a:t>
            </a:r>
            <a:r>
              <a:rPr lang="da-DK" sz="1400" dirty="0" err="1" smtClean="0"/>
              <a:t>using</a:t>
            </a:r>
            <a:r>
              <a:rPr lang="da-DK" sz="1400" dirty="0" smtClean="0"/>
              <a:t> </a:t>
            </a:r>
            <a:r>
              <a:rPr lang="da-DK" sz="1400" dirty="0" err="1" smtClean="0"/>
              <a:t>poloidal-toroidal</a:t>
            </a:r>
            <a:r>
              <a:rPr lang="da-DK" sz="1400" dirty="0" smtClean="0"/>
              <a:t> </a:t>
            </a:r>
            <a:r>
              <a:rPr lang="da-DK" sz="1400" dirty="0" err="1" smtClean="0"/>
              <a:t>decomposition</a:t>
            </a:r>
            <a:r>
              <a:rPr lang="da-DK" sz="1400" dirty="0" smtClean="0"/>
              <a:t> of </a:t>
            </a:r>
            <a:r>
              <a:rPr lang="da-DK" sz="1400" dirty="0" err="1" smtClean="0"/>
              <a:t>SIFMplus</a:t>
            </a:r>
            <a:r>
              <a:rPr lang="da-DK" sz="1400" dirty="0" smtClean="0"/>
              <a:t> </a:t>
            </a:r>
            <a:r>
              <a:rPr lang="da-DK" sz="1400" dirty="0" err="1" smtClean="0"/>
              <a:t>vector</a:t>
            </a:r>
            <a:r>
              <a:rPr lang="da-DK" sz="1400" dirty="0" smtClean="0"/>
              <a:t> </a:t>
            </a:r>
            <a:r>
              <a:rPr lang="da-DK" sz="1400" dirty="0" err="1" smtClean="0"/>
              <a:t>residuals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617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2350" cy="693737"/>
          </a:xfrm>
        </p:spPr>
        <p:txBody>
          <a:bodyPr/>
          <a:lstStyle/>
          <a:p>
            <a:r>
              <a:rPr lang="en-US" dirty="0" smtClean="0"/>
              <a:t>Polar FACs during ”quiet” conditions</a:t>
            </a:r>
            <a:br>
              <a:rPr lang="en-US" dirty="0" smtClean="0"/>
            </a:br>
            <a:r>
              <a:rPr lang="en-US" sz="2000" dirty="0" smtClean="0"/>
              <a:t>Nov 2013 – March 2016, Swarm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969095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Northern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                                           Southern </a:t>
            </a:r>
            <a:r>
              <a:rPr lang="da-DK" sz="1400" dirty="0" err="1" smtClean="0"/>
              <a:t>Hemisphere</a:t>
            </a:r>
            <a:r>
              <a:rPr lang="da-DK" sz="1400" dirty="0" smtClean="0"/>
              <a:t> </a:t>
            </a:r>
            <a:endParaRPr lang="da-DK" sz="1400" dirty="0"/>
          </a:p>
        </p:txBody>
      </p:sp>
      <p:pic>
        <p:nvPicPr>
          <p:cNvPr id="7" name="Picture 2" descr="C:\nio\m\Swarm\Cal-Val\Euler\J_FAC_SIFMplu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386800"/>
            <a:ext cx="7886243" cy="37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280" y="6320943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Mean </a:t>
            </a:r>
            <a:r>
              <a:rPr lang="da-DK" sz="1400" dirty="0" err="1" smtClean="0"/>
              <a:t>values</a:t>
            </a:r>
            <a:r>
              <a:rPr lang="da-DK" sz="1400" dirty="0" smtClean="0"/>
              <a:t>, from CAT-2 FAC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8971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Polar FACs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Field-aligned currents (FACs) are always present at polar latitudes (&gt; 60</a:t>
            </a:r>
            <a:r>
              <a:rPr lang="en-US" baseline="30000" dirty="0" smtClean="0"/>
              <a:t>o</a:t>
            </a:r>
            <a:r>
              <a:rPr lang="en-US" dirty="0" smtClean="0"/>
              <a:t> magnetic latitude)</a:t>
            </a:r>
          </a:p>
          <a:p>
            <a:r>
              <a:rPr lang="en-US" dirty="0" smtClean="0"/>
              <a:t>They connect ionosphere and magnetosphere, </a:t>
            </a:r>
            <a:br>
              <a:rPr lang="en-US" dirty="0" smtClean="0"/>
            </a:br>
            <a:r>
              <a:rPr lang="en-US" dirty="0" smtClean="0"/>
              <a:t>along field-lines of Earth’s main field (mainly dipolar)</a:t>
            </a:r>
          </a:p>
          <a:p>
            <a:r>
              <a:rPr lang="en-US" dirty="0" smtClean="0"/>
              <a:t>Amplitudes are very varying, up to several 1000 </a:t>
            </a:r>
            <a:r>
              <a:rPr lang="en-US" dirty="0" err="1" smtClean="0"/>
              <a:t>nA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 even during ”quiet” conditions (as used for geomagnetic field modeling and Euler angle estimation) </a:t>
            </a:r>
          </a:p>
          <a:p>
            <a:r>
              <a:rPr lang="en-US" dirty="0" smtClean="0"/>
              <a:t>250 </a:t>
            </a:r>
            <a:r>
              <a:rPr lang="en-US" dirty="0" err="1"/>
              <a:t>nA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is a typical order of magnitude </a:t>
            </a:r>
            <a:r>
              <a:rPr lang="en-US" dirty="0"/>
              <a:t>mean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we use in following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Low-latitude magnetic field contribution</a:t>
            </a:r>
            <a:br>
              <a:rPr lang="en-US" dirty="0" smtClean="0"/>
            </a:br>
            <a:r>
              <a:rPr lang="en-US" dirty="0" smtClean="0"/>
              <a:t>due to polar FACs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545311" cy="27366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Construction of 3D current system </a:t>
            </a:r>
            <a:r>
              <a:rPr lang="en-US" b="1" dirty="0" smtClean="0"/>
              <a:t>J</a:t>
            </a:r>
          </a:p>
          <a:p>
            <a:pPr marL="263525" lvl="1" indent="-263525"/>
            <a:r>
              <a:rPr lang="en-US" dirty="0" smtClean="0"/>
              <a:t>FACs at top of ionosphere</a:t>
            </a:r>
          </a:p>
          <a:p>
            <a:pPr marL="263525" lvl="1" indent="-263525"/>
            <a:r>
              <a:rPr lang="en-US" dirty="0" smtClean="0"/>
              <a:t>… closing currents in ionosphere (110 km altitude)</a:t>
            </a:r>
          </a:p>
          <a:p>
            <a:pPr marL="263525" lvl="1" indent="-263525"/>
            <a:r>
              <a:rPr lang="en-US" dirty="0" smtClean="0"/>
              <a:t>… current continuation along field lines …</a:t>
            </a:r>
          </a:p>
          <a:p>
            <a:pPr marL="263525" lvl="1" indent="-263525"/>
            <a:r>
              <a:rPr lang="en-US" dirty="0" smtClean="0"/>
              <a:t>… and possibly closing currents in magnetosphere.</a:t>
            </a:r>
          </a:p>
          <a:p>
            <a:pPr marL="263525" lvl="1" indent="-263525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Determination of magnetic field vector </a:t>
            </a:r>
            <a:r>
              <a:rPr lang="en-US" b="1" dirty="0" smtClean="0"/>
              <a:t>B</a:t>
            </a:r>
            <a:r>
              <a:rPr lang="en-US" dirty="0" smtClean="0"/>
              <a:t> due to this 3D current system</a:t>
            </a:r>
            <a:br>
              <a:rPr lang="en-US" dirty="0" smtClean="0"/>
            </a:br>
            <a:r>
              <a:rPr lang="en-US" sz="1600" dirty="0" smtClean="0"/>
              <a:t>using poloidal-toroidal decomposition of </a:t>
            </a:r>
            <a:r>
              <a:rPr lang="en-US" sz="1600" b="1" dirty="0" smtClean="0"/>
              <a:t>J</a:t>
            </a:r>
            <a:r>
              <a:rPr lang="en-US" sz="1600" dirty="0" smtClean="0"/>
              <a:t> and </a:t>
            </a:r>
            <a:r>
              <a:rPr lang="en-US" sz="1600" b="1" dirty="0" smtClean="0"/>
              <a:t>B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(Olsen and Engels, 1998)</a:t>
            </a:r>
            <a:endParaRPr lang="en-US" sz="1600" dirty="0"/>
          </a:p>
        </p:txBody>
      </p:sp>
      <p:pic>
        <p:nvPicPr>
          <p:cNvPr id="4" name="Picture 2" descr="C:\nio\tex\SSR\Quiet_Times\Figures\J_r_glo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982263" cy="24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nio\m\Swarm\Cal-Val\Euler\J_Laundal_SIFMpl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43" y="3501008"/>
            <a:ext cx="3014544" cy="14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nio\m\Swarm\Cal-Val\Euler\Laundal_SIFMplus_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1830"/>
            <a:ext cx="6120680" cy="4532706"/>
          </a:xfrm>
          <a:prstGeom prst="rect">
            <a:avLst/>
          </a:prstGeom>
          <a:noFill/>
          <a:effectLst>
            <a:outerShdw blurRad="139700" dist="38100" dir="2700000" sx="102000" sy="102000" algn="t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858986"/>
            <a:ext cx="8568952" cy="707886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effectLst>
            <a:outerShdw blurRad="76200" dist="38100" dir="2700000" sx="101000" sy="101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This </a:t>
            </a:r>
            <a:r>
              <a:rPr lang="da-DK" sz="2000" dirty="0" err="1" smtClean="0">
                <a:solidFill>
                  <a:schemeClr val="bg1"/>
                </a:solidFill>
              </a:rPr>
              <a:t>magnetic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contribution</a:t>
            </a:r>
            <a:r>
              <a:rPr lang="da-DK" sz="2000" dirty="0" smtClean="0">
                <a:solidFill>
                  <a:schemeClr val="bg1"/>
                </a:solidFill>
              </a:rPr>
              <a:t> is not </a:t>
            </a:r>
            <a:r>
              <a:rPr lang="da-DK" sz="2000" dirty="0" err="1" smtClean="0">
                <a:solidFill>
                  <a:schemeClr val="bg1"/>
                </a:solidFill>
              </a:rPr>
              <a:t>considered</a:t>
            </a:r>
            <a:r>
              <a:rPr lang="da-DK" sz="2000" dirty="0" smtClean="0">
                <a:solidFill>
                  <a:schemeClr val="bg1"/>
                </a:solidFill>
              </a:rPr>
              <a:t> in </a:t>
            </a:r>
            <a:r>
              <a:rPr lang="da-DK" sz="2000" i="1" dirty="0" err="1" smtClean="0">
                <a:solidFill>
                  <a:schemeClr val="bg1"/>
                </a:solidFill>
              </a:rPr>
              <a:t>any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existing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field</a:t>
            </a:r>
            <a:r>
              <a:rPr lang="da-DK" sz="2000" dirty="0" smtClean="0">
                <a:solidFill>
                  <a:schemeClr val="bg1"/>
                </a:solidFill>
              </a:rPr>
              <a:t> model…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… and </a:t>
            </a:r>
            <a:r>
              <a:rPr lang="da-DK" sz="2000" dirty="0" err="1" smtClean="0">
                <a:solidFill>
                  <a:schemeClr val="bg1"/>
                </a:solidFill>
              </a:rPr>
              <a:t>may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therefore</a:t>
            </a:r>
            <a:r>
              <a:rPr lang="da-DK" sz="2000" dirty="0" smtClean="0">
                <a:solidFill>
                  <a:schemeClr val="bg1"/>
                </a:solidFill>
              </a:rPr>
              <a:t> have </a:t>
            </a:r>
            <a:r>
              <a:rPr lang="da-DK" sz="2000" dirty="0" err="1" smtClean="0">
                <a:solidFill>
                  <a:schemeClr val="bg1"/>
                </a:solidFill>
              </a:rPr>
              <a:t>impact</a:t>
            </a:r>
            <a:r>
              <a:rPr lang="da-DK" sz="2000" dirty="0" smtClean="0">
                <a:solidFill>
                  <a:schemeClr val="bg1"/>
                </a:solidFill>
              </a:rPr>
              <a:t> on </a:t>
            </a:r>
            <a:r>
              <a:rPr lang="da-DK" sz="2000" dirty="0" err="1" smtClean="0">
                <a:solidFill>
                  <a:schemeClr val="bg1"/>
                </a:solidFill>
              </a:rPr>
              <a:t>determined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Euler</a:t>
            </a:r>
            <a:r>
              <a:rPr lang="da-DK" sz="2000" dirty="0" smtClean="0">
                <a:solidFill>
                  <a:schemeClr val="bg1"/>
                </a:solidFill>
              </a:rPr>
              <a:t> angles 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with synthetic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1438"/>
            <a:ext cx="8893175" cy="4248150"/>
          </a:xfrm>
        </p:spPr>
        <p:txBody>
          <a:bodyPr/>
          <a:lstStyle/>
          <a:p>
            <a:r>
              <a:rPr lang="en-US" dirty="0" smtClean="0"/>
              <a:t>Swarm Alpha time and positions from </a:t>
            </a:r>
            <a:r>
              <a:rPr lang="en-US" dirty="0" err="1" smtClean="0"/>
              <a:t>SIFMplus</a:t>
            </a:r>
            <a:r>
              <a:rPr lang="en-US" dirty="0" smtClean="0"/>
              <a:t> data selection</a:t>
            </a:r>
          </a:p>
          <a:p>
            <a:r>
              <a:rPr lang="en-US" dirty="0" smtClean="0"/>
              <a:t>Synthetic values of </a:t>
            </a:r>
            <a:r>
              <a:rPr lang="en-US" b="1" dirty="0" err="1" smtClean="0"/>
              <a:t>B</a:t>
            </a:r>
            <a:r>
              <a:rPr lang="en-US" baseline="-25000" dirty="0" err="1" smtClean="0"/>
              <a:t>core</a:t>
            </a:r>
            <a:r>
              <a:rPr lang="en-US" dirty="0" smtClean="0"/>
              <a:t> + </a:t>
            </a:r>
            <a:r>
              <a:rPr lang="en-US" b="1" dirty="0" smtClean="0"/>
              <a:t>B</a:t>
            </a:r>
            <a:r>
              <a:rPr lang="en-US" baseline="-25000" dirty="0" smtClean="0"/>
              <a:t>FAC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Rotated NEC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VFM frame using CCDB Euler angles (static)</a:t>
            </a:r>
          </a:p>
          <a:p>
            <a:r>
              <a:rPr lang="en-US" dirty="0" smtClean="0"/>
              <a:t>Estimation of field model + Euler angles (in bins of 10 days)</a:t>
            </a:r>
            <a:br>
              <a:rPr lang="en-US" dirty="0" smtClean="0"/>
            </a:br>
            <a:r>
              <a:rPr lang="en-US" dirty="0" smtClean="0"/>
              <a:t>similar to what has been done with real data for </a:t>
            </a:r>
            <a:r>
              <a:rPr lang="en-US" dirty="0" err="1" smtClean="0"/>
              <a:t>SIFMplus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(but only Swarm Alpha data, and no gradient data)</a:t>
            </a:r>
          </a:p>
          <a:p>
            <a:endParaRPr lang="en-US" dirty="0" smtClean="0"/>
          </a:p>
          <a:p>
            <a:r>
              <a:rPr lang="en-US" dirty="0" smtClean="0"/>
              <a:t>Excellent Euler-angle recovery if </a:t>
            </a:r>
            <a:r>
              <a:rPr lang="en-US" b="1" dirty="0" smtClean="0"/>
              <a:t>B</a:t>
            </a:r>
            <a:r>
              <a:rPr lang="en-US" dirty="0" smtClean="0"/>
              <a:t> = </a:t>
            </a:r>
            <a:r>
              <a:rPr lang="en-US" b="1" dirty="0" err="1" smtClean="0"/>
              <a:t>B</a:t>
            </a:r>
            <a:r>
              <a:rPr lang="en-US" baseline="-25000" dirty="0" err="1" smtClean="0"/>
              <a:t>core</a:t>
            </a:r>
            <a:r>
              <a:rPr lang="en-US" dirty="0" smtClean="0"/>
              <a:t> (no </a:t>
            </a:r>
            <a:r>
              <a:rPr lang="en-US" b="1" dirty="0" smtClean="0"/>
              <a:t>B</a:t>
            </a:r>
            <a:r>
              <a:rPr lang="en-US" baseline="-25000" dirty="0" smtClean="0"/>
              <a:t>FAC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(&lt; 0.5” difference to CCDB in all 10-day bins)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VFM Magnetometer </a:t>
            </a:r>
            <a:br>
              <a:rPr lang="en-US" dirty="0" smtClean="0"/>
            </a:br>
            <a:r>
              <a:rPr lang="en-US" dirty="0" smtClean="0"/>
              <a:t>and STR Star </a:t>
            </a:r>
            <a:r>
              <a:rPr lang="en-US" dirty="0"/>
              <a:t>I</a:t>
            </a:r>
            <a:r>
              <a:rPr lang="en-US" dirty="0" smtClean="0"/>
              <a:t>mager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5" cy="4392488"/>
          </a:xfrm>
        </p:spPr>
        <p:txBody>
          <a:bodyPr/>
          <a:lstStyle/>
          <a:p>
            <a:r>
              <a:rPr lang="en-US" dirty="0" smtClean="0"/>
              <a:t>VFM magnetometer measures magnetic vector </a:t>
            </a:r>
            <a:r>
              <a:rPr lang="en-US" b="1" dirty="0" smtClean="0"/>
              <a:t>B</a:t>
            </a:r>
            <a:r>
              <a:rPr lang="en-US" baseline="-25000" dirty="0" smtClean="0"/>
              <a:t>VFM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the VFM instrument frame</a:t>
            </a:r>
          </a:p>
          <a:p>
            <a:r>
              <a:rPr lang="en-US" dirty="0" smtClean="0"/>
              <a:t>STR measures attitude in the STR instrument frame</a:t>
            </a:r>
          </a:p>
          <a:p>
            <a:r>
              <a:rPr lang="en-US" dirty="0" smtClean="0"/>
              <a:t>Transforming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to Earth-fixed vector </a:t>
            </a:r>
            <a:br>
              <a:rPr lang="en-US" dirty="0" smtClean="0"/>
            </a:br>
            <a:r>
              <a:rPr lang="en-US" dirty="0" smtClean="0"/>
              <a:t>requires knowledge of the rotation VFM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STR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 </a:t>
            </a:r>
            <a:r>
              <a:rPr lang="en-US" dirty="0" smtClean="0"/>
              <a:t>    is the matrix </a:t>
            </a:r>
            <a:r>
              <a:rPr lang="en-US" dirty="0"/>
              <a:t>describing the </a:t>
            </a:r>
            <a:r>
              <a:rPr lang="en-US" dirty="0" smtClean="0"/>
              <a:t>rotation </a:t>
            </a:r>
            <a:r>
              <a:rPr lang="en-US" dirty="0"/>
              <a:t>of </a:t>
            </a:r>
            <a:r>
              <a:rPr lang="en-US" b="1" dirty="0" smtClean="0"/>
              <a:t>B</a:t>
            </a:r>
            <a:r>
              <a:rPr lang="en-US" dirty="0" smtClean="0"/>
              <a:t> from the </a:t>
            </a:r>
            <a:r>
              <a:rPr lang="en-US" dirty="0"/>
              <a:t>VFM </a:t>
            </a:r>
            <a:r>
              <a:rPr lang="en-US" dirty="0" smtClean="0"/>
              <a:t>frame to </a:t>
            </a:r>
            <a:r>
              <a:rPr lang="en-US" dirty="0"/>
              <a:t>the </a:t>
            </a:r>
            <a:r>
              <a:rPr lang="en-US" dirty="0" smtClean="0"/>
              <a:t>star tracker frame, </a:t>
            </a:r>
            <a:r>
              <a:rPr lang="en-US" dirty="0"/>
              <a:t>and      </a:t>
            </a:r>
            <a:r>
              <a:rPr lang="en-US" dirty="0" smtClean="0"/>
              <a:t>is </a:t>
            </a:r>
            <a:r>
              <a:rPr lang="en-US" dirty="0"/>
              <a:t>the rotation matrix from the </a:t>
            </a:r>
            <a:r>
              <a:rPr lang="en-US" dirty="0" smtClean="0"/>
              <a:t>STR  </a:t>
            </a:r>
            <a:r>
              <a:rPr lang="en-US" dirty="0"/>
              <a:t>to the NEC coordinate frame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81" y="2718544"/>
            <a:ext cx="2979115" cy="3047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903547" cy="3906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92" y="4153426"/>
            <a:ext cx="342204" cy="350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0" y="4532508"/>
            <a:ext cx="344648" cy="3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with synthetic data</a:t>
            </a:r>
            <a:endParaRPr lang="en-US" dirty="0"/>
          </a:p>
        </p:txBody>
      </p:sp>
      <p:pic>
        <p:nvPicPr>
          <p:cNvPr id="2051" name="Picture 3" descr="C:\nio\m\Swarm\Cal-Val\Euler\Euler_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5" y="692696"/>
            <a:ext cx="782488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858986"/>
            <a:ext cx="8568952" cy="707886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effectLst>
            <a:outerShdw blurRad="76200" dist="38100" dir="2700000" sx="101000" sy="101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chemeClr val="bg1"/>
                </a:solidFill>
              </a:rPr>
              <a:t>Correct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order</a:t>
            </a:r>
            <a:r>
              <a:rPr lang="da-DK" sz="2000" dirty="0" smtClean="0">
                <a:solidFill>
                  <a:schemeClr val="bg1"/>
                </a:solidFill>
              </a:rPr>
              <a:t> of magnitude (250 nA/m</a:t>
            </a:r>
            <a:r>
              <a:rPr lang="da-DK" sz="2000" baseline="30000" dirty="0" smtClean="0">
                <a:solidFill>
                  <a:schemeClr val="bg1"/>
                </a:solidFill>
              </a:rPr>
              <a:t>2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yields</a:t>
            </a:r>
            <a:r>
              <a:rPr lang="da-DK" sz="2000" dirty="0" smtClean="0">
                <a:solidFill>
                  <a:schemeClr val="bg1"/>
                </a:solidFill>
              </a:rPr>
              <a:t> up to 60” </a:t>
            </a:r>
            <a:r>
              <a:rPr lang="da-DK" sz="2000" dirty="0" err="1" smtClean="0">
                <a:solidFill>
                  <a:schemeClr val="bg1"/>
                </a:solidFill>
              </a:rPr>
              <a:t>peak</a:t>
            </a:r>
            <a:r>
              <a:rPr lang="da-DK" sz="2000" dirty="0" smtClean="0">
                <a:solidFill>
                  <a:schemeClr val="bg1"/>
                </a:solidFill>
              </a:rPr>
              <a:t>-to-</a:t>
            </a:r>
            <a:r>
              <a:rPr lang="da-DK" sz="2000" dirty="0" err="1" smtClean="0">
                <a:solidFill>
                  <a:schemeClr val="bg1"/>
                </a:solidFill>
              </a:rPr>
              <a:t>peak</a:t>
            </a:r>
            <a:r>
              <a:rPr lang="da-DK" sz="2000" dirty="0" smtClean="0">
                <a:solidFill>
                  <a:schemeClr val="bg1"/>
                </a:solidFill>
              </a:rPr>
              <a:t>), </a:t>
            </a:r>
            <a:r>
              <a:rPr lang="da-DK" sz="2000" dirty="0" err="1" smtClean="0">
                <a:solidFill>
                  <a:schemeClr val="bg1"/>
                </a:solidFill>
              </a:rPr>
              <a:t>similar</a:t>
            </a:r>
            <a:r>
              <a:rPr lang="da-DK" sz="2000" dirty="0" smtClean="0">
                <a:solidFill>
                  <a:schemeClr val="bg1"/>
                </a:solidFill>
              </a:rPr>
              <a:t> MLT </a:t>
            </a:r>
            <a:r>
              <a:rPr lang="da-DK" sz="2000" dirty="0" err="1" smtClean="0">
                <a:solidFill>
                  <a:schemeClr val="bg1"/>
                </a:solidFill>
              </a:rPr>
              <a:t>dependence</a:t>
            </a:r>
            <a:r>
              <a:rPr lang="da-DK" sz="2000" dirty="0" smtClean="0">
                <a:solidFill>
                  <a:schemeClr val="bg1"/>
                </a:solidFill>
              </a:rPr>
              <a:t> as </a:t>
            </a:r>
            <a:r>
              <a:rPr lang="da-DK" sz="2000" dirty="0" err="1" smtClean="0">
                <a:solidFill>
                  <a:schemeClr val="bg1"/>
                </a:solidFill>
              </a:rPr>
              <a:t>observed</a:t>
            </a:r>
            <a:r>
              <a:rPr lang="da-DK" sz="2000" dirty="0" smtClean="0">
                <a:solidFill>
                  <a:schemeClr val="bg1"/>
                </a:solidFill>
              </a:rPr>
              <a:t>, </a:t>
            </a:r>
            <a:r>
              <a:rPr lang="da-DK" sz="2000" dirty="0" err="1" smtClean="0">
                <a:solidFill>
                  <a:schemeClr val="bg1"/>
                </a:solidFill>
              </a:rPr>
              <a:t>although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different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phase</a:t>
            </a:r>
            <a:r>
              <a:rPr lang="da-DK" sz="20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6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R1/2 FAC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5905351" cy="42481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used FAC model (based on </a:t>
            </a:r>
            <a:r>
              <a:rPr lang="en-US" sz="2000" dirty="0" err="1" smtClean="0"/>
              <a:t>SIFMplus</a:t>
            </a:r>
            <a:r>
              <a:rPr lang="en-US" sz="2000" dirty="0" smtClean="0"/>
              <a:t> residuals) reflect annual mean, i.e. North-South symmetry</a:t>
            </a:r>
            <a:br>
              <a:rPr lang="en-US" sz="2000" dirty="0" smtClean="0"/>
            </a:br>
            <a:r>
              <a:rPr lang="en-US" sz="2000" dirty="0" smtClean="0"/>
              <a:t>Current closure in </a:t>
            </a:r>
            <a:r>
              <a:rPr lang="en-US" sz="2000" dirty="0" err="1" smtClean="0"/>
              <a:t>magnetospheric</a:t>
            </a:r>
            <a:r>
              <a:rPr lang="en-US" sz="2000" dirty="0" smtClean="0"/>
              <a:t> equatorial plane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But there probably exist some FACs connecting Northern and Southern polar regions </a:t>
            </a:r>
            <a:br>
              <a:rPr lang="en-US" sz="2000" dirty="0" smtClean="0"/>
            </a:br>
            <a:r>
              <a:rPr lang="en-US" sz="2000" dirty="0" smtClean="0"/>
              <a:t>(North-South asymmetry) </a:t>
            </a:r>
            <a:endParaRPr lang="en-US" sz="2000" dirty="0"/>
          </a:p>
        </p:txBody>
      </p:sp>
      <p:pic>
        <p:nvPicPr>
          <p:cNvPr id="4" name="Picture 2" descr="C:\nio\tex\SSR\Quiet_Times\Figures\J_r_glo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17512"/>
            <a:ext cx="2982263" cy="24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nio\m\Swarm\Cal-Val\Euler\J_Laundal_SIFMpl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5" y="764704"/>
            <a:ext cx="3014544" cy="14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84" y="4891856"/>
            <a:ext cx="1873014" cy="16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Two simplistic elementary current systems</a:t>
            </a:r>
            <a:endParaRPr lang="en-US" dirty="0"/>
          </a:p>
        </p:txBody>
      </p:sp>
      <p:pic>
        <p:nvPicPr>
          <p:cNvPr id="1026" name="Picture 2" descr="C:\nio\m\Swarm\Cal-Val\Euler\J_r_R12_60_sy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4055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nio\m\Swarm\Cal-Val\Euler\J_r_R12_60_asy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48" y="3933056"/>
            <a:ext cx="54055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nio\m\Swarm\Cal-Val\Euler\Euler_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7202"/>
            <a:ext cx="7272808" cy="4751854"/>
          </a:xfrm>
          <a:prstGeom prst="rect">
            <a:avLst/>
          </a:prstGeom>
          <a:noFill/>
          <a:effectLst>
            <a:outerShdw blurRad="101600" dist="381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733256"/>
            <a:ext cx="8568952" cy="707886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effectLst>
            <a:outerShdw blurRad="76200" dist="38100" dir="2700000" sx="101000" sy="101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chemeClr val="bg1"/>
                </a:solidFill>
              </a:rPr>
              <a:t>Symmetric</a:t>
            </a:r>
            <a:r>
              <a:rPr lang="da-DK" sz="2000" dirty="0" smtClean="0">
                <a:solidFill>
                  <a:schemeClr val="bg1"/>
                </a:solidFill>
              </a:rPr>
              <a:t> / </a:t>
            </a:r>
            <a:r>
              <a:rPr lang="da-DK" sz="2000" dirty="0" err="1" smtClean="0">
                <a:solidFill>
                  <a:schemeClr val="bg1"/>
                </a:solidFill>
              </a:rPr>
              <a:t>asymmetric</a:t>
            </a:r>
            <a:r>
              <a:rPr lang="da-DK" sz="2000" dirty="0" smtClean="0">
                <a:solidFill>
                  <a:schemeClr val="bg1"/>
                </a:solidFill>
              </a:rPr>
              <a:t> R-1/2 </a:t>
            </a:r>
            <a:r>
              <a:rPr lang="da-DK" sz="2000" dirty="0" err="1" smtClean="0">
                <a:solidFill>
                  <a:schemeClr val="bg1"/>
                </a:solidFill>
              </a:rPr>
              <a:t>currents</a:t>
            </a:r>
            <a:r>
              <a:rPr lang="da-DK" sz="2000" dirty="0" smtClean="0">
                <a:solidFill>
                  <a:schemeClr val="bg1"/>
                </a:solidFill>
              </a:rPr>
              <a:t> of </a:t>
            </a:r>
            <a:r>
              <a:rPr lang="da-DK" sz="2000" dirty="0" err="1" smtClean="0">
                <a:solidFill>
                  <a:schemeClr val="bg1"/>
                </a:solidFill>
              </a:rPr>
              <a:t>about</a:t>
            </a:r>
            <a:r>
              <a:rPr lang="da-DK" sz="2000" dirty="0" smtClean="0">
                <a:solidFill>
                  <a:schemeClr val="bg1"/>
                </a:solidFill>
              </a:rPr>
              <a:t> 250 nA/m</a:t>
            </a:r>
            <a:r>
              <a:rPr lang="da-DK" sz="2000" baseline="30000" dirty="0" smtClean="0">
                <a:solidFill>
                  <a:schemeClr val="bg1"/>
                </a:solidFill>
              </a:rPr>
              <a:t>2</a:t>
            </a:r>
            <a:r>
              <a:rPr lang="da-DK" sz="2000" dirty="0" smtClean="0">
                <a:solidFill>
                  <a:schemeClr val="bg1"/>
                </a:solidFill>
              </a:rPr>
              <a:t> (</a:t>
            </a:r>
            <a:r>
              <a:rPr lang="da-DK" sz="2000" dirty="0" err="1" smtClean="0">
                <a:solidFill>
                  <a:schemeClr val="bg1"/>
                </a:solidFill>
              </a:rPr>
              <a:t>much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weaker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than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measured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instantaneous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currents</a:t>
            </a:r>
            <a:r>
              <a:rPr lang="da-DK" sz="2000" dirty="0" smtClean="0">
                <a:solidFill>
                  <a:schemeClr val="bg1"/>
                </a:solidFill>
              </a:rPr>
              <a:t>) </a:t>
            </a:r>
            <a:r>
              <a:rPr lang="da-DK" sz="2000" dirty="0" err="1" smtClean="0">
                <a:solidFill>
                  <a:schemeClr val="bg1"/>
                </a:solidFill>
              </a:rPr>
              <a:t>can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explain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Euler</a:t>
            </a:r>
            <a:r>
              <a:rPr lang="da-DK" sz="2000" dirty="0" smtClean="0">
                <a:solidFill>
                  <a:schemeClr val="bg1"/>
                </a:solidFill>
              </a:rPr>
              <a:t> angle variation</a:t>
            </a:r>
          </a:p>
        </p:txBody>
      </p:sp>
    </p:spTree>
    <p:extLst>
      <p:ext uri="{BB962C8B-B14F-4D97-AF65-F5344CB8AC3E}">
        <p14:creationId xmlns:p14="http://schemas.microsoft.com/office/powerpoint/2010/main" val="4706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909042"/>
            <a:ext cx="8785671" cy="4248150"/>
          </a:xfrm>
        </p:spPr>
        <p:txBody>
          <a:bodyPr/>
          <a:lstStyle/>
          <a:p>
            <a:r>
              <a:rPr lang="en-US" dirty="0" smtClean="0"/>
              <a:t>Ionospheric/</a:t>
            </a:r>
            <a:r>
              <a:rPr lang="en-US" dirty="0" err="1" smtClean="0"/>
              <a:t>magnetospheric</a:t>
            </a:r>
            <a:r>
              <a:rPr lang="en-US" dirty="0" smtClean="0"/>
              <a:t> currents are responsible for apparent change of Euler angles</a:t>
            </a:r>
            <a:br>
              <a:rPr lang="en-US" dirty="0" smtClean="0"/>
            </a:br>
            <a:r>
              <a:rPr lang="en-US" dirty="0" smtClean="0"/>
              <a:t>No ”Mysterious misalignments”</a:t>
            </a:r>
          </a:p>
          <a:p>
            <a:endParaRPr lang="en-US" dirty="0" smtClean="0"/>
          </a:p>
          <a:p>
            <a:r>
              <a:rPr lang="en-US" dirty="0" smtClean="0"/>
              <a:t>Polar FACs current densities of 250 </a:t>
            </a:r>
            <a:r>
              <a:rPr lang="en-US" dirty="0" err="1" smtClean="0"/>
              <a:t>nA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 can explain the observed LT variations</a:t>
            </a:r>
            <a:br>
              <a:rPr lang="en-US" dirty="0" smtClean="0"/>
            </a:br>
            <a:r>
              <a:rPr lang="en-US" dirty="0" smtClean="0"/>
              <a:t>This current densities are much lower (factor 5 to 10) then observed FACs, and thus small variations or persistent structures in FACs will cause the observed apparent</a:t>
            </a:r>
            <a:br>
              <a:rPr lang="en-US" dirty="0" smtClean="0"/>
            </a:br>
            <a:r>
              <a:rPr lang="en-US" dirty="0" smtClean="0"/>
              <a:t>Euler angle variation</a:t>
            </a:r>
          </a:p>
          <a:p>
            <a:endParaRPr lang="en-US" dirty="0" smtClean="0"/>
          </a:p>
          <a:p>
            <a:r>
              <a:rPr lang="en-US" dirty="0" smtClean="0"/>
              <a:t>No indication for true time-changing Euler angles</a:t>
            </a:r>
            <a:br>
              <a:rPr lang="en-US" dirty="0" smtClean="0"/>
            </a:br>
            <a:r>
              <a:rPr lang="en-US" dirty="0" smtClean="0"/>
              <a:t>constant (static) values should be used for L1b processing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4624"/>
            <a:ext cx="8642350" cy="693737"/>
          </a:xfrm>
        </p:spPr>
        <p:txBody>
          <a:bodyPr/>
          <a:lstStyle/>
          <a:p>
            <a:r>
              <a:rPr lang="en-US" dirty="0" smtClean="0"/>
              <a:t>Much smaller time-variation in </a:t>
            </a:r>
            <a:br>
              <a:rPr lang="en-US" dirty="0" smtClean="0"/>
            </a:br>
            <a:r>
              <a:rPr lang="en-US" dirty="0" smtClean="0"/>
              <a:t>2-3-1 Euler order frame</a:t>
            </a:r>
            <a:endParaRPr lang="en-US" dirty="0"/>
          </a:p>
        </p:txBody>
      </p:sp>
      <p:pic>
        <p:nvPicPr>
          <p:cNvPr id="2050" name="Picture 2" descr="C:\nio\m\Swarm\Cal-Val\Euler\Euler_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4" y="1052463"/>
            <a:ext cx="7620223" cy="49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nio\m\Swarm\Cal-Val\Euler\Euler_2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4" y="1052463"/>
            <a:ext cx="7605215" cy="500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165304"/>
            <a:ext cx="8568952" cy="400110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  <a:effectLst>
            <a:outerShdw blurRad="76200" dist="38100" dir="2700000" sx="101000" sy="101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</a:rPr>
              <a:t>The </a:t>
            </a:r>
            <a:r>
              <a:rPr lang="da-DK" sz="2000" dirty="0" err="1" smtClean="0">
                <a:solidFill>
                  <a:schemeClr val="bg1"/>
                </a:solidFill>
              </a:rPr>
              <a:t>two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representations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describe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exactly</a:t>
            </a:r>
            <a:r>
              <a:rPr lang="da-DK" sz="2000" dirty="0" smtClean="0">
                <a:solidFill>
                  <a:schemeClr val="bg1"/>
                </a:solidFill>
              </a:rPr>
              <a:t> the same rotation!</a:t>
            </a:r>
          </a:p>
        </p:txBody>
      </p:sp>
    </p:spTree>
    <p:extLst>
      <p:ext uri="{BB962C8B-B14F-4D97-AF65-F5344CB8AC3E}">
        <p14:creationId xmlns:p14="http://schemas.microsoft.com/office/powerpoint/2010/main" val="14826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Vector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720"/>
            <a:ext cx="8642350" cy="4680868"/>
          </a:xfrm>
        </p:spPr>
        <p:txBody>
          <a:bodyPr/>
          <a:lstStyle/>
          <a:p>
            <a:r>
              <a:rPr lang="en-US" dirty="0" smtClean="0"/>
              <a:t>Direction of vector yields rotation axis</a:t>
            </a:r>
            <a:br>
              <a:rPr lang="en-US" dirty="0" smtClean="0"/>
            </a:br>
            <a:r>
              <a:rPr lang="en-US" dirty="0" smtClean="0"/>
              <a:t>Amplitude proportional to rotation around axis</a:t>
            </a:r>
            <a:br>
              <a:rPr lang="en-US" dirty="0" smtClean="0"/>
            </a:br>
            <a:r>
              <a:rPr lang="en-US" dirty="0" smtClean="0"/>
              <a:t>(some similarity to first 3 elements of quaternions)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VFM </a:t>
            </a:r>
            <a:r>
              <a:rPr lang="en-US" dirty="0" smtClean="0">
                <a:sym typeface="Wingdings" panose="05000000000000000000" pitchFamily="2" charset="2"/>
              </a:rPr>
              <a:t> STR </a:t>
            </a:r>
            <a:r>
              <a:rPr lang="en-US" dirty="0" smtClean="0"/>
              <a:t>rotation matrix 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41438"/>
            <a:ext cx="8785671" cy="4248150"/>
          </a:xfrm>
        </p:spPr>
        <p:txBody>
          <a:bodyPr/>
          <a:lstStyle/>
          <a:p>
            <a:r>
              <a:rPr lang="en-US" b="1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 is determined in-flight by comparing the observed vector </a:t>
            </a:r>
            <a:r>
              <a:rPr lang="en-US" b="1" dirty="0" err="1" smtClean="0"/>
              <a:t>B</a:t>
            </a:r>
            <a:r>
              <a:rPr lang="en-US" baseline="-25000" dirty="0" err="1" smtClean="0"/>
              <a:t>VFM,obs</a:t>
            </a:r>
            <a:r>
              <a:rPr lang="en-US" dirty="0" smtClean="0"/>
              <a:t> with a model vector </a:t>
            </a:r>
            <a:r>
              <a:rPr lang="en-US" b="1" dirty="0" err="1" smtClean="0"/>
              <a:t>B</a:t>
            </a:r>
            <a:r>
              <a:rPr lang="en-US" baseline="-25000" dirty="0" err="1" smtClean="0"/>
              <a:t>VFM,mod</a:t>
            </a:r>
            <a:r>
              <a:rPr lang="en-US" dirty="0" smtClean="0"/>
              <a:t> that has been rotated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b="1" dirty="0" err="1" smtClean="0"/>
              <a:t>B</a:t>
            </a:r>
            <a:r>
              <a:rPr lang="en-US" baseline="-25000" dirty="0" err="1" smtClean="0"/>
              <a:t>NEC,mod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/>
              <a:t>B</a:t>
            </a:r>
            <a:r>
              <a:rPr lang="en-US" baseline="-25000" dirty="0" err="1" smtClean="0"/>
              <a:t>VFM,mod</a:t>
            </a:r>
            <a:r>
              <a:rPr lang="en-US" dirty="0" smtClean="0"/>
              <a:t>  </a:t>
            </a:r>
          </a:p>
          <a:p>
            <a:r>
              <a:rPr lang="en-US" b="1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 is often co-estimated with a magnetic field model </a:t>
            </a:r>
            <a:r>
              <a:rPr lang="en-US" b="1" dirty="0" err="1" smtClean="0"/>
              <a:t>B</a:t>
            </a:r>
            <a:r>
              <a:rPr lang="en-US" baseline="-25000" dirty="0" err="1" smtClean="0"/>
              <a:t>NEC,mod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4520"/>
            <a:ext cx="6587167" cy="315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time changes of Euler angles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676456" y="1178464"/>
            <a:ext cx="432048" cy="432048"/>
            <a:chOff x="8676456" y="1178464"/>
            <a:chExt cx="432048" cy="432048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8687504" y="1178464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8676456" y="126876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dirty="0" smtClean="0"/>
                <a:t>36”</a:t>
              </a:r>
              <a:endParaRPr lang="da-DK" sz="1100" dirty="0"/>
            </a:p>
          </p:txBody>
        </p:sp>
      </p:grpSp>
      <p:pic>
        <p:nvPicPr>
          <p:cNvPr id="1026" name="Picture 2" descr="C:\nio\m\Swarm\Cal-Val\Euler\Euler_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3" y="1083217"/>
            <a:ext cx="8225427" cy="53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VFM </a:t>
            </a:r>
            <a:r>
              <a:rPr lang="en-US" dirty="0" smtClean="0">
                <a:sym typeface="Wingdings" panose="05000000000000000000" pitchFamily="2" charset="2"/>
              </a:rPr>
              <a:t> STR </a:t>
            </a:r>
            <a:r>
              <a:rPr lang="en-US" dirty="0" smtClean="0"/>
              <a:t>rotation matrix 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41438"/>
            <a:ext cx="8785671" cy="424815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is determined in-flight by comparing the observed vector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VFM,obs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with a model vector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VFM,mod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that has been rotated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from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NEC,mod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VFM,mod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is often co-estimated with a magnetic field model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NEC,mod</a:t>
            </a:r>
            <a:endParaRPr lang="en-US" baseline="-25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Any magnetic field contribution that is not properly described by the field model may contribute to erroneous determination of </a:t>
            </a:r>
            <a:r>
              <a:rPr lang="en-US" b="1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 (i.e. of the Euler angles)</a:t>
            </a:r>
          </a:p>
        </p:txBody>
      </p:sp>
    </p:spTree>
    <p:extLst>
      <p:ext uri="{BB962C8B-B14F-4D97-AF65-F5344CB8AC3E}">
        <p14:creationId xmlns:p14="http://schemas.microsoft.com/office/powerpoint/2010/main" val="1096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Simplification …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2088"/>
            <a:ext cx="6438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36" y="6285230"/>
            <a:ext cx="1990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Olsen and Stolle, 2012</a:t>
            </a:r>
            <a:endParaRPr lang="da-DK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61" y="1278783"/>
            <a:ext cx="4464496" cy="5010639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esa.int/var/esa/storage/images/esa_multimedia/images/2012/10/magnetic_field_sources/12062588-3-eng-GB/Magnetic_field_sourc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44020"/>
            <a:ext cx="3536930" cy="5018209"/>
          </a:xfrm>
          <a:prstGeom prst="rect">
            <a:avLst/>
          </a:prstGeom>
          <a:noFill/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02638" y="1484511"/>
            <a:ext cx="3021889" cy="5072456"/>
            <a:chOff x="5902638" y="980728"/>
            <a:chExt cx="3021889" cy="50724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638" y="980728"/>
              <a:ext cx="3021889" cy="507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092280" y="4046875"/>
              <a:ext cx="7920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dirty="0" smtClean="0"/>
                <a:t>[nA/m</a:t>
              </a:r>
              <a:r>
                <a:rPr lang="da-DK" sz="1000" baseline="30000" dirty="0" smtClean="0"/>
                <a:t>2</a:t>
              </a:r>
              <a:r>
                <a:rPr lang="da-DK" sz="1000" dirty="0" smtClean="0"/>
                <a:t>]</a:t>
              </a:r>
              <a:endParaRPr lang="da-DK" sz="28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25" y="116632"/>
            <a:ext cx="8642350" cy="693737"/>
          </a:xfrm>
        </p:spPr>
        <p:txBody>
          <a:bodyPr/>
          <a:lstStyle/>
          <a:p>
            <a:r>
              <a:rPr lang="en-US" dirty="0" smtClean="0"/>
              <a:t>Presentation at QWG Paris, Sep 2015</a:t>
            </a:r>
            <a:br>
              <a:rPr lang="en-US" dirty="0" smtClean="0"/>
            </a:br>
            <a:r>
              <a:rPr lang="en-US" dirty="0" smtClean="0"/>
              <a:t>Error in roll angle a due to in-situ currents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137245"/>
            <a:ext cx="5761335" cy="50724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Magnetic field signature observed by a polar-orbiting satellite around local midnight can be </a:t>
            </a:r>
            <a:r>
              <a:rPr lang="en-US" dirty="0" smtClean="0">
                <a:solidFill>
                  <a:srgbClr val="C00000"/>
                </a:solidFill>
              </a:rPr>
              <a:t>equally well </a:t>
            </a:r>
            <a:r>
              <a:rPr lang="en-US" dirty="0" smtClean="0"/>
              <a:t>explained by</a:t>
            </a:r>
          </a:p>
          <a:p>
            <a:r>
              <a:rPr lang="en-US" dirty="0" smtClean="0"/>
              <a:t>VFM-STR misalignment</a:t>
            </a:r>
            <a:br>
              <a:rPr lang="en-US" dirty="0" smtClean="0"/>
            </a:br>
            <a:r>
              <a:rPr lang="en-US" dirty="0" smtClean="0"/>
              <a:t>of 20” in roll angle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</a:p>
          <a:p>
            <a:r>
              <a:rPr lang="en-US" dirty="0" err="1" smtClean="0"/>
              <a:t>Magnetospheric</a:t>
            </a:r>
            <a:r>
              <a:rPr lang="en-US" dirty="0" smtClean="0"/>
              <a:t> field in MLT frame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In-situ electric current density</a:t>
            </a:r>
          </a:p>
          <a:p>
            <a:endParaRPr lang="en-US" sz="18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2" y="3559969"/>
            <a:ext cx="3655481" cy="876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952123"/>
            <a:ext cx="1869967" cy="564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5614320"/>
            <a:ext cx="5400600" cy="646331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Large-scale in-situ currents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sym typeface="Symbol"/>
              </a:rPr>
              <a:t> 1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sym typeface="Symbol"/>
              </a:rPr>
              <a:t>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sym typeface="Symbol"/>
              </a:rPr>
              <a:t>/m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sym typeface="Symbol"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sym typeface="Symbol"/>
              </a:rPr>
              <a:t> </a:t>
            </a:r>
            <a:r>
              <a:rPr lang="en-US" sz="1800" kern="0" dirty="0" smtClean="0">
                <a:solidFill>
                  <a:srgbClr val="FFFFFF"/>
                </a:solidFill>
                <a:latin typeface="Verdana"/>
                <a:ea typeface="ＭＳ Ｐゴシック"/>
                <a:sym typeface="Symbol"/>
              </a:rPr>
              <a:t>cause apparent Euler-angle mismatch of 20”</a:t>
            </a:r>
            <a:endParaRPr lang="en-US" sz="1800" kern="0" dirty="0" smtClean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5347" y="2349326"/>
            <a:ext cx="6438900" cy="3095625"/>
            <a:chOff x="284009" y="1917551"/>
            <a:chExt cx="6438900" cy="309562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09" y="1917551"/>
              <a:ext cx="6438900" cy="3095625"/>
            </a:xfrm>
            <a:prstGeom prst="rect">
              <a:avLst/>
            </a:prstGeom>
            <a:noFill/>
            <a:ln>
              <a:noFill/>
            </a:ln>
            <a:effectLst>
              <a:outerShdw blurRad="114300" dist="38100" dir="2700000" sx="102000" sy="102000" algn="tl" rotWithShape="0">
                <a:prstClr val="black">
                  <a:alpha val="3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2665" y="4592161"/>
              <a:ext cx="2051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/>
                <a:t>(</a:t>
              </a:r>
              <a:r>
                <a:rPr lang="da-DK" sz="1200" dirty="0" err="1" smtClean="0"/>
                <a:t>Lühr</a:t>
              </a:r>
              <a:r>
                <a:rPr lang="da-DK" sz="1200" dirty="0" smtClean="0"/>
                <a:t> et al., GRL 2015)</a:t>
              </a:r>
              <a:endParaRPr lang="da-DK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4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Now: Error angle mismatch due to magnetic field produced by distant Field-Aligned Currents (FACs)</a:t>
            </a:r>
            <a:endParaRPr lang="en-US" dirty="0"/>
          </a:p>
        </p:txBody>
      </p:sp>
      <p:pic>
        <p:nvPicPr>
          <p:cNvPr id="4" name="Picture 3" descr="C:\nio\tex\SSR\Quiet_Times\Figures\current_np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888432" cy="32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Conditions for </a:t>
            </a:r>
            <a:br>
              <a:rPr lang="en-US" dirty="0" smtClean="0"/>
            </a:br>
            <a:r>
              <a:rPr lang="en-US" dirty="0" smtClean="0"/>
              <a:t>Spherical Harmonic Analysis of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87379"/>
            <a:ext cx="4969247" cy="421788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Assumption: data are taken </a:t>
            </a:r>
            <a:br>
              <a:rPr lang="en-US" sz="2000" dirty="0" smtClean="0"/>
            </a:br>
            <a:r>
              <a:rPr lang="en-US" sz="2000" dirty="0" smtClean="0"/>
              <a:t>in current-free region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b="1" dirty="0" smtClean="0">
                <a:latin typeface="Symbol" panose="05050102010706020507" pitchFamily="18" charset="2"/>
                <a:sym typeface="Symbol"/>
              </a:rPr>
              <a:t>  </a:t>
            </a:r>
            <a:r>
              <a:rPr lang="en-US" sz="2000" b="1" dirty="0" smtClean="0"/>
              <a:t>B</a:t>
            </a:r>
            <a:r>
              <a:rPr lang="en-US" sz="2000" dirty="0" smtClean="0"/>
              <a:t> = 0 in </a:t>
            </a:r>
            <a:r>
              <a:rPr lang="en-US" sz="2000" dirty="0" smtClean="0">
                <a:solidFill>
                  <a:srgbClr val="C00000"/>
                </a:solidFill>
              </a:rPr>
              <a:t>whole</a:t>
            </a:r>
            <a:r>
              <a:rPr lang="en-US" sz="2000" dirty="0" smtClean="0"/>
              <a:t> sampling region)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No spherical harmonic potential expansion possible if </a:t>
            </a:r>
            <a:r>
              <a:rPr lang="en-US" sz="2000" b="1" dirty="0" smtClean="0">
                <a:latin typeface="Symbol" panose="05050102010706020507" pitchFamily="18" charset="2"/>
                <a:sym typeface="Symbol"/>
              </a:rPr>
              <a:t>  </a:t>
            </a:r>
            <a:r>
              <a:rPr lang="en-US" sz="2000" b="1" dirty="0" smtClean="0"/>
              <a:t>B </a:t>
            </a:r>
            <a:r>
              <a:rPr lang="en-US" sz="2000" b="1" dirty="0" smtClean="0">
                <a:sym typeface="Symbol"/>
              </a:rPr>
              <a:t></a:t>
            </a:r>
            <a:r>
              <a:rPr lang="en-US" sz="2000" b="1" dirty="0" smtClean="0"/>
              <a:t> 0</a:t>
            </a:r>
            <a:r>
              <a:rPr lang="en-US" sz="2000" dirty="0" smtClean="0"/>
              <a:t> in </a:t>
            </a:r>
            <a:r>
              <a:rPr lang="en-US" sz="2000" dirty="0" smtClean="0">
                <a:solidFill>
                  <a:srgbClr val="C00000"/>
                </a:solidFill>
              </a:rPr>
              <a:t>some</a:t>
            </a:r>
            <a:r>
              <a:rPr lang="en-US" sz="2000" dirty="0" smtClean="0"/>
              <a:t> region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Poloidal-toroidal decomposition is always possible:</a:t>
            </a:r>
            <a:endParaRPr lang="en-US" sz="2000" dirty="0"/>
          </a:p>
        </p:txBody>
      </p:sp>
      <p:pic>
        <p:nvPicPr>
          <p:cNvPr id="2050" name="Picture 2" descr="C:\nio\m\Swarm\Cal-Val\Euler\SHA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05" y="1659387"/>
            <a:ext cx="3664091" cy="38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nio\m\Swarm\Cal-Val\Euler\SHA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05" y="1659387"/>
            <a:ext cx="3664091" cy="38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nio\m\Swarm\Cal-Val\Euler\SHA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05" y="1657631"/>
            <a:ext cx="3664091" cy="42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nio\m\Swarm\Cal-Val\Euler\SHA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05" y="1644783"/>
            <a:ext cx="3664091" cy="42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816424" cy="77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6"/>
  <p:tag name="ORIGINALWIDTH" val="977,4"/>
  <p:tag name="LATEXADDIN" val="\documentclass{article}&#10;\usepackage{amsmath}&#10;\usepackage{xcolor}&#10;\pagestyle{empty}&#10;\begin{document}&#10;\textcolor{blue}{&#10;$$&#10;{\bf B}_{\mathrm{NEC}} = (B_N,&#10;B_E, B_C)&#10;$$}&#10;\end{document}"/>
  <p:tag name="IGUANATEXSIZE" val="30"/>
  <p:tag name="IGUANATEXCURSOR" val="162"/>
  <p:tag name="TRANSPARENCY" val="True"/>
  <p:tag name="FILENAME" val=""/>
  <p:tag name="INPUTTYPE" val="0"/>
  <p:tag name="LATEXENGINEID" val="0"/>
  <p:tag name="TEMPFOLDER" val="c:\nio\t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,2"/>
  <p:tag name="ORIGINALWIDTH" val="952,2"/>
  <p:tag name="LATEXADDIN" val="\documentclass{article}&#10;\usepackage{amsmath}&#10;\usepackage{xcolor}&#10;\pagestyle{empty}&#10;\begin{document}&#10;\textcolor{blue}{&#10;$$&#10;{\bf B}_{\mathrm{NEC}} = \underline{\underline{R}}_q \ &#10;\underline{\underline{R}}_3 \ {\bf B}_{\mathrm{VFM}}&#10;$$}&#10;\end{document}"/>
  <p:tag name="IGUANATEXSIZE" val="30"/>
  <p:tag name="IGUANATEXCURSOR" val="230"/>
  <p:tag name="TRANSPARENCY" val="True"/>
  <p:tag name="FILENAME" val=""/>
  <p:tag name="INPUTTYPE" val="0"/>
  <p:tag name="LATEXENGINEID" val="0"/>
  <p:tag name="TEMPFOLDER" val="c:\nio\t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112,2"/>
  <p:tag name="LATEXADDIN" val="\documentclass{article}&#10;\usepackage{amsmath}&#10;\usepackage{xcolor}&#10;\pagestyle{empty}&#10;\begin{document}&#10;\textcolor{blue}{&#10;$$&#10;\underline{\underline{R}}_3 &#10;$$}&#10;\end{document}"/>
  <p:tag name="IGUANATEXSIZE" val="30"/>
  <p:tag name="IGUANATEXCURSOR" val="149"/>
  <p:tag name="TRANSPARENCY" val="True"/>
  <p:tag name="FILENAME" val=""/>
  <p:tag name="INPUTTYPE" val="0"/>
  <p:tag name="LATEXENGINEID" val="0"/>
  <p:tag name="TEMPFOLDER" val="c:\nio\t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,6"/>
  <p:tag name="ORIGINALWIDTH" val="112,8"/>
  <p:tag name="LATEXADDIN" val="\documentclass{article}&#10;\usepackage{amsmath}&#10;\usepackage{xcolor}&#10;\pagestyle{empty}&#10;\begin{document}&#10;\textcolor{blue}{&#10;$$&#10;\underline{\underline{R}}_q &#10;$$}&#10;\end{document}"/>
  <p:tag name="IGUANATEXSIZE" val="30"/>
  <p:tag name="IGUANATEXCURSOR" val="148"/>
  <p:tag name="TRANSPARENCY" val="True"/>
  <p:tag name="FILENAME" val=""/>
  <p:tag name="INPUTTYPE" val="0"/>
  <p:tag name="LATEXENGINEID" val="0"/>
  <p:tag name="TEMPFOLDER" val="c:\nio\t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5,8"/>
  <p:tag name="ORIGINALWIDTH" val="1503,6"/>
  <p:tag name="LATEXADDIN" val="\documentclass{article}&#10;\usepackage{amsmath}&#10;\pagestyle{empty}&#10;\begin{document}&#10;\begin{eqnarray*}&#10;\Delta V &amp;=&amp; a\ s_2^1 \sin T \left( \frac{r}{a} \right)^2 P_2^1(\cos \theta) \\&#10;s_2^1 &amp;=&amp; 3.36 \textrm{ nT}&#10;\end{eqnarray*}&#10;\end{document}"/>
  <p:tag name="IGUANATEXSIZE" val="18"/>
  <p:tag name="IGUANATEXCURSOR" val="161"/>
  <p:tag name="TRANSPARENCY" val="True"/>
  <p:tag name="FILENAME" val=""/>
  <p:tag name="INPUTTYPE" val="0"/>
  <p:tag name="LATEXENGINEID" val="0"/>
  <p:tag name="TEMPFOLDER" val="c:\nio\t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,8"/>
  <p:tag name="ORIGINALWIDTH" val="760,2"/>
  <p:tag name="LATEXADDIN" val="\documentclass{article}&#10;\usepackage{amsmath}&#10;\pagestyle{empty}&#10;\begin{document}&#10;$$&#10;J_{r}=\frac{1}{\mu_{0}a}s_{2}^{1}\frac{\cos2\theta}&#10;{\sin\theta}&#10;$$&#10;\end{document}"/>
  <p:tag name="IGUANATEXSIZE" val="18"/>
  <p:tag name="IGUANATEXCURSOR" val="115"/>
  <p:tag name="TRANSPARENCY" val="True"/>
  <p:tag name="FILENAME" val=""/>
  <p:tag name="INPUTTYPE" val="0"/>
  <p:tag name="LATEXENGINEID" val="0"/>
  <p:tag name="TEMPFOLDER" val="c:\nio\tmp\"/>
</p:tagLst>
</file>

<file path=ppt/theme/theme1.xml><?xml version="1.0" encoding="utf-8"?>
<a:theme xmlns:a="http://schemas.openxmlformats.org/drawingml/2006/main" name="ESL_PP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ESL_PPT_Template</Template>
  <TotalTime>2973</TotalTime>
  <Words>545</Words>
  <Application>Microsoft Office PowerPoint</Application>
  <PresentationFormat>On-screen Show (4:3)</PresentationFormat>
  <Paragraphs>102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ESL_PPT_Template</vt:lpstr>
      <vt:lpstr>magnetometer – Star-imager Alignment: Apparent Euler angle variation due to magnetospheric contributions  Nils Olsen1, Karl Magnus Laundal2, Chris Finlay1, Lars Tøffner-Clausen1 with help from the usual suspects  1DTU Space  2University in Bergen/Norway   </vt:lpstr>
      <vt:lpstr>Alignment of VFM Magnetometer  and STR Star Imager</vt:lpstr>
      <vt:lpstr>The VFM  STR rotation matrix R3</vt:lpstr>
      <vt:lpstr>Apparent time changes of Euler angles</vt:lpstr>
      <vt:lpstr>The VFM  STR rotation matrix R3</vt:lpstr>
      <vt:lpstr>The Evolution of Simplification …</vt:lpstr>
      <vt:lpstr>Presentation at QWG Paris, Sep 2015 Error in roll angle a due to in-situ currents</vt:lpstr>
      <vt:lpstr>PowerPoint Presentation</vt:lpstr>
      <vt:lpstr>Necessary Conditions for  Spherical Harmonic Analysis of B</vt:lpstr>
      <vt:lpstr>Magnetic signature from polar FACs in non-polar regions</vt:lpstr>
      <vt:lpstr>Polar FACs during ”quiet” conditions 2 May 2014, Kp = 0o – 1- </vt:lpstr>
      <vt:lpstr>Polar FACs during ”quiet” conditions 2 May 2014, Kp = 0o – 1- </vt:lpstr>
      <vt:lpstr>Polar FACs during ”quiet” conditions 26 Nov – 13 Dec 2013, Swarm A   </vt:lpstr>
      <vt:lpstr>Polar FACs during ”quiet” conditions Nov 2013 – March 2016, Swarm A   </vt:lpstr>
      <vt:lpstr>Polar FACs during ”quiet” conditions Nov 2013 – March 2016, Swarm A   </vt:lpstr>
      <vt:lpstr>Polar FACs during ”quiet” conditions Nov 2013 – March 2016, Swarm A   </vt:lpstr>
      <vt:lpstr>Summary: Polar FACs</vt:lpstr>
      <vt:lpstr>Low-latitude magnetic field contribution due to polar FACs</vt:lpstr>
      <vt:lpstr>Test with synthetic data</vt:lpstr>
      <vt:lpstr>Test with synthetic data</vt:lpstr>
      <vt:lpstr>Other possible R1/2 FAC models</vt:lpstr>
      <vt:lpstr>Two simplistic elementary current systems</vt:lpstr>
      <vt:lpstr>Conclusions</vt:lpstr>
      <vt:lpstr>Much smaller time-variation in  2-3-1 Euler order frame</vt:lpstr>
      <vt:lpstr>Euler Vector Representation</vt:lpstr>
    </vt:vector>
  </TitlesOfParts>
  <Manager>Swarm DISC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Failure Cases</dc:subject>
  <dc:creator>Swarm DISC, DTU</dc:creator>
  <cp:keywords>Swarm, DISC</cp:keywords>
  <cp:lastModifiedBy>Nils Olsen</cp:lastModifiedBy>
  <cp:revision>173</cp:revision>
  <cp:lastPrinted>2011-06-15T12:53:26Z</cp:lastPrinted>
  <dcterms:created xsi:type="dcterms:W3CDTF">2015-06-22T10:50:24Z</dcterms:created>
  <dcterms:modified xsi:type="dcterms:W3CDTF">2016-03-11T15:42:47Z</dcterms:modified>
</cp:coreProperties>
</file>