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26" r:id="rId5"/>
  </p:sldMasterIdLst>
  <p:notesMasterIdLst>
    <p:notesMasterId r:id="rId22"/>
  </p:notesMasterIdLst>
  <p:handoutMasterIdLst>
    <p:handoutMasterId r:id="rId23"/>
  </p:handoutMasterIdLst>
  <p:sldIdLst>
    <p:sldId id="614" r:id="rId6"/>
    <p:sldId id="559" r:id="rId7"/>
    <p:sldId id="629" r:id="rId8"/>
    <p:sldId id="433" r:id="rId9"/>
    <p:sldId id="662" r:id="rId10"/>
    <p:sldId id="672" r:id="rId11"/>
    <p:sldId id="671" r:id="rId12"/>
    <p:sldId id="574" r:id="rId13"/>
    <p:sldId id="449" r:id="rId14"/>
    <p:sldId id="674" r:id="rId15"/>
    <p:sldId id="618" r:id="rId16"/>
    <p:sldId id="675" r:id="rId17"/>
    <p:sldId id="619" r:id="rId18"/>
    <p:sldId id="676" r:id="rId19"/>
    <p:sldId id="2147481054" r:id="rId20"/>
    <p:sldId id="2147481056" r:id="rId21"/>
  </p:sldIdLst>
  <p:sldSz cx="9144000" cy="5143500" type="screen16x9"/>
  <p:notesSz cx="6797675" cy="9926638"/>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el Verbauwhede" initials="MV"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1C2E"/>
    <a:srgbClr val="BD0000"/>
    <a:srgbClr val="3A3B38"/>
    <a:srgbClr val="383839"/>
    <a:srgbClr val="393B31"/>
    <a:srgbClr val="001933"/>
    <a:srgbClr val="092F44"/>
    <a:srgbClr val="326596"/>
    <a:srgbClr val="FDC82F"/>
    <a:srgbClr val="1A47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5" autoAdjust="0"/>
    <p:restoredTop sz="94980" autoAdjust="0"/>
  </p:normalViewPr>
  <p:slideViewPr>
    <p:cSldViewPr snapToGrid="0">
      <p:cViewPr varScale="1">
        <p:scale>
          <a:sx n="87" d="100"/>
          <a:sy n="87" d="100"/>
        </p:scale>
        <p:origin x="110" y="139"/>
      </p:cViewPr>
      <p:guideLst>
        <p:guide orient="horz" pos="2160"/>
        <p:guide pos="2880"/>
        <p:guide orient="horz" pos="1620"/>
      </p:guideLst>
    </p:cSldViewPr>
  </p:slideViewPr>
  <p:notesTextViewPr>
    <p:cViewPr>
      <p:scale>
        <a:sx n="100" d="100"/>
        <a:sy n="100" d="100"/>
      </p:scale>
      <p:origin x="0" y="0"/>
    </p:cViewPr>
  </p:notesTextViewPr>
  <p:sorterViewPr>
    <p:cViewPr varScale="1">
      <p:scale>
        <a:sx n="1" d="1"/>
        <a:sy n="1" d="1"/>
      </p:scale>
      <p:origin x="0" y="-3293"/>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2"/>
            <a:ext cx="2945557" cy="49599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3" y="2"/>
            <a:ext cx="2945557" cy="495993"/>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1" y="9428953"/>
            <a:ext cx="2945557" cy="49599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3" y="9428953"/>
            <a:ext cx="2945557" cy="495993"/>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2" y="0"/>
            <a:ext cx="2917899" cy="518001"/>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867484" y="0"/>
            <a:ext cx="2917898" cy="518001"/>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5/2/2026</a:t>
            </a:fld>
            <a:endParaRPr lang="en-US" dirty="0"/>
          </a:p>
        </p:txBody>
      </p:sp>
      <p:sp>
        <p:nvSpPr>
          <p:cNvPr id="11268" name="Rectangle 4"/>
          <p:cNvSpPr>
            <a:spLocks noGrp="1" noRot="1" noChangeAspect="1" noChangeArrowheads="1" noTextEdit="1"/>
          </p:cNvSpPr>
          <p:nvPr>
            <p:ph type="sldImg" idx="2"/>
          </p:nvPr>
        </p:nvSpPr>
        <p:spPr bwMode="auto">
          <a:xfrm>
            <a:off x="146050" y="739775"/>
            <a:ext cx="6565900" cy="369411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875832" y="4729713"/>
            <a:ext cx="5033721" cy="4435162"/>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2" y="9459424"/>
            <a:ext cx="2917899" cy="44351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59424"/>
            <a:ext cx="2917898" cy="443516"/>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lvl1pPr algn="l">
              <a:defRPr sz="3000" b="1" cap="all"/>
            </a:lvl1pPr>
          </a:lstStyle>
          <a:p>
            <a:r>
              <a:rPr lang="en-US"/>
              <a:t>Click to edit Master title style</a:t>
            </a:r>
            <a:endParaRPr lang="da-DK"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1937872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55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Tree>
    <p:extLst>
      <p:ext uri="{BB962C8B-B14F-4D97-AF65-F5344CB8AC3E}">
        <p14:creationId xmlns:p14="http://schemas.microsoft.com/office/powerpoint/2010/main" val="2547828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397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918059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735546"/>
            <a:ext cx="8642350" cy="3780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itle 1"/>
          <p:cNvSpPr>
            <a:spLocks noGrp="1"/>
          </p:cNvSpPr>
          <p:nvPr>
            <p:ph type="title"/>
          </p:nvPr>
        </p:nvSpPr>
        <p:spPr>
          <a:xfrm>
            <a:off x="250825" y="141685"/>
            <a:ext cx="8642350" cy="431843"/>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191608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266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746072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825" y="735546"/>
            <a:ext cx="8642350" cy="37804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itle 1"/>
          <p:cNvSpPr>
            <a:spLocks noGrp="1"/>
          </p:cNvSpPr>
          <p:nvPr>
            <p:ph type="title"/>
          </p:nvPr>
        </p:nvSpPr>
        <p:spPr>
          <a:xfrm>
            <a:off x="250825" y="141685"/>
            <a:ext cx="8642350" cy="431843"/>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093489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490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title"/>
          </p:nvPr>
        </p:nvSpPr>
        <p:spPr bwMode="auto">
          <a:xfrm>
            <a:off x="250825" y="141685"/>
            <a:ext cx="8642350" cy="43184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dirty="0"/>
              <a:t>Click to edit Master title style</a:t>
            </a:r>
          </a:p>
        </p:txBody>
      </p:sp>
      <p:sp>
        <p:nvSpPr>
          <p:cNvPr id="1027" name="Rectangle 8"/>
          <p:cNvSpPr>
            <a:spLocks noGrp="1" noChangeArrowheads="1"/>
          </p:cNvSpPr>
          <p:nvPr>
            <p:ph type="body" idx="1"/>
          </p:nvPr>
        </p:nvSpPr>
        <p:spPr bwMode="auto">
          <a:xfrm>
            <a:off x="250825" y="735546"/>
            <a:ext cx="8642350" cy="4158462"/>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029" name="Rectangle 99"/>
          <p:cNvSpPr>
            <a:spLocks noChangeArrowheads="1"/>
          </p:cNvSpPr>
          <p:nvPr/>
        </p:nvSpPr>
        <p:spPr bwMode="ltGray">
          <a:xfrm>
            <a:off x="0" y="5001111"/>
            <a:ext cx="9144000" cy="141480"/>
          </a:xfrm>
          <a:prstGeom prst="rect">
            <a:avLst/>
          </a:prstGeom>
          <a:solidFill>
            <a:srgbClr val="0066CC"/>
          </a:solidFill>
          <a:ln w="9525">
            <a:solidFill>
              <a:srgbClr val="0066CC"/>
            </a:solidFill>
            <a:miter lim="800000"/>
            <a:headEnd/>
            <a:tailEnd/>
          </a:ln>
        </p:spPr>
        <p:txBody>
          <a:bodyPr wrap="none" anchor="ctr"/>
          <a:lstStyle/>
          <a:p>
            <a:pPr algn="ctr" eaLnBrk="0" hangingPunct="0">
              <a:defRPr/>
            </a:pPr>
            <a:endParaRPr lang="nl-NL" sz="1800">
              <a:solidFill>
                <a:srgbClr val="808080"/>
              </a:solidFill>
              <a:latin typeface="Times" pitchFamily="18" charset="0"/>
              <a:ea typeface="ＭＳ Ｐゴシック" pitchFamily="-80" charset="-128"/>
            </a:endParaRPr>
          </a:p>
        </p:txBody>
      </p:sp>
      <p:sp>
        <p:nvSpPr>
          <p:cNvPr id="1030" name="Text Box 31"/>
          <p:cNvSpPr txBox="1">
            <a:spLocks noChangeArrowheads="1"/>
          </p:cNvSpPr>
          <p:nvPr userDrawn="1"/>
        </p:nvSpPr>
        <p:spPr bwMode="auto">
          <a:xfrm>
            <a:off x="0" y="4963744"/>
            <a:ext cx="9143999" cy="141480"/>
          </a:xfrm>
          <a:prstGeom prst="rect">
            <a:avLst/>
          </a:prstGeom>
          <a:noFill/>
          <a:ln w="9525">
            <a:noFill/>
            <a:miter lim="800000"/>
            <a:headEnd/>
            <a:tailEnd/>
          </a:ln>
        </p:spPr>
        <p:txBody>
          <a:bodyPr wrap="none"/>
          <a:lstStyle/>
          <a:p>
            <a:pPr algn="just" eaLnBrk="0" hangingPunct="0">
              <a:spcBef>
                <a:spcPct val="50000"/>
              </a:spcBef>
              <a:tabLst>
                <a:tab pos="3770313" algn="ctr"/>
                <a:tab pos="6253163" algn="r"/>
              </a:tabLst>
            </a:pPr>
            <a:r>
              <a:rPr lang="en-US" sz="900" dirty="0">
                <a:solidFill>
                  <a:srgbClr val="FFFFFF"/>
                </a:solidFill>
                <a:latin typeface="Tahoma" pitchFamily="34" charset="0"/>
                <a:ea typeface="ＭＳ Ｐゴシック" pitchFamily="-80" charset="-128"/>
              </a:rPr>
              <a:t>Nils Olsen et al 	                                    EGU26-19387		     		    5 May 2026</a:t>
            </a:r>
          </a:p>
        </p:txBody>
      </p:sp>
      <p:sp>
        <p:nvSpPr>
          <p:cNvPr id="6" name="Logo color">
            <a:extLst>
              <a:ext uri="{FF2B5EF4-FFF2-40B4-BE49-F238E27FC236}">
                <a16:creationId xmlns:a16="http://schemas.microsoft.com/office/drawing/2014/main" id="{ECE3CCDE-4FEE-4D34-B030-00DBBBB24FDC}"/>
              </a:ext>
            </a:extLst>
          </p:cNvPr>
          <p:cNvSpPr>
            <a:spLocks noChangeAspect="1"/>
          </p:cNvSpPr>
          <p:nvPr userDrawn="1">
            <p:custDataLst>
              <p:tags r:id="rId12"/>
            </p:custDataLst>
          </p:nvPr>
        </p:nvSpPr>
        <p:spPr bwMode="auto">
          <a:xfrm>
            <a:off x="8473564" y="141685"/>
            <a:ext cx="419611"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da-DK"/>
          </a:p>
        </p:txBody>
      </p:sp>
      <p:pic>
        <p:nvPicPr>
          <p:cNvPr id="2" name="Picture 2">
            <a:extLst>
              <a:ext uri="{FF2B5EF4-FFF2-40B4-BE49-F238E27FC236}">
                <a16:creationId xmlns:a16="http://schemas.microsoft.com/office/drawing/2014/main" id="{DAF54837-F288-827F-78DB-04737224F7C5}"/>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7367954" y="81572"/>
            <a:ext cx="941754" cy="3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414322"/>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15" r:id="rId6"/>
    <p:sldLayoutId id="2147484916" r:id="rId7"/>
    <p:sldLayoutId id="2147484917" r:id="rId8"/>
    <p:sldLayoutId id="2147484922" r:id="rId9"/>
    <p:sldLayoutId id="2147484923" r:id="rId10"/>
  </p:sldLayoutIdLst>
  <p:hf hdr="0" dt="0"/>
  <p:txStyles>
    <p:titleStyle>
      <a:lvl1pPr algn="l" rtl="0" eaLnBrk="1" fontAlgn="base" hangingPunct="1">
        <a:spcBef>
          <a:spcPct val="0"/>
        </a:spcBef>
        <a:spcAft>
          <a:spcPct val="0"/>
        </a:spcAft>
        <a:defRPr sz="1800" b="1">
          <a:solidFill>
            <a:srgbClr val="0066CC"/>
          </a:solidFill>
          <a:latin typeface="+mj-lt"/>
          <a:ea typeface="+mj-ea"/>
          <a:cs typeface="+mj-cs"/>
        </a:defRPr>
      </a:lvl1pPr>
      <a:lvl2pPr algn="l" rtl="0" eaLnBrk="1" fontAlgn="base" hangingPunct="1">
        <a:spcBef>
          <a:spcPct val="0"/>
        </a:spcBef>
        <a:spcAft>
          <a:spcPct val="0"/>
        </a:spcAft>
        <a:defRPr sz="2100" b="1">
          <a:solidFill>
            <a:srgbClr val="0066CC"/>
          </a:solidFill>
          <a:latin typeface="Tahoma" pitchFamily="34" charset="0"/>
        </a:defRPr>
      </a:lvl2pPr>
      <a:lvl3pPr algn="l" rtl="0" eaLnBrk="1" fontAlgn="base" hangingPunct="1">
        <a:spcBef>
          <a:spcPct val="0"/>
        </a:spcBef>
        <a:spcAft>
          <a:spcPct val="0"/>
        </a:spcAft>
        <a:defRPr sz="2100" b="1">
          <a:solidFill>
            <a:srgbClr val="0066CC"/>
          </a:solidFill>
          <a:latin typeface="Tahoma" pitchFamily="34" charset="0"/>
        </a:defRPr>
      </a:lvl3pPr>
      <a:lvl4pPr algn="l" rtl="0" eaLnBrk="1" fontAlgn="base" hangingPunct="1">
        <a:spcBef>
          <a:spcPct val="0"/>
        </a:spcBef>
        <a:spcAft>
          <a:spcPct val="0"/>
        </a:spcAft>
        <a:defRPr sz="2100" b="1">
          <a:solidFill>
            <a:srgbClr val="0066CC"/>
          </a:solidFill>
          <a:latin typeface="Tahoma" pitchFamily="34" charset="0"/>
        </a:defRPr>
      </a:lvl4pPr>
      <a:lvl5pPr algn="l" rtl="0" eaLnBrk="1" fontAlgn="base" hangingPunct="1">
        <a:spcBef>
          <a:spcPct val="0"/>
        </a:spcBef>
        <a:spcAft>
          <a:spcPct val="0"/>
        </a:spcAft>
        <a:defRPr sz="2100" b="1">
          <a:solidFill>
            <a:srgbClr val="0066CC"/>
          </a:solidFill>
          <a:latin typeface="Tahoma" pitchFamily="34" charset="0"/>
        </a:defRPr>
      </a:lvl5pPr>
      <a:lvl6pPr marL="342900" algn="l" rtl="0" eaLnBrk="1" fontAlgn="base" hangingPunct="1">
        <a:spcBef>
          <a:spcPct val="0"/>
        </a:spcBef>
        <a:spcAft>
          <a:spcPct val="0"/>
        </a:spcAft>
        <a:defRPr sz="2400" b="1">
          <a:solidFill>
            <a:srgbClr val="0066CC"/>
          </a:solidFill>
          <a:latin typeface="Tahoma" pitchFamily="34" charset="0"/>
        </a:defRPr>
      </a:lvl6pPr>
      <a:lvl7pPr marL="685800" algn="l" rtl="0" eaLnBrk="1" fontAlgn="base" hangingPunct="1">
        <a:spcBef>
          <a:spcPct val="0"/>
        </a:spcBef>
        <a:spcAft>
          <a:spcPct val="0"/>
        </a:spcAft>
        <a:defRPr sz="2400" b="1">
          <a:solidFill>
            <a:srgbClr val="0066CC"/>
          </a:solidFill>
          <a:latin typeface="Tahoma" pitchFamily="34" charset="0"/>
        </a:defRPr>
      </a:lvl7pPr>
      <a:lvl8pPr marL="1028700" algn="l" rtl="0" eaLnBrk="1" fontAlgn="base" hangingPunct="1">
        <a:spcBef>
          <a:spcPct val="0"/>
        </a:spcBef>
        <a:spcAft>
          <a:spcPct val="0"/>
        </a:spcAft>
        <a:defRPr sz="2400" b="1">
          <a:solidFill>
            <a:srgbClr val="0066CC"/>
          </a:solidFill>
          <a:latin typeface="Tahoma" pitchFamily="34" charset="0"/>
        </a:defRPr>
      </a:lvl8pPr>
      <a:lvl9pPr marL="1371600" algn="l" rtl="0" eaLnBrk="1" fontAlgn="base" hangingPunct="1">
        <a:spcBef>
          <a:spcPct val="0"/>
        </a:spcBef>
        <a:spcAft>
          <a:spcPct val="0"/>
        </a:spcAft>
        <a:defRPr sz="2400" b="1">
          <a:solidFill>
            <a:srgbClr val="0066CC"/>
          </a:solidFill>
          <a:latin typeface="Tahoma" pitchFamily="34" charset="0"/>
        </a:defRPr>
      </a:lvl9pPr>
    </p:titleStyle>
    <p:bodyStyle>
      <a:lvl1pPr marL="257175" indent="-257175" algn="l" rtl="0" eaLnBrk="1" fontAlgn="base" hangingPunct="1">
        <a:spcBef>
          <a:spcPct val="20000"/>
        </a:spcBef>
        <a:spcAft>
          <a:spcPct val="0"/>
        </a:spcAft>
        <a:buFont typeface="Times" pitchFamily="18" charset="0"/>
        <a:buChar char="•"/>
        <a:defRPr sz="1500">
          <a:solidFill>
            <a:srgbClr val="0066CC"/>
          </a:solidFill>
          <a:latin typeface="+mn-lt"/>
          <a:ea typeface="+mn-ea"/>
          <a:cs typeface="+mn-cs"/>
        </a:defRPr>
      </a:lvl1pPr>
      <a:lvl2pPr marL="557213" indent="-214313" algn="l" rtl="0" eaLnBrk="1" fontAlgn="base" hangingPunct="1">
        <a:spcBef>
          <a:spcPct val="20000"/>
        </a:spcBef>
        <a:spcAft>
          <a:spcPct val="0"/>
        </a:spcAft>
        <a:buFont typeface="Times" pitchFamily="18" charset="0"/>
        <a:buChar char="•"/>
        <a:defRPr sz="1200">
          <a:solidFill>
            <a:srgbClr val="0066CC"/>
          </a:solidFill>
          <a:latin typeface="+mn-lt"/>
        </a:defRPr>
      </a:lvl2pPr>
      <a:lvl3pPr marL="857250" indent="-171450" algn="l" rtl="0" eaLnBrk="1" fontAlgn="base" hangingPunct="1">
        <a:spcBef>
          <a:spcPct val="20000"/>
        </a:spcBef>
        <a:spcAft>
          <a:spcPct val="0"/>
        </a:spcAft>
        <a:buFont typeface="Times" pitchFamily="18" charset="0"/>
        <a:buChar char="•"/>
        <a:defRPr sz="1200">
          <a:solidFill>
            <a:srgbClr val="0066CC"/>
          </a:solidFill>
          <a:latin typeface="+mn-lt"/>
        </a:defRPr>
      </a:lvl3pPr>
      <a:lvl4pPr marL="1200150" indent="-171450" algn="l" rtl="0" eaLnBrk="1" fontAlgn="base" hangingPunct="1">
        <a:spcBef>
          <a:spcPct val="20000"/>
        </a:spcBef>
        <a:spcAft>
          <a:spcPct val="0"/>
        </a:spcAft>
        <a:buFont typeface="Times" pitchFamily="18" charset="0"/>
        <a:buChar char="•"/>
        <a:defRPr sz="1200">
          <a:solidFill>
            <a:srgbClr val="0066CC"/>
          </a:solidFill>
          <a:latin typeface="+mn-lt"/>
        </a:defRPr>
      </a:lvl4pPr>
      <a:lvl5pPr marL="1543050" indent="-171450" algn="l" rtl="0" eaLnBrk="1" fontAlgn="base" hangingPunct="1">
        <a:spcBef>
          <a:spcPct val="20000"/>
        </a:spcBef>
        <a:spcAft>
          <a:spcPct val="0"/>
        </a:spcAft>
        <a:buFont typeface="Times" pitchFamily="18" charset="0"/>
        <a:buChar char="•"/>
        <a:defRPr sz="1200">
          <a:solidFill>
            <a:srgbClr val="0066CC"/>
          </a:solidFill>
          <a:latin typeface="+mn-lt"/>
        </a:defRPr>
      </a:lvl5pPr>
      <a:lvl6pPr marL="1885950" indent="-171450" algn="l" rtl="0" eaLnBrk="1" fontAlgn="base" hangingPunct="1">
        <a:spcBef>
          <a:spcPct val="20000"/>
        </a:spcBef>
        <a:spcAft>
          <a:spcPct val="0"/>
        </a:spcAft>
        <a:buFont typeface="Times" pitchFamily="1" charset="0"/>
        <a:buChar char="•"/>
        <a:defRPr>
          <a:solidFill>
            <a:srgbClr val="0066CC"/>
          </a:solidFill>
          <a:latin typeface="+mn-lt"/>
        </a:defRPr>
      </a:lvl6pPr>
      <a:lvl7pPr marL="2228850" indent="-171450" algn="l" rtl="0" eaLnBrk="1" fontAlgn="base" hangingPunct="1">
        <a:spcBef>
          <a:spcPct val="20000"/>
        </a:spcBef>
        <a:spcAft>
          <a:spcPct val="0"/>
        </a:spcAft>
        <a:buFont typeface="Times" pitchFamily="1" charset="0"/>
        <a:buChar char="•"/>
        <a:defRPr>
          <a:solidFill>
            <a:srgbClr val="0066CC"/>
          </a:solidFill>
          <a:latin typeface="+mn-lt"/>
        </a:defRPr>
      </a:lvl7pPr>
      <a:lvl8pPr marL="2571750" indent="-171450" algn="l" rtl="0" eaLnBrk="1" fontAlgn="base" hangingPunct="1">
        <a:spcBef>
          <a:spcPct val="20000"/>
        </a:spcBef>
        <a:spcAft>
          <a:spcPct val="0"/>
        </a:spcAft>
        <a:buFont typeface="Times" pitchFamily="1" charset="0"/>
        <a:buChar char="•"/>
        <a:defRPr>
          <a:solidFill>
            <a:srgbClr val="0066CC"/>
          </a:solidFill>
          <a:latin typeface="+mn-lt"/>
        </a:defRPr>
      </a:lvl8pPr>
      <a:lvl9pPr marL="2914650" indent="-171450" algn="l" rtl="0" eaLnBrk="1" fontAlgn="base" hangingPunct="1">
        <a:spcBef>
          <a:spcPct val="20000"/>
        </a:spcBef>
        <a:spcAft>
          <a:spcPct val="0"/>
        </a:spcAft>
        <a:buFont typeface="Times" pitchFamily="1" charset="0"/>
        <a:buChar char="•"/>
        <a:defRPr>
          <a:solidFill>
            <a:srgbClr val="0066CC"/>
          </a:solidFill>
          <a:latin typeface="+mn-lt"/>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ftp://swarm-diss.eo.esa.int/Multimission/CryoSat-2"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1F0455-1C85-4286-BC57-D377D8EE971E}"/>
              </a:ext>
            </a:extLst>
          </p:cNvPr>
          <p:cNvSpPr>
            <a:spLocks noGrp="1"/>
          </p:cNvSpPr>
          <p:nvPr>
            <p:ph type="body" idx="1"/>
          </p:nvPr>
        </p:nvSpPr>
        <p:spPr>
          <a:xfrm>
            <a:off x="549754" y="3939686"/>
            <a:ext cx="8295852" cy="662665"/>
          </a:xfrm>
        </p:spPr>
        <p:txBody>
          <a:bodyPr/>
          <a:lstStyle/>
          <a:p>
            <a:r>
              <a:rPr lang="en-GB" dirty="0"/>
              <a:t>Nils Olsen</a:t>
            </a:r>
            <a:r>
              <a:rPr lang="en-GB" baseline="30000" dirty="0"/>
              <a:t>1</a:t>
            </a:r>
            <a:r>
              <a:rPr lang="en-GB" dirty="0"/>
              <a:t>, </a:t>
            </a:r>
            <a:r>
              <a:rPr lang="sv-SE" dirty="0"/>
              <a:t>Fabrice </a:t>
            </a:r>
            <a:r>
              <a:rPr lang="sv-SE" dirty="0" err="1"/>
              <a:t>Cipriani</a:t>
            </a:r>
            <a:r>
              <a:rPr lang="en-GB" baseline="30000" dirty="0"/>
              <a:t>2</a:t>
            </a:r>
            <a:r>
              <a:rPr lang="sv-SE" dirty="0"/>
              <a:t>, </a:t>
            </a:r>
            <a:r>
              <a:rPr lang="sv-SE" dirty="0" err="1"/>
              <a:t>Elisabetta</a:t>
            </a:r>
            <a:r>
              <a:rPr lang="sv-SE" dirty="0"/>
              <a:t> </a:t>
            </a:r>
            <a:r>
              <a:rPr lang="sv-SE" dirty="0" err="1"/>
              <a:t>Iorfida</a:t>
            </a:r>
            <a:r>
              <a:rPr lang="en-GB" baseline="30000" dirty="0"/>
              <a:t>2</a:t>
            </a:r>
            <a:r>
              <a:rPr lang="sv-SE" dirty="0"/>
              <a:t>, Per Lundahl Thomsen</a:t>
            </a:r>
            <a:r>
              <a:rPr lang="en-GB" baseline="30000" dirty="0"/>
              <a:t>1</a:t>
            </a:r>
            <a:r>
              <a:rPr lang="sv-SE" dirty="0"/>
              <a:t>, and Flemming Hansen</a:t>
            </a:r>
            <a:r>
              <a:rPr lang="en-GB" baseline="30000" dirty="0"/>
              <a:t>1</a:t>
            </a:r>
          </a:p>
          <a:p>
            <a:endParaRPr lang="en-GB" baseline="30000" dirty="0"/>
          </a:p>
          <a:p>
            <a:r>
              <a:rPr lang="en-GB" baseline="30000" dirty="0"/>
              <a:t>1</a:t>
            </a:r>
            <a:r>
              <a:rPr lang="en-GB" dirty="0"/>
              <a:t>DTU Space, </a:t>
            </a:r>
            <a:r>
              <a:rPr lang="en-GB" baseline="30000" dirty="0"/>
              <a:t>2</a:t>
            </a:r>
            <a:r>
              <a:rPr lang="en-GB" dirty="0"/>
              <a:t>ESA/ESTEC</a:t>
            </a:r>
          </a:p>
        </p:txBody>
      </p:sp>
      <p:grpSp>
        <p:nvGrpSpPr>
          <p:cNvPr id="4" name="Group 3">
            <a:extLst>
              <a:ext uri="{FF2B5EF4-FFF2-40B4-BE49-F238E27FC236}">
                <a16:creationId xmlns:a16="http://schemas.microsoft.com/office/drawing/2014/main" id="{339BF47A-CA0C-4A39-BB27-3E93B21FA39C}"/>
              </a:ext>
            </a:extLst>
          </p:cNvPr>
          <p:cNvGrpSpPr/>
          <p:nvPr/>
        </p:nvGrpSpPr>
        <p:grpSpPr>
          <a:xfrm>
            <a:off x="3816990" y="402671"/>
            <a:ext cx="4337109" cy="2432807"/>
            <a:chOff x="5159896" y="2583109"/>
            <a:chExt cx="6865224" cy="4086251"/>
          </a:xfrm>
        </p:grpSpPr>
        <p:pic>
          <p:nvPicPr>
            <p:cNvPr id="5" name="Picture 4">
              <a:extLst>
                <a:ext uri="{FF2B5EF4-FFF2-40B4-BE49-F238E27FC236}">
                  <a16:creationId xmlns:a16="http://schemas.microsoft.com/office/drawing/2014/main" id="{180B5005-0FE8-4DCC-8F28-3990412FB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120" y="2876978"/>
              <a:ext cx="4716228" cy="3792382"/>
            </a:xfrm>
            <a:prstGeom prst="rect">
              <a:avLst/>
            </a:prstGeom>
          </p:spPr>
        </p:pic>
        <p:pic>
          <p:nvPicPr>
            <p:cNvPr id="6" name="Picture 5">
              <a:extLst>
                <a:ext uri="{FF2B5EF4-FFF2-40B4-BE49-F238E27FC236}">
                  <a16:creationId xmlns:a16="http://schemas.microsoft.com/office/drawing/2014/main" id="{95569EB3-AA8F-4ED5-AECA-3DE9427EDA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6096000" y="3168353"/>
              <a:ext cx="1754538" cy="1152128"/>
            </a:xfrm>
            <a:prstGeom prst="rect">
              <a:avLst/>
            </a:prstGeom>
          </p:spPr>
        </p:pic>
        <p:pic>
          <p:nvPicPr>
            <p:cNvPr id="7" name="Picture 6">
              <a:extLst>
                <a:ext uri="{FF2B5EF4-FFF2-40B4-BE49-F238E27FC236}">
                  <a16:creationId xmlns:a16="http://schemas.microsoft.com/office/drawing/2014/main" id="{4FF2033E-6866-400F-8A31-CFC92DDD86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5159896" y="4320481"/>
              <a:ext cx="1754538" cy="1152128"/>
            </a:xfrm>
            <a:prstGeom prst="rect">
              <a:avLst/>
            </a:prstGeom>
          </p:spPr>
        </p:pic>
        <p:pic>
          <p:nvPicPr>
            <p:cNvPr id="8" name="Picture 7">
              <a:extLst>
                <a:ext uri="{FF2B5EF4-FFF2-40B4-BE49-F238E27FC236}">
                  <a16:creationId xmlns:a16="http://schemas.microsoft.com/office/drawing/2014/main" id="{184605AB-B23E-4C9F-96EA-F1909AC17A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150"/>
            <a:stretch/>
          </p:blipFill>
          <p:spPr>
            <a:xfrm>
              <a:off x="10710807" y="4138355"/>
              <a:ext cx="1154623" cy="758190"/>
            </a:xfrm>
            <a:prstGeom prst="rect">
              <a:avLst/>
            </a:prstGeom>
          </p:spPr>
        </p:pic>
        <p:pic>
          <p:nvPicPr>
            <p:cNvPr id="9" name="Picture 8">
              <a:extLst>
                <a:ext uri="{FF2B5EF4-FFF2-40B4-BE49-F238E27FC236}">
                  <a16:creationId xmlns:a16="http://schemas.microsoft.com/office/drawing/2014/main" id="{5A9A2622-D465-4802-83C9-0E8033F205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7150"/>
            <a:stretch/>
          </p:blipFill>
          <p:spPr>
            <a:xfrm>
              <a:off x="7477325" y="4161327"/>
              <a:ext cx="746426" cy="490145"/>
            </a:xfrm>
            <a:prstGeom prst="rect">
              <a:avLst/>
            </a:prstGeom>
          </p:spPr>
        </p:pic>
        <p:pic>
          <p:nvPicPr>
            <p:cNvPr id="10" name="Picture 9">
              <a:extLst>
                <a:ext uri="{FF2B5EF4-FFF2-40B4-BE49-F238E27FC236}">
                  <a16:creationId xmlns:a16="http://schemas.microsoft.com/office/drawing/2014/main" id="{D187D33F-FC39-4606-B14B-BCB65148FD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7150"/>
            <a:stretch/>
          </p:blipFill>
          <p:spPr>
            <a:xfrm>
              <a:off x="11169408" y="3106229"/>
              <a:ext cx="855712" cy="561908"/>
            </a:xfrm>
            <a:prstGeom prst="rect">
              <a:avLst/>
            </a:prstGeom>
          </p:spPr>
        </p:pic>
        <p:pic>
          <p:nvPicPr>
            <p:cNvPr id="11" name="Picture 10">
              <a:extLst>
                <a:ext uri="{FF2B5EF4-FFF2-40B4-BE49-F238E27FC236}">
                  <a16:creationId xmlns:a16="http://schemas.microsoft.com/office/drawing/2014/main" id="{8C28A364-BA26-463E-B3B8-179156FD1F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8380065" y="4243335"/>
              <a:ext cx="1370676" cy="624029"/>
            </a:xfrm>
            <a:prstGeom prst="rect">
              <a:avLst/>
            </a:prstGeom>
          </p:spPr>
        </p:pic>
        <p:pic>
          <p:nvPicPr>
            <p:cNvPr id="12" name="Picture 11">
              <a:extLst>
                <a:ext uri="{FF2B5EF4-FFF2-40B4-BE49-F238E27FC236}">
                  <a16:creationId xmlns:a16="http://schemas.microsoft.com/office/drawing/2014/main" id="{A47D462C-C53F-4E6E-8151-7898CD8B05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7683244" y="2583109"/>
              <a:ext cx="1370676" cy="624029"/>
            </a:xfrm>
            <a:prstGeom prst="rect">
              <a:avLst/>
            </a:prstGeom>
          </p:spPr>
        </p:pic>
      </p:grpSp>
      <p:sp>
        <p:nvSpPr>
          <p:cNvPr id="2" name="Title 1">
            <a:extLst>
              <a:ext uri="{FF2B5EF4-FFF2-40B4-BE49-F238E27FC236}">
                <a16:creationId xmlns:a16="http://schemas.microsoft.com/office/drawing/2014/main" id="{1A309D5F-5467-4E0F-958F-B3EE87E8163A}"/>
              </a:ext>
            </a:extLst>
          </p:cNvPr>
          <p:cNvSpPr>
            <a:spLocks noGrp="1"/>
          </p:cNvSpPr>
          <p:nvPr>
            <p:ph type="title"/>
          </p:nvPr>
        </p:nvSpPr>
        <p:spPr>
          <a:xfrm>
            <a:off x="445476" y="2635930"/>
            <a:ext cx="8295852" cy="1021556"/>
          </a:xfrm>
        </p:spPr>
        <p:txBody>
          <a:bodyPr/>
          <a:lstStyle/>
          <a:p>
            <a:r>
              <a:rPr lang="en-GB" b="0" dirty="0"/>
              <a:t>Advanced Modelling of Geospace (AMOG) Using Satellite Platform </a:t>
            </a:r>
            <a:r>
              <a:rPr lang="en-GB" b="0" dirty="0" err="1"/>
              <a:t>MagnetometerS</a:t>
            </a:r>
            <a:endParaRPr lang="en-GB" dirty="0"/>
          </a:p>
        </p:txBody>
      </p:sp>
    </p:spTree>
    <p:extLst>
      <p:ext uri="{BB962C8B-B14F-4D97-AF65-F5344CB8AC3E}">
        <p14:creationId xmlns:p14="http://schemas.microsoft.com/office/powerpoint/2010/main" val="4159489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43D36-7878-017B-9589-CFBDDCC8B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F8C36E-2D3F-3254-A10B-7BFE3892DCB3}"/>
              </a:ext>
            </a:extLst>
          </p:cNvPr>
          <p:cNvSpPr>
            <a:spLocks noGrp="1"/>
          </p:cNvSpPr>
          <p:nvPr>
            <p:ph type="title"/>
          </p:nvPr>
        </p:nvSpPr>
        <p:spPr/>
        <p:txBody>
          <a:bodyPr/>
          <a:lstStyle/>
          <a:p>
            <a:r>
              <a:rPr lang="en-GB" sz="2800" dirty="0"/>
              <a:t>GRACE-FO</a:t>
            </a:r>
            <a:br>
              <a:rPr lang="en-GB" sz="2800" dirty="0"/>
            </a:br>
            <a:r>
              <a:rPr lang="en-GB" b="0" dirty="0"/>
              <a:t>81-daily running mean of nighttime rms </a:t>
            </a:r>
            <a:r>
              <a:rPr lang="en-GB" b="0" dirty="0" err="1"/>
              <a:t>wrt</a:t>
            </a:r>
            <a:r>
              <a:rPr lang="en-GB" b="0" dirty="0"/>
              <a:t> CHAOS model</a:t>
            </a:r>
          </a:p>
        </p:txBody>
      </p:sp>
      <p:pic>
        <p:nvPicPr>
          <p:cNvPr id="4" name="Picture 3">
            <a:extLst>
              <a:ext uri="{FF2B5EF4-FFF2-40B4-BE49-F238E27FC236}">
                <a16:creationId xmlns:a16="http://schemas.microsoft.com/office/drawing/2014/main" id="{26CE9289-9A74-4E57-047F-2076BEF0C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07" y="1066797"/>
            <a:ext cx="7513983" cy="3818345"/>
          </a:xfrm>
          <a:prstGeom prst="rect">
            <a:avLst/>
          </a:prstGeom>
        </p:spPr>
      </p:pic>
      <p:grpSp>
        <p:nvGrpSpPr>
          <p:cNvPr id="3" name="Group 2">
            <a:extLst>
              <a:ext uri="{FF2B5EF4-FFF2-40B4-BE49-F238E27FC236}">
                <a16:creationId xmlns:a16="http://schemas.microsoft.com/office/drawing/2014/main" id="{B647528C-7F30-9BFF-081D-0813C054FB92}"/>
              </a:ext>
            </a:extLst>
          </p:cNvPr>
          <p:cNvGrpSpPr/>
          <p:nvPr/>
        </p:nvGrpSpPr>
        <p:grpSpPr>
          <a:xfrm>
            <a:off x="862993" y="2490777"/>
            <a:ext cx="6046409" cy="1194318"/>
            <a:chOff x="3536474" y="2639133"/>
            <a:chExt cx="3956180" cy="1194318"/>
          </a:xfrm>
        </p:grpSpPr>
        <p:sp>
          <p:nvSpPr>
            <p:cNvPr id="5" name="Rectangle: Rounded Corners 4">
              <a:extLst>
                <a:ext uri="{FF2B5EF4-FFF2-40B4-BE49-F238E27FC236}">
                  <a16:creationId xmlns:a16="http://schemas.microsoft.com/office/drawing/2014/main" id="{67910D9A-BE1D-B894-231B-9571D3107358}"/>
                </a:ext>
              </a:extLst>
            </p:cNvPr>
            <p:cNvSpPr/>
            <p:nvPr/>
          </p:nvSpPr>
          <p:spPr bwMode="auto">
            <a:xfrm>
              <a:off x="3536474" y="2639133"/>
              <a:ext cx="3956180" cy="1194318"/>
            </a:xfrm>
            <a:prstGeom prst="roundRect">
              <a:avLst/>
            </a:prstGeom>
            <a:no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tx1"/>
                </a:solidFill>
                <a:effectLst/>
                <a:latin typeface="Tahoma" pitchFamily="34" charset="0"/>
              </a:endParaRPr>
            </a:p>
          </p:txBody>
        </p:sp>
        <p:sp>
          <p:nvSpPr>
            <p:cNvPr id="6" name="TextBox 5">
              <a:extLst>
                <a:ext uri="{FF2B5EF4-FFF2-40B4-BE49-F238E27FC236}">
                  <a16:creationId xmlns:a16="http://schemas.microsoft.com/office/drawing/2014/main" id="{2F57BC40-EBEE-D0CB-BF00-22FA26FBA374}"/>
                </a:ext>
              </a:extLst>
            </p:cNvPr>
            <p:cNvSpPr txBox="1"/>
            <p:nvPr/>
          </p:nvSpPr>
          <p:spPr>
            <a:xfrm>
              <a:off x="3679612" y="3464119"/>
              <a:ext cx="3813042" cy="369332"/>
            </a:xfrm>
            <a:prstGeom prst="rect">
              <a:avLst/>
            </a:prstGeom>
            <a:noFill/>
          </p:spPr>
          <p:txBody>
            <a:bodyPr wrap="square">
              <a:spAutoFit/>
            </a:bodyPr>
            <a:lstStyle/>
            <a:p>
              <a:pPr algn="ctr"/>
              <a:r>
                <a:rPr lang="en-GB" b="1" dirty="0">
                  <a:solidFill>
                    <a:srgbClr val="FF0000"/>
                  </a:solidFill>
                </a:rPr>
                <a:t>below 5 </a:t>
              </a:r>
              <a:r>
                <a:rPr lang="en-GB" b="1" dirty="0" err="1">
                  <a:solidFill>
                    <a:srgbClr val="FF0000"/>
                  </a:solidFill>
                </a:rPr>
                <a:t>nT</a:t>
              </a:r>
              <a:r>
                <a:rPr lang="en-GB" b="1" dirty="0">
                  <a:solidFill>
                    <a:srgbClr val="FF0000"/>
                  </a:solidFill>
                </a:rPr>
                <a:t> rms in </a:t>
              </a:r>
              <a:r>
                <a:rPr lang="en-GB" b="1" i="1" dirty="0">
                  <a:solidFill>
                    <a:srgbClr val="FF0000"/>
                  </a:solidFill>
                </a:rPr>
                <a:t>B</a:t>
              </a:r>
              <a:r>
                <a:rPr lang="en-GB" b="1" baseline="-25000" dirty="0">
                  <a:solidFill>
                    <a:srgbClr val="FF0000"/>
                  </a:solidFill>
                </a:rPr>
                <a:t>C</a:t>
              </a:r>
              <a:r>
                <a:rPr lang="en-GB" b="1" dirty="0">
                  <a:solidFill>
                    <a:srgbClr val="FF0000"/>
                  </a:solidFill>
                </a:rPr>
                <a:t> and </a:t>
              </a:r>
              <a:r>
                <a:rPr lang="en-GB" b="1" i="1" dirty="0">
                  <a:solidFill>
                    <a:srgbClr val="FF0000"/>
                  </a:solidFill>
                </a:rPr>
                <a:t>F</a:t>
              </a:r>
              <a:endParaRPr lang="en-GB" b="1" dirty="0">
                <a:solidFill>
                  <a:srgbClr val="FF0000"/>
                </a:solidFill>
              </a:endParaRPr>
            </a:p>
          </p:txBody>
        </p:sp>
      </p:grpSp>
    </p:spTree>
    <p:extLst>
      <p:ext uri="{BB962C8B-B14F-4D97-AF65-F5344CB8AC3E}">
        <p14:creationId xmlns:p14="http://schemas.microsoft.com/office/powerpoint/2010/main" val="123945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62C9D-818E-B051-4822-DA682A9750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8D708B-BF73-E6BE-8E1D-BE30C574EA84}"/>
              </a:ext>
            </a:extLst>
          </p:cNvPr>
          <p:cNvSpPr>
            <a:spLocks noGrp="1"/>
          </p:cNvSpPr>
          <p:nvPr>
            <p:ph idx="1"/>
          </p:nvPr>
        </p:nvSpPr>
        <p:spPr>
          <a:xfrm>
            <a:off x="250825" y="1003904"/>
            <a:ext cx="4933571" cy="1986071"/>
          </a:xfrm>
        </p:spPr>
        <p:txBody>
          <a:bodyPr/>
          <a:lstStyle/>
          <a:p>
            <a:r>
              <a:rPr lang="en-GB" dirty="0"/>
              <a:t>August 2018 – July 2023</a:t>
            </a:r>
          </a:p>
          <a:p>
            <a:r>
              <a:rPr lang="en-GB" dirty="0" err="1"/>
              <a:t>Magnetoresistive</a:t>
            </a:r>
            <a:r>
              <a:rPr lang="en-GB" dirty="0"/>
              <a:t> magnetometer (no fluxgate)</a:t>
            </a:r>
            <a:br>
              <a:rPr lang="en-GB" dirty="0"/>
            </a:br>
            <a:r>
              <a:rPr lang="en-GB" dirty="0"/>
              <a:t>10 sec sampling rate</a:t>
            </a:r>
          </a:p>
          <a:p>
            <a:r>
              <a:rPr lang="en-GB" dirty="0"/>
              <a:t>Huge magnetorquer disturbances up to 30.000 </a:t>
            </a:r>
            <a:r>
              <a:rPr lang="en-GB" dirty="0" err="1"/>
              <a:t>nT</a:t>
            </a:r>
            <a:r>
              <a:rPr lang="en-GB" dirty="0"/>
              <a:t> </a:t>
            </a:r>
            <a:br>
              <a:rPr lang="en-GB" dirty="0"/>
            </a:br>
            <a:r>
              <a:rPr lang="en-GB" dirty="0"/>
              <a:t>non-linear relation between </a:t>
            </a:r>
            <a:r>
              <a:rPr lang="en-GB" b="1" dirty="0"/>
              <a:t>I</a:t>
            </a:r>
            <a:r>
              <a:rPr lang="en-GB" baseline="-25000" dirty="0"/>
              <a:t>MTQ</a:t>
            </a:r>
            <a:r>
              <a:rPr lang="en-GB" dirty="0"/>
              <a:t> and </a:t>
            </a:r>
            <a:r>
              <a:rPr lang="en-GB" b="1" dirty="0"/>
              <a:t>B</a:t>
            </a:r>
            <a:r>
              <a:rPr lang="en-GB" baseline="-25000" dirty="0"/>
              <a:t>MTQ</a:t>
            </a:r>
          </a:p>
          <a:p>
            <a:r>
              <a:rPr lang="en-GB" dirty="0"/>
              <a:t>Daily CDF files for May 2019 – June 2023</a:t>
            </a:r>
            <a:br>
              <a:rPr lang="en-GB" dirty="0"/>
            </a:br>
            <a:endParaRPr lang="en-GB" dirty="0"/>
          </a:p>
          <a:p>
            <a:endParaRPr lang="en-GB" dirty="0"/>
          </a:p>
        </p:txBody>
      </p:sp>
      <p:sp>
        <p:nvSpPr>
          <p:cNvPr id="2" name="Title 1">
            <a:extLst>
              <a:ext uri="{FF2B5EF4-FFF2-40B4-BE49-F238E27FC236}">
                <a16:creationId xmlns:a16="http://schemas.microsoft.com/office/drawing/2014/main" id="{58541AEC-5875-011F-FEB6-34B81D67396D}"/>
              </a:ext>
            </a:extLst>
          </p:cNvPr>
          <p:cNvSpPr>
            <a:spLocks noGrp="1"/>
          </p:cNvSpPr>
          <p:nvPr>
            <p:ph type="title"/>
          </p:nvPr>
        </p:nvSpPr>
        <p:spPr/>
        <p:txBody>
          <a:bodyPr/>
          <a:lstStyle/>
          <a:p>
            <a:r>
              <a:rPr lang="en-GB" sz="2800" dirty="0"/>
              <a:t>Aeolus</a:t>
            </a:r>
          </a:p>
        </p:txBody>
      </p:sp>
      <p:pic>
        <p:nvPicPr>
          <p:cNvPr id="2050" name="Picture 2">
            <a:extLst>
              <a:ext uri="{FF2B5EF4-FFF2-40B4-BE49-F238E27FC236}">
                <a16:creationId xmlns:a16="http://schemas.microsoft.com/office/drawing/2014/main" id="{25AB26C9-A1E6-2116-7C57-CDCC20F16B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99" r="7745"/>
          <a:stretch>
            <a:fillRect/>
          </a:stretch>
        </p:blipFill>
        <p:spPr bwMode="auto">
          <a:xfrm>
            <a:off x="5361572" y="890821"/>
            <a:ext cx="3702916" cy="3361858"/>
          </a:xfrm>
          <a:prstGeom prst="rect">
            <a:avLst/>
          </a:prstGeom>
          <a:effectLst>
            <a:softEdge rad="889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775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F7696-A5D4-BC21-4692-E4DEA492D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B1EB9-6AA4-01DA-4AD6-9554EE510A00}"/>
              </a:ext>
            </a:extLst>
          </p:cNvPr>
          <p:cNvSpPr>
            <a:spLocks noGrp="1"/>
          </p:cNvSpPr>
          <p:nvPr>
            <p:ph type="title"/>
          </p:nvPr>
        </p:nvSpPr>
        <p:spPr/>
        <p:txBody>
          <a:bodyPr/>
          <a:lstStyle/>
          <a:p>
            <a:r>
              <a:rPr lang="en-GB" sz="2800" dirty="0"/>
              <a:t>Aeolus</a:t>
            </a:r>
            <a:br>
              <a:rPr lang="en-GB" sz="2800" dirty="0"/>
            </a:br>
            <a:r>
              <a:rPr lang="en-GB" b="0" dirty="0"/>
              <a:t>81-daily running mean of daily rms </a:t>
            </a:r>
            <a:r>
              <a:rPr lang="en-GB" b="0" dirty="0" err="1"/>
              <a:t>wrt</a:t>
            </a:r>
            <a:r>
              <a:rPr lang="en-GB" b="0" dirty="0"/>
              <a:t> CHAOS model</a:t>
            </a:r>
          </a:p>
        </p:txBody>
      </p:sp>
      <p:pic>
        <p:nvPicPr>
          <p:cNvPr id="5" name="Picture 4">
            <a:extLst>
              <a:ext uri="{FF2B5EF4-FFF2-40B4-BE49-F238E27FC236}">
                <a16:creationId xmlns:a16="http://schemas.microsoft.com/office/drawing/2014/main" id="{1ABABFFE-97DC-D8C3-A2CB-C46F8B32B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68" y="961576"/>
            <a:ext cx="7881733" cy="3976449"/>
          </a:xfrm>
          <a:prstGeom prst="rect">
            <a:avLst/>
          </a:prstGeom>
        </p:spPr>
      </p:pic>
      <p:sp>
        <p:nvSpPr>
          <p:cNvPr id="6" name="TextBox 5">
            <a:extLst>
              <a:ext uri="{FF2B5EF4-FFF2-40B4-BE49-F238E27FC236}">
                <a16:creationId xmlns:a16="http://schemas.microsoft.com/office/drawing/2014/main" id="{52001B41-92C2-A1C8-777F-CCD55559A685}"/>
              </a:ext>
            </a:extLst>
          </p:cNvPr>
          <p:cNvSpPr txBox="1"/>
          <p:nvPr/>
        </p:nvSpPr>
        <p:spPr>
          <a:xfrm>
            <a:off x="2409986" y="3071619"/>
            <a:ext cx="5137817" cy="646331"/>
          </a:xfrm>
          <a:prstGeom prst="rect">
            <a:avLst/>
          </a:prstGeom>
          <a:noFill/>
        </p:spPr>
        <p:txBody>
          <a:bodyPr wrap="square">
            <a:spAutoFit/>
          </a:bodyPr>
          <a:lstStyle/>
          <a:p>
            <a:pPr algn="ctr"/>
            <a:r>
              <a:rPr lang="en-GB" b="1" dirty="0">
                <a:solidFill>
                  <a:srgbClr val="FF0000"/>
                </a:solidFill>
              </a:rPr>
              <a:t>15 </a:t>
            </a:r>
            <a:r>
              <a:rPr lang="en-GB" b="1" dirty="0" err="1">
                <a:solidFill>
                  <a:srgbClr val="FF0000"/>
                </a:solidFill>
              </a:rPr>
              <a:t>nT</a:t>
            </a:r>
            <a:r>
              <a:rPr lang="en-GB" b="1" dirty="0">
                <a:solidFill>
                  <a:srgbClr val="FF0000"/>
                </a:solidFill>
              </a:rPr>
              <a:t> rms in </a:t>
            </a:r>
            <a:r>
              <a:rPr lang="en-GB" b="1" i="1" dirty="0">
                <a:solidFill>
                  <a:srgbClr val="FF0000"/>
                </a:solidFill>
              </a:rPr>
              <a:t>B</a:t>
            </a:r>
            <a:r>
              <a:rPr lang="en-GB" b="1" baseline="-25000" dirty="0">
                <a:solidFill>
                  <a:srgbClr val="FF0000"/>
                </a:solidFill>
              </a:rPr>
              <a:t>N</a:t>
            </a:r>
            <a:r>
              <a:rPr lang="en-GB" b="1" dirty="0">
                <a:solidFill>
                  <a:srgbClr val="FF0000"/>
                </a:solidFill>
              </a:rPr>
              <a:t> </a:t>
            </a:r>
            <a:br>
              <a:rPr lang="en-GB" b="1" dirty="0">
                <a:solidFill>
                  <a:srgbClr val="FF0000"/>
                </a:solidFill>
              </a:rPr>
            </a:br>
            <a:r>
              <a:rPr lang="en-GB" b="1" dirty="0">
                <a:solidFill>
                  <a:srgbClr val="FF0000"/>
                </a:solidFill>
              </a:rPr>
              <a:t>larger in </a:t>
            </a:r>
            <a:r>
              <a:rPr lang="en-GB" b="1" i="1" dirty="0">
                <a:solidFill>
                  <a:srgbClr val="FF0000"/>
                </a:solidFill>
              </a:rPr>
              <a:t>B</a:t>
            </a:r>
            <a:r>
              <a:rPr lang="en-GB" b="1" i="1" baseline="-25000" dirty="0">
                <a:solidFill>
                  <a:srgbClr val="FF0000"/>
                </a:solidFill>
              </a:rPr>
              <a:t>C</a:t>
            </a:r>
            <a:r>
              <a:rPr lang="en-GB" b="1" baseline="-25000" dirty="0">
                <a:solidFill>
                  <a:srgbClr val="FF0000"/>
                </a:solidFill>
              </a:rPr>
              <a:t>, </a:t>
            </a:r>
            <a:r>
              <a:rPr lang="en-GB" b="1" i="1" dirty="0">
                <a:solidFill>
                  <a:srgbClr val="FF0000"/>
                </a:solidFill>
              </a:rPr>
              <a:t>B</a:t>
            </a:r>
            <a:r>
              <a:rPr lang="en-GB" b="1" i="1" baseline="-25000" dirty="0">
                <a:solidFill>
                  <a:srgbClr val="FF0000"/>
                </a:solidFill>
              </a:rPr>
              <a:t>E</a:t>
            </a:r>
            <a:r>
              <a:rPr lang="en-GB" b="1" baseline="-25000" dirty="0">
                <a:solidFill>
                  <a:srgbClr val="FF0000"/>
                </a:solidFill>
              </a:rPr>
              <a:t>, </a:t>
            </a:r>
            <a:r>
              <a:rPr lang="en-GB" b="1" i="1" dirty="0">
                <a:solidFill>
                  <a:srgbClr val="FF0000"/>
                </a:solidFill>
              </a:rPr>
              <a:t>F</a:t>
            </a:r>
            <a:endParaRPr lang="en-GB" b="1" dirty="0">
              <a:solidFill>
                <a:srgbClr val="FF0000"/>
              </a:solidFill>
            </a:endParaRPr>
          </a:p>
        </p:txBody>
      </p:sp>
      <p:sp>
        <p:nvSpPr>
          <p:cNvPr id="7" name="TextBox 6">
            <a:extLst>
              <a:ext uri="{FF2B5EF4-FFF2-40B4-BE49-F238E27FC236}">
                <a16:creationId xmlns:a16="http://schemas.microsoft.com/office/drawing/2014/main" id="{D02B78DE-C6D5-5A9B-FBA2-369BB99BCE40}"/>
              </a:ext>
            </a:extLst>
          </p:cNvPr>
          <p:cNvSpPr txBox="1"/>
          <p:nvPr/>
        </p:nvSpPr>
        <p:spPr>
          <a:xfrm>
            <a:off x="489612" y="3487118"/>
            <a:ext cx="3840749" cy="461665"/>
          </a:xfrm>
          <a:prstGeom prst="rect">
            <a:avLst/>
          </a:prstGeom>
          <a:noFill/>
        </p:spPr>
        <p:txBody>
          <a:bodyPr wrap="square" rtlCol="0">
            <a:spAutoFit/>
          </a:bodyPr>
          <a:lstStyle/>
          <a:p>
            <a:r>
              <a:rPr lang="en-GB" sz="1200" dirty="0"/>
              <a:t>thick curves: 06 LT</a:t>
            </a:r>
            <a:br>
              <a:rPr lang="en-GB" sz="1200" dirty="0"/>
            </a:br>
            <a:r>
              <a:rPr lang="en-GB" sz="1200" dirty="0"/>
              <a:t>thin curves:  18 LT</a:t>
            </a:r>
          </a:p>
        </p:txBody>
      </p:sp>
    </p:spTree>
    <p:extLst>
      <p:ext uri="{BB962C8B-B14F-4D97-AF65-F5344CB8AC3E}">
        <p14:creationId xmlns:p14="http://schemas.microsoft.com/office/powerpoint/2010/main" val="1396628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2BEF6-8360-5F8B-098D-5D0D85145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A9487-0EAD-4A86-C48F-FBF681C685CC}"/>
              </a:ext>
            </a:extLst>
          </p:cNvPr>
          <p:cNvSpPr>
            <a:spLocks noGrp="1"/>
          </p:cNvSpPr>
          <p:nvPr>
            <p:ph type="title"/>
          </p:nvPr>
        </p:nvSpPr>
        <p:spPr/>
        <p:txBody>
          <a:bodyPr/>
          <a:lstStyle/>
          <a:p>
            <a:r>
              <a:rPr lang="en-GB" sz="2800" dirty="0"/>
              <a:t>Aeolus</a:t>
            </a:r>
          </a:p>
        </p:txBody>
      </p:sp>
      <p:sp>
        <p:nvSpPr>
          <p:cNvPr id="9" name="TextBox 8">
            <a:extLst>
              <a:ext uri="{FF2B5EF4-FFF2-40B4-BE49-F238E27FC236}">
                <a16:creationId xmlns:a16="http://schemas.microsoft.com/office/drawing/2014/main" id="{51A5C951-E8BE-136F-E2C0-BE30A99769D2}"/>
              </a:ext>
            </a:extLst>
          </p:cNvPr>
          <p:cNvSpPr txBox="1"/>
          <p:nvPr/>
        </p:nvSpPr>
        <p:spPr>
          <a:xfrm>
            <a:off x="63605" y="3524487"/>
            <a:ext cx="8935510" cy="815608"/>
          </a:xfrm>
          <a:prstGeom prst="rect">
            <a:avLst/>
          </a:prstGeom>
          <a:noFill/>
        </p:spPr>
        <p:txBody>
          <a:bodyPr wrap="square" rtlCol="0">
            <a:spAutoFit/>
          </a:bodyPr>
          <a:lstStyle/>
          <a:p>
            <a:r>
              <a:rPr lang="en-GB" dirty="0"/>
              <a:t>Despite the larger rms  (&gt; 15 nT) compared to CryoSat-2 ( ≈5 nT):</a:t>
            </a:r>
          </a:p>
          <a:p>
            <a:r>
              <a:rPr lang="en-GB" dirty="0"/>
              <a:t>clear geophysical signal, in particular at polar latitudes (FACs)</a:t>
            </a:r>
          </a:p>
          <a:p>
            <a:endParaRPr lang="en-GB" sz="1100" dirty="0"/>
          </a:p>
        </p:txBody>
      </p:sp>
      <p:pic>
        <p:nvPicPr>
          <p:cNvPr id="10" name="Picture 9" descr="A graph of a graph of a graph&#10;&#10;AI-generated content may be incorrect.">
            <a:extLst>
              <a:ext uri="{FF2B5EF4-FFF2-40B4-BE49-F238E27FC236}">
                <a16:creationId xmlns:a16="http://schemas.microsoft.com/office/drawing/2014/main" id="{626AACF1-FB48-51FF-EFC0-1ABC1F8C4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38" y="793440"/>
            <a:ext cx="4836708" cy="2764915"/>
          </a:xfrm>
          <a:prstGeom prst="rect">
            <a:avLst/>
          </a:prstGeom>
        </p:spPr>
      </p:pic>
      <p:pic>
        <p:nvPicPr>
          <p:cNvPr id="6" name="Picture 5" descr="A red and blue graph&#10;&#10;AI-generated content may be incorrect.">
            <a:extLst>
              <a:ext uri="{FF2B5EF4-FFF2-40B4-BE49-F238E27FC236}">
                <a16:creationId xmlns:a16="http://schemas.microsoft.com/office/drawing/2014/main" id="{1933F234-49E2-B1AC-744D-D6DE5899C766}"/>
              </a:ext>
            </a:extLst>
          </p:cNvPr>
          <p:cNvPicPr>
            <a:picLocks noChangeAspect="1"/>
          </p:cNvPicPr>
          <p:nvPr/>
        </p:nvPicPr>
        <p:blipFill>
          <a:blip r:embed="rId3" cstate="print">
            <a:extLst>
              <a:ext uri="{28A0092B-C50C-407E-A947-70E740481C1C}">
                <a14:useLocalDpi xmlns:a14="http://schemas.microsoft.com/office/drawing/2010/main" val="0"/>
              </a:ext>
            </a:extLst>
          </a:blip>
          <a:srcRect l="4673"/>
          <a:stretch>
            <a:fillRect/>
          </a:stretch>
        </p:blipFill>
        <p:spPr>
          <a:xfrm>
            <a:off x="4499189" y="793439"/>
            <a:ext cx="4610734" cy="2764915"/>
          </a:xfrm>
          <a:prstGeom prst="rect">
            <a:avLst/>
          </a:prstGeom>
        </p:spPr>
      </p:pic>
    </p:spTree>
    <p:extLst>
      <p:ext uri="{BB962C8B-B14F-4D97-AF65-F5344CB8AC3E}">
        <p14:creationId xmlns:p14="http://schemas.microsoft.com/office/powerpoint/2010/main" val="211983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F3DA52D-29C3-D123-E064-4421671226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824" y="671411"/>
            <a:ext cx="6140037" cy="4242143"/>
          </a:xfrm>
          <a:prstGeom prst="rect">
            <a:avLst/>
          </a:prstGeom>
        </p:spPr>
      </p:pic>
      <p:sp>
        <p:nvSpPr>
          <p:cNvPr id="2" name="Title 1">
            <a:extLst>
              <a:ext uri="{FF2B5EF4-FFF2-40B4-BE49-F238E27FC236}">
                <a16:creationId xmlns:a16="http://schemas.microsoft.com/office/drawing/2014/main" id="{99AE481F-5BD6-84A4-B496-1CBE81539171}"/>
              </a:ext>
            </a:extLst>
          </p:cNvPr>
          <p:cNvSpPr>
            <a:spLocks noGrp="1"/>
          </p:cNvSpPr>
          <p:nvPr>
            <p:ph type="title"/>
          </p:nvPr>
        </p:nvSpPr>
        <p:spPr/>
        <p:txBody>
          <a:bodyPr/>
          <a:lstStyle/>
          <a:p>
            <a:r>
              <a:rPr lang="en-GB" sz="2800" dirty="0"/>
              <a:t>Altitude – “Swarm and Friends”</a:t>
            </a:r>
          </a:p>
        </p:txBody>
      </p:sp>
      <p:pic>
        <p:nvPicPr>
          <p:cNvPr id="6" name="Picture 5">
            <a:extLst>
              <a:ext uri="{FF2B5EF4-FFF2-40B4-BE49-F238E27FC236}">
                <a16:creationId xmlns:a16="http://schemas.microsoft.com/office/drawing/2014/main" id="{7990EAD3-2B4E-8AE5-37A2-18E43A6B4E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24" y="671411"/>
            <a:ext cx="6140036" cy="4242143"/>
          </a:xfrm>
          <a:prstGeom prst="rect">
            <a:avLst/>
          </a:prstGeom>
        </p:spPr>
      </p:pic>
      <p:sp>
        <p:nvSpPr>
          <p:cNvPr id="7" name="Rectangle 6">
            <a:extLst>
              <a:ext uri="{FF2B5EF4-FFF2-40B4-BE49-F238E27FC236}">
                <a16:creationId xmlns:a16="http://schemas.microsoft.com/office/drawing/2014/main" id="{A59E3EF7-7D71-2B23-567B-697EEF7D0FB6}"/>
              </a:ext>
            </a:extLst>
          </p:cNvPr>
          <p:cNvSpPr/>
          <p:nvPr/>
        </p:nvSpPr>
        <p:spPr>
          <a:xfrm>
            <a:off x="7031015" y="950682"/>
            <a:ext cx="1890210" cy="3924151"/>
          </a:xfrm>
          <a:prstGeom prst="rect">
            <a:avLst/>
          </a:prstGeom>
        </p:spPr>
        <p:txBody>
          <a:bodyPr wrap="square">
            <a:spAutoFit/>
          </a:bodyPr>
          <a:lstStyle/>
          <a:p>
            <a:pPr defTabSz="685800">
              <a:defRPr/>
            </a:pPr>
            <a:r>
              <a:rPr lang="en-GB" sz="1350" b="1" kern="0" dirty="0">
                <a:solidFill>
                  <a:srgbClr val="0B6DC5"/>
                </a:solidFill>
                <a:latin typeface="Tahoma" pitchFamily="34" charset="0"/>
              </a:rPr>
              <a:t>Swarm A</a:t>
            </a:r>
            <a:r>
              <a:rPr lang="en-GB" sz="1350" kern="0" dirty="0">
                <a:solidFill>
                  <a:srgbClr val="0B6DC5"/>
                </a:solidFill>
                <a:latin typeface="Tahoma" pitchFamily="34" charset="0"/>
              </a:rPr>
              <a:t>/C</a:t>
            </a:r>
            <a:br>
              <a:rPr lang="en-GB" sz="1350" kern="0" dirty="0">
                <a:solidFill>
                  <a:srgbClr val="000000"/>
                </a:solidFill>
                <a:latin typeface="Tahoma" pitchFamily="34" charset="0"/>
              </a:rPr>
            </a:br>
            <a:endParaRPr lang="en-GB" sz="1350" kern="0" dirty="0">
              <a:solidFill>
                <a:srgbClr val="000000"/>
              </a:solidFill>
              <a:latin typeface="Tahoma" pitchFamily="34" charset="0"/>
            </a:endParaRPr>
          </a:p>
          <a:p>
            <a:pPr defTabSz="685800">
              <a:defRPr/>
            </a:pPr>
            <a:endParaRPr lang="en-GB" sz="900" kern="0" dirty="0">
              <a:solidFill>
                <a:srgbClr val="000000"/>
              </a:solidFill>
              <a:latin typeface="Tahoma" pitchFamily="34" charset="0"/>
            </a:endParaRPr>
          </a:p>
          <a:p>
            <a:pPr defTabSz="685800">
              <a:defRPr/>
            </a:pPr>
            <a:r>
              <a:rPr lang="en-GB" sz="1350" b="1" kern="0" dirty="0">
                <a:solidFill>
                  <a:srgbClr val="E7601A"/>
                </a:solidFill>
                <a:latin typeface="Tahoma" pitchFamily="34" charset="0"/>
              </a:rPr>
              <a:t>Swarm B</a:t>
            </a:r>
            <a:br>
              <a:rPr lang="en-GB" sz="1350" kern="0" dirty="0">
                <a:solidFill>
                  <a:srgbClr val="000000"/>
                </a:solidFill>
                <a:latin typeface="Tahoma" pitchFamily="34" charset="0"/>
              </a:rPr>
            </a:br>
            <a:endParaRPr lang="en-GB" sz="1350" kern="0" dirty="0">
              <a:solidFill>
                <a:srgbClr val="000000"/>
              </a:solidFill>
              <a:latin typeface="Tahoma" pitchFamily="34" charset="0"/>
            </a:endParaRPr>
          </a:p>
          <a:p>
            <a:pPr defTabSz="685800">
              <a:defRPr/>
            </a:pPr>
            <a:endParaRPr lang="en-GB" sz="900" kern="0" dirty="0">
              <a:solidFill>
                <a:srgbClr val="000000"/>
              </a:solidFill>
              <a:latin typeface="Tahoma" pitchFamily="34" charset="0"/>
            </a:endParaRPr>
          </a:p>
          <a:p>
            <a:pPr defTabSz="685800">
              <a:defRPr/>
            </a:pPr>
            <a:r>
              <a:rPr lang="en-GB" sz="1350" b="1" kern="0" dirty="0">
                <a:solidFill>
                  <a:srgbClr val="EAB02B"/>
                </a:solidFill>
                <a:latin typeface="Tahoma" pitchFamily="34" charset="0"/>
              </a:rPr>
              <a:t>MSS-1</a:t>
            </a:r>
            <a:br>
              <a:rPr lang="en-GB" sz="1350" kern="0" dirty="0">
                <a:solidFill>
                  <a:srgbClr val="000000"/>
                </a:solidFill>
                <a:latin typeface="Tahoma" pitchFamily="34" charset="0"/>
              </a:rPr>
            </a:br>
            <a:r>
              <a:rPr lang="en-GB" sz="1350" kern="0" dirty="0">
                <a:solidFill>
                  <a:srgbClr val="000000"/>
                </a:solidFill>
                <a:latin typeface="Tahoma" pitchFamily="34" charset="0"/>
              </a:rPr>
              <a:t> </a:t>
            </a:r>
          </a:p>
          <a:p>
            <a:pPr defTabSz="685800">
              <a:defRPr/>
            </a:pPr>
            <a:endParaRPr lang="en-GB" sz="900" kern="0" dirty="0">
              <a:solidFill>
                <a:srgbClr val="000000"/>
              </a:solidFill>
              <a:latin typeface="Tahoma" pitchFamily="34" charset="0"/>
            </a:endParaRPr>
          </a:p>
          <a:p>
            <a:pPr defTabSz="685800">
              <a:defRPr/>
            </a:pPr>
            <a:r>
              <a:rPr lang="en-GB" sz="1500" b="1" kern="0" dirty="0">
                <a:solidFill>
                  <a:srgbClr val="73A92A"/>
                </a:solidFill>
                <a:latin typeface="Tahoma" pitchFamily="34" charset="0"/>
              </a:rPr>
              <a:t>CryoSat-2</a:t>
            </a:r>
            <a:br>
              <a:rPr lang="en-GB" sz="1500" kern="0" dirty="0">
                <a:solidFill>
                  <a:srgbClr val="000000"/>
                </a:solidFill>
                <a:latin typeface="Tahoma" pitchFamily="34" charset="0"/>
              </a:rPr>
            </a:br>
            <a:endParaRPr lang="en-GB" sz="1350" kern="0" dirty="0">
              <a:solidFill>
                <a:srgbClr val="000000"/>
              </a:solidFill>
              <a:latin typeface="Tahoma" pitchFamily="34" charset="0"/>
            </a:endParaRPr>
          </a:p>
          <a:p>
            <a:pPr defTabSz="685800">
              <a:defRPr/>
            </a:pPr>
            <a:endParaRPr lang="da-DK" sz="900" kern="0" dirty="0">
              <a:solidFill>
                <a:srgbClr val="000000"/>
              </a:solidFill>
              <a:latin typeface="Tahoma" pitchFamily="34" charset="0"/>
            </a:endParaRPr>
          </a:p>
          <a:p>
            <a:pPr defTabSz="685800">
              <a:defRPr/>
            </a:pPr>
            <a:r>
              <a:rPr lang="en-GB" sz="1500" b="1" kern="0" dirty="0">
                <a:solidFill>
                  <a:srgbClr val="5CC4EF"/>
                </a:solidFill>
                <a:latin typeface="Tahoma" pitchFamily="34" charset="0"/>
              </a:rPr>
              <a:t>GRACE-FO A/B</a:t>
            </a:r>
            <a:br>
              <a:rPr lang="en-GB" sz="1500" kern="0" dirty="0">
                <a:solidFill>
                  <a:srgbClr val="000000"/>
                </a:solidFill>
                <a:latin typeface="Tahoma" pitchFamily="34" charset="0"/>
              </a:rPr>
            </a:br>
            <a:endParaRPr lang="en-GB" sz="1350" kern="0" dirty="0">
              <a:solidFill>
                <a:srgbClr val="000000"/>
              </a:solidFill>
              <a:latin typeface="Tahoma" pitchFamily="34" charset="0"/>
            </a:endParaRPr>
          </a:p>
          <a:p>
            <a:pPr defTabSz="685800">
              <a:defRPr/>
            </a:pPr>
            <a:endParaRPr lang="da-DK" sz="900" kern="0" dirty="0">
              <a:solidFill>
                <a:srgbClr val="000000"/>
              </a:solidFill>
              <a:latin typeface="Tahoma" pitchFamily="34" charset="0"/>
            </a:endParaRPr>
          </a:p>
          <a:p>
            <a:pPr defTabSz="685800">
              <a:defRPr/>
            </a:pPr>
            <a:r>
              <a:rPr lang="en-GB" sz="1500" b="1" kern="0" dirty="0">
                <a:solidFill>
                  <a:srgbClr val="7E2F8E"/>
                </a:solidFill>
                <a:latin typeface="Tahoma" pitchFamily="34" charset="0"/>
              </a:rPr>
              <a:t>CSES</a:t>
            </a:r>
            <a:br>
              <a:rPr lang="en-GB" sz="1500" kern="0" dirty="0">
                <a:solidFill>
                  <a:srgbClr val="000000"/>
                </a:solidFill>
                <a:latin typeface="Tahoma" pitchFamily="34" charset="0"/>
              </a:rPr>
            </a:br>
            <a:endParaRPr lang="en-GB" sz="1350" kern="0" dirty="0">
              <a:solidFill>
                <a:srgbClr val="000000"/>
              </a:solidFill>
              <a:latin typeface="Tahoma" pitchFamily="34" charset="0"/>
            </a:endParaRPr>
          </a:p>
          <a:p>
            <a:pPr defTabSz="685800">
              <a:defRPr/>
            </a:pPr>
            <a:endParaRPr lang="da-DK" sz="900" kern="0" dirty="0">
              <a:solidFill>
                <a:srgbClr val="000000"/>
              </a:solidFill>
              <a:latin typeface="Tahoma" pitchFamily="34" charset="0"/>
            </a:endParaRPr>
          </a:p>
          <a:p>
            <a:pPr defTabSz="685800">
              <a:defRPr/>
            </a:pPr>
            <a:r>
              <a:rPr lang="en-GB" sz="1500" b="1" kern="0" dirty="0">
                <a:solidFill>
                  <a:srgbClr val="921C2E"/>
                </a:solidFill>
                <a:latin typeface="Tahoma" pitchFamily="34" charset="0"/>
              </a:rPr>
              <a:t>Aeolus</a:t>
            </a:r>
            <a:br>
              <a:rPr lang="en-GB" sz="1500" kern="0" dirty="0">
                <a:solidFill>
                  <a:srgbClr val="000000"/>
                </a:solidFill>
                <a:latin typeface="Tahoma" pitchFamily="34" charset="0"/>
              </a:rPr>
            </a:br>
            <a:endParaRPr lang="en-GB" sz="1350" kern="0" dirty="0">
              <a:solidFill>
                <a:srgbClr val="000000"/>
              </a:solidFill>
              <a:latin typeface="Tahoma" pitchFamily="34" charset="0"/>
            </a:endParaRPr>
          </a:p>
        </p:txBody>
      </p:sp>
    </p:spTree>
    <p:extLst>
      <p:ext uri="{BB962C8B-B14F-4D97-AF65-F5344CB8AC3E}">
        <p14:creationId xmlns:p14="http://schemas.microsoft.com/office/powerpoint/2010/main" val="61473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fade">
                                      <p:cBhvr>
                                        <p:cTn id="10" dur="500"/>
                                        <p:tgtEl>
                                          <p:spTgt spid="7">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animEffect transition="in" filter="fade">
                                      <p:cBhvr>
                                        <p:cTn id="13" dur="500"/>
                                        <p:tgtEl>
                                          <p:spTgt spid="7">
                                            <p:txEl>
                                              <p:pRg st="8" end="8"/>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12" end="12"/>
                                            </p:txEl>
                                          </p:spTgt>
                                        </p:tgtEl>
                                        <p:attrNameLst>
                                          <p:attrName>style.visibility</p:attrName>
                                        </p:attrNameLst>
                                      </p:cBhvr>
                                      <p:to>
                                        <p:strVal val="visible"/>
                                      </p:to>
                                    </p:set>
                                    <p:animEffect transition="in" filter="fade">
                                      <p:cBhvr>
                                        <p:cTn id="16" dur="500"/>
                                        <p:tgtEl>
                                          <p:spTgt spid="7">
                                            <p:txEl>
                                              <p:pRg st="12" end="1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10" end="10"/>
                                            </p:txEl>
                                          </p:spTgt>
                                        </p:tgtEl>
                                        <p:attrNameLst>
                                          <p:attrName>style.visibility</p:attrName>
                                        </p:attrNameLst>
                                      </p:cBhvr>
                                      <p:to>
                                        <p:strVal val="visible"/>
                                      </p:to>
                                    </p:set>
                                    <p:animEffect transition="in" filter="fade">
                                      <p:cBhvr>
                                        <p:cTn id="19"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428C1-0575-4378-9017-2AEA9A433214}"/>
              </a:ext>
            </a:extLst>
          </p:cNvPr>
          <p:cNvSpPr>
            <a:spLocks noGrp="1"/>
          </p:cNvSpPr>
          <p:nvPr>
            <p:ph type="title"/>
          </p:nvPr>
        </p:nvSpPr>
        <p:spPr>
          <a:xfrm>
            <a:off x="174686" y="58897"/>
            <a:ext cx="8618783" cy="518884"/>
          </a:xfrm>
        </p:spPr>
        <p:txBody>
          <a:bodyPr/>
          <a:lstStyle/>
          <a:p>
            <a:r>
              <a:rPr lang="en-GB" sz="2400" dirty="0"/>
              <a:t>Local Time Evolution – “Swarm and Friends”</a:t>
            </a:r>
          </a:p>
        </p:txBody>
      </p:sp>
      <p:sp>
        <p:nvSpPr>
          <p:cNvPr id="3" name="Rectangle 2">
            <a:extLst>
              <a:ext uri="{FF2B5EF4-FFF2-40B4-BE49-F238E27FC236}">
                <a16:creationId xmlns:a16="http://schemas.microsoft.com/office/drawing/2014/main" id="{A43714BF-9EEA-D96A-D364-B3C454097DA3}"/>
              </a:ext>
            </a:extLst>
          </p:cNvPr>
          <p:cNvSpPr/>
          <p:nvPr/>
        </p:nvSpPr>
        <p:spPr>
          <a:xfrm>
            <a:off x="7031015" y="950682"/>
            <a:ext cx="1890210" cy="3924151"/>
          </a:xfrm>
          <a:prstGeom prst="rect">
            <a:avLst/>
          </a:prstGeom>
        </p:spPr>
        <p:txBody>
          <a:bodyPr wrap="square">
            <a:spAutoFit/>
          </a:bodyPr>
          <a:lstStyle/>
          <a:p>
            <a:pPr defTabSz="685800">
              <a:defRPr/>
            </a:pPr>
            <a:r>
              <a:rPr lang="en-GB" sz="1350" b="1" kern="0" dirty="0">
                <a:solidFill>
                  <a:srgbClr val="0B6DC5"/>
                </a:solidFill>
                <a:latin typeface="Tahoma" pitchFamily="34" charset="0"/>
              </a:rPr>
              <a:t>Swarm A</a:t>
            </a:r>
            <a:r>
              <a:rPr lang="en-GB" sz="1350" kern="0" dirty="0">
                <a:solidFill>
                  <a:srgbClr val="0B6DC5"/>
                </a:solidFill>
                <a:latin typeface="Tahoma" pitchFamily="34" charset="0"/>
              </a:rPr>
              <a:t>/C</a:t>
            </a:r>
            <a:br>
              <a:rPr lang="en-GB" sz="1350" kern="0" dirty="0">
                <a:solidFill>
                  <a:srgbClr val="000000"/>
                </a:solidFill>
                <a:latin typeface="Tahoma" pitchFamily="34" charset="0"/>
              </a:rPr>
            </a:br>
            <a:r>
              <a:rPr lang="en-GB" sz="1350" kern="0" dirty="0">
                <a:solidFill>
                  <a:srgbClr val="000000"/>
                </a:solidFill>
                <a:latin typeface="Tahoma" pitchFamily="34" charset="0"/>
              </a:rPr>
              <a:t>all LT in 4.4 months</a:t>
            </a:r>
          </a:p>
          <a:p>
            <a:pPr defTabSz="685800">
              <a:defRPr/>
            </a:pPr>
            <a:endParaRPr lang="en-GB" sz="900" kern="0" dirty="0">
              <a:solidFill>
                <a:srgbClr val="000000"/>
              </a:solidFill>
              <a:latin typeface="Tahoma" pitchFamily="34" charset="0"/>
            </a:endParaRPr>
          </a:p>
          <a:p>
            <a:pPr defTabSz="685800">
              <a:defRPr/>
            </a:pPr>
            <a:r>
              <a:rPr lang="en-GB" sz="1350" b="1" kern="0" dirty="0">
                <a:solidFill>
                  <a:srgbClr val="E7601A"/>
                </a:solidFill>
                <a:latin typeface="Tahoma" pitchFamily="34" charset="0"/>
              </a:rPr>
              <a:t>Swarm B</a:t>
            </a:r>
            <a:br>
              <a:rPr lang="en-GB" sz="1350" kern="0" dirty="0">
                <a:solidFill>
                  <a:srgbClr val="000000"/>
                </a:solidFill>
                <a:latin typeface="Tahoma" pitchFamily="34" charset="0"/>
              </a:rPr>
            </a:br>
            <a:r>
              <a:rPr lang="en-GB" sz="1350" kern="0" dirty="0">
                <a:solidFill>
                  <a:srgbClr val="000000"/>
                </a:solidFill>
                <a:latin typeface="Tahoma" pitchFamily="34" charset="0"/>
              </a:rPr>
              <a:t>all LT in 4.6 months</a:t>
            </a:r>
          </a:p>
          <a:p>
            <a:pPr defTabSz="685800">
              <a:defRPr/>
            </a:pPr>
            <a:endParaRPr lang="en-GB" sz="900" kern="0" dirty="0">
              <a:solidFill>
                <a:srgbClr val="000000"/>
              </a:solidFill>
              <a:latin typeface="Tahoma" pitchFamily="34" charset="0"/>
            </a:endParaRPr>
          </a:p>
          <a:p>
            <a:pPr defTabSz="685800">
              <a:defRPr/>
            </a:pPr>
            <a:r>
              <a:rPr lang="en-GB" sz="1350" b="1" kern="0" dirty="0">
                <a:solidFill>
                  <a:srgbClr val="EAB02B"/>
                </a:solidFill>
                <a:latin typeface="Tahoma" pitchFamily="34" charset="0"/>
              </a:rPr>
              <a:t>MSS-1</a:t>
            </a:r>
            <a:br>
              <a:rPr lang="en-GB" sz="1350" kern="0" dirty="0">
                <a:solidFill>
                  <a:srgbClr val="000000"/>
                </a:solidFill>
                <a:latin typeface="Tahoma" pitchFamily="34" charset="0"/>
              </a:rPr>
            </a:br>
            <a:r>
              <a:rPr lang="en-GB" sz="1350" kern="0" dirty="0">
                <a:solidFill>
                  <a:srgbClr val="000000"/>
                </a:solidFill>
                <a:latin typeface="Tahoma" pitchFamily="34" charset="0"/>
              </a:rPr>
              <a:t>all LT in 26.3 days </a:t>
            </a:r>
          </a:p>
          <a:p>
            <a:pPr defTabSz="685800">
              <a:defRPr/>
            </a:pPr>
            <a:endParaRPr lang="en-GB" sz="900" kern="0" dirty="0">
              <a:solidFill>
                <a:srgbClr val="000000"/>
              </a:solidFill>
              <a:latin typeface="Tahoma" pitchFamily="34" charset="0"/>
            </a:endParaRPr>
          </a:p>
          <a:p>
            <a:pPr defTabSz="685800">
              <a:defRPr/>
            </a:pPr>
            <a:r>
              <a:rPr lang="en-GB" sz="1500" b="1" kern="0" dirty="0">
                <a:solidFill>
                  <a:srgbClr val="73A92A"/>
                </a:solidFill>
                <a:latin typeface="Tahoma" pitchFamily="34" charset="0"/>
              </a:rPr>
              <a:t>CryoSat-2</a:t>
            </a:r>
            <a:br>
              <a:rPr lang="en-GB" sz="1500" kern="0" dirty="0">
                <a:solidFill>
                  <a:srgbClr val="000000"/>
                </a:solidFill>
                <a:latin typeface="Tahoma" pitchFamily="34" charset="0"/>
              </a:rPr>
            </a:br>
            <a:r>
              <a:rPr lang="en-GB" sz="1350" kern="0" dirty="0">
                <a:solidFill>
                  <a:srgbClr val="000000"/>
                </a:solidFill>
                <a:latin typeface="Tahoma" pitchFamily="34" charset="0"/>
              </a:rPr>
              <a:t>all LT in 8.0 months</a:t>
            </a:r>
          </a:p>
          <a:p>
            <a:pPr defTabSz="685800">
              <a:defRPr/>
            </a:pPr>
            <a:endParaRPr lang="da-DK" sz="900" kern="0" dirty="0">
              <a:solidFill>
                <a:srgbClr val="000000"/>
              </a:solidFill>
              <a:latin typeface="Tahoma" pitchFamily="34" charset="0"/>
            </a:endParaRPr>
          </a:p>
          <a:p>
            <a:pPr defTabSz="685800">
              <a:defRPr/>
            </a:pPr>
            <a:r>
              <a:rPr lang="en-GB" sz="1500" b="1" kern="0" dirty="0">
                <a:solidFill>
                  <a:srgbClr val="5CC4EF"/>
                </a:solidFill>
                <a:latin typeface="Tahoma" pitchFamily="34" charset="0"/>
              </a:rPr>
              <a:t>GRACE-FO A/B</a:t>
            </a:r>
            <a:br>
              <a:rPr lang="en-GB" sz="1500" kern="0" dirty="0">
                <a:solidFill>
                  <a:srgbClr val="000000"/>
                </a:solidFill>
                <a:latin typeface="Tahoma" pitchFamily="34" charset="0"/>
              </a:rPr>
            </a:br>
            <a:r>
              <a:rPr lang="en-GB" sz="1350" kern="0" dirty="0">
                <a:solidFill>
                  <a:srgbClr val="000000"/>
                </a:solidFill>
                <a:latin typeface="Tahoma" pitchFamily="34" charset="0"/>
              </a:rPr>
              <a:t>all LT in 20.2 months</a:t>
            </a:r>
          </a:p>
          <a:p>
            <a:pPr defTabSz="685800">
              <a:defRPr/>
            </a:pPr>
            <a:endParaRPr lang="da-DK" sz="900" kern="0" dirty="0">
              <a:solidFill>
                <a:srgbClr val="000000"/>
              </a:solidFill>
              <a:latin typeface="Tahoma" pitchFamily="34" charset="0"/>
            </a:endParaRPr>
          </a:p>
          <a:p>
            <a:pPr defTabSz="685800">
              <a:defRPr/>
            </a:pPr>
            <a:r>
              <a:rPr lang="en-GB" sz="1500" b="1" kern="0" dirty="0">
                <a:solidFill>
                  <a:srgbClr val="7E2F8E"/>
                </a:solidFill>
                <a:latin typeface="Tahoma" pitchFamily="34" charset="0"/>
              </a:rPr>
              <a:t>CSES</a:t>
            </a:r>
            <a:br>
              <a:rPr lang="en-GB" sz="1500" kern="0" dirty="0">
                <a:solidFill>
                  <a:srgbClr val="000000"/>
                </a:solidFill>
                <a:latin typeface="Tahoma" pitchFamily="34" charset="0"/>
              </a:rPr>
            </a:br>
            <a:r>
              <a:rPr lang="en-GB" sz="1350" kern="0" dirty="0">
                <a:solidFill>
                  <a:srgbClr val="000000"/>
                </a:solidFill>
                <a:latin typeface="Tahoma" pitchFamily="34" charset="0"/>
              </a:rPr>
              <a:t>fixed LT at 02/14</a:t>
            </a:r>
          </a:p>
          <a:p>
            <a:pPr defTabSz="685800">
              <a:defRPr/>
            </a:pPr>
            <a:endParaRPr lang="da-DK" sz="900" kern="0" dirty="0">
              <a:solidFill>
                <a:srgbClr val="000000"/>
              </a:solidFill>
              <a:latin typeface="Tahoma" pitchFamily="34" charset="0"/>
            </a:endParaRPr>
          </a:p>
          <a:p>
            <a:pPr defTabSz="685800">
              <a:defRPr/>
            </a:pPr>
            <a:r>
              <a:rPr lang="en-GB" sz="1500" b="1" kern="0" dirty="0">
                <a:solidFill>
                  <a:srgbClr val="921C2E"/>
                </a:solidFill>
                <a:latin typeface="Tahoma" pitchFamily="34" charset="0"/>
              </a:rPr>
              <a:t>Aeolus</a:t>
            </a:r>
            <a:br>
              <a:rPr lang="en-GB" sz="1500" kern="0" dirty="0">
                <a:solidFill>
                  <a:srgbClr val="000000"/>
                </a:solidFill>
                <a:latin typeface="Tahoma" pitchFamily="34" charset="0"/>
              </a:rPr>
            </a:br>
            <a:r>
              <a:rPr lang="en-GB" sz="1350" kern="0" dirty="0">
                <a:solidFill>
                  <a:srgbClr val="000000"/>
                </a:solidFill>
                <a:latin typeface="Tahoma" pitchFamily="34" charset="0"/>
              </a:rPr>
              <a:t>fixed LT at 06/18</a:t>
            </a:r>
          </a:p>
        </p:txBody>
      </p:sp>
      <p:pic>
        <p:nvPicPr>
          <p:cNvPr id="4" name="movie_LT">
            <a:hlinkClick r:id="" action="ppaction://media"/>
            <a:extLst>
              <a:ext uri="{FF2B5EF4-FFF2-40B4-BE49-F238E27FC236}">
                <a16:creationId xmlns:a16="http://schemas.microsoft.com/office/drawing/2014/main" id="{14F15AB7-C24C-C33A-FB0E-752753B03D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064" y="577781"/>
            <a:ext cx="6595392" cy="4396928"/>
          </a:xfrm>
          <a:prstGeom prst="rect">
            <a:avLst/>
          </a:prstGeom>
        </p:spPr>
      </p:pic>
    </p:spTree>
    <p:extLst>
      <p:ext uri="{BB962C8B-B14F-4D97-AF65-F5344CB8AC3E}">
        <p14:creationId xmlns:p14="http://schemas.microsoft.com/office/powerpoint/2010/main" val="32547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6B751E-BCC1-1CA3-C03A-62AACEA09981}"/>
              </a:ext>
            </a:extLst>
          </p:cNvPr>
          <p:cNvSpPr>
            <a:spLocks noGrp="1"/>
          </p:cNvSpPr>
          <p:nvPr>
            <p:ph idx="1"/>
          </p:nvPr>
        </p:nvSpPr>
        <p:spPr>
          <a:xfrm>
            <a:off x="162905" y="823466"/>
            <a:ext cx="8642350" cy="3780420"/>
          </a:xfrm>
        </p:spPr>
        <p:txBody>
          <a:bodyPr/>
          <a:lstStyle/>
          <a:p>
            <a:r>
              <a:rPr lang="en-GB" dirty="0"/>
              <a:t>Calibrated magnetometer data available for</a:t>
            </a:r>
            <a:br>
              <a:rPr lang="en-GB" dirty="0"/>
            </a:br>
            <a:r>
              <a:rPr lang="en-GB" dirty="0"/>
              <a:t>CryoSat-2, GRACE, GRACE-FO, Aeolus, GOCE</a:t>
            </a:r>
            <a:br>
              <a:rPr lang="en-GB" dirty="0"/>
            </a:br>
            <a:r>
              <a:rPr lang="en-GB" dirty="0"/>
              <a:t>Daily files of calibrated AOCS magnetometer data freely available at</a:t>
            </a:r>
            <a:br>
              <a:rPr lang="en-GB" dirty="0"/>
            </a:br>
            <a:r>
              <a:rPr lang="en-GB" sz="1400" dirty="0"/>
              <a:t>ftp://swarm-diss.eo.esa.int/Multimission/</a:t>
            </a:r>
          </a:p>
          <a:p>
            <a:pPr marL="0" indent="0">
              <a:buNone/>
            </a:pPr>
            <a:endParaRPr lang="en-GB" dirty="0"/>
          </a:p>
          <a:p>
            <a:r>
              <a:rPr lang="en-GB" dirty="0"/>
              <a:t>Challenges with AOCS magnetometer data from recent ESA EOP satellites, e.g. SMOS, </a:t>
            </a:r>
            <a:r>
              <a:rPr lang="en-GB" dirty="0" err="1"/>
              <a:t>EarthCare</a:t>
            </a:r>
            <a:endParaRPr lang="en-GB" dirty="0"/>
          </a:p>
          <a:p>
            <a:pPr lvl="1"/>
            <a:r>
              <a:rPr lang="en-GB" dirty="0"/>
              <a:t>No continuous data (magnetometer only operating in safe mode)</a:t>
            </a:r>
          </a:p>
          <a:p>
            <a:pPr lvl="1"/>
            <a:r>
              <a:rPr lang="en-GB" dirty="0"/>
              <a:t>Coarse sampling rate of 10 sec or longer</a:t>
            </a:r>
          </a:p>
          <a:p>
            <a:pPr lvl="1"/>
            <a:r>
              <a:rPr lang="en-GB" dirty="0"/>
              <a:t>Large magnetic disturbances  </a:t>
            </a:r>
          </a:p>
          <a:p>
            <a:pPr marL="0" indent="0">
              <a:buNone/>
            </a:pPr>
            <a:endParaRPr lang="en-GB" dirty="0"/>
          </a:p>
          <a:p>
            <a:r>
              <a:rPr lang="en-GB" dirty="0"/>
              <a:t>Future: </a:t>
            </a:r>
            <a:r>
              <a:rPr lang="en-GB" dirty="0" err="1"/>
              <a:t>CryoSat</a:t>
            </a:r>
            <a:r>
              <a:rPr lang="en-GB" dirty="0"/>
              <a:t> follow-on mission CRISTAL</a:t>
            </a:r>
            <a:br>
              <a:rPr lang="en-GB" dirty="0"/>
            </a:br>
            <a:r>
              <a:rPr lang="en-GB" dirty="0"/>
              <a:t>to be launched in 2028, design similar to CryoSat-2</a:t>
            </a:r>
            <a:br>
              <a:rPr lang="en-GB" dirty="0"/>
            </a:br>
            <a:r>
              <a:rPr lang="en-GB" dirty="0"/>
              <a:t>Fluxgate AOCS magnetometer, but different from the one on CryoSat-2</a:t>
            </a:r>
          </a:p>
          <a:p>
            <a:pPr marL="0" indent="0">
              <a:buNone/>
            </a:pPr>
            <a:br>
              <a:rPr lang="en-GB" dirty="0"/>
            </a:br>
            <a:endParaRPr lang="en-GB" dirty="0"/>
          </a:p>
        </p:txBody>
      </p:sp>
      <p:sp>
        <p:nvSpPr>
          <p:cNvPr id="3" name="Title 2">
            <a:extLst>
              <a:ext uri="{FF2B5EF4-FFF2-40B4-BE49-F238E27FC236}">
                <a16:creationId xmlns:a16="http://schemas.microsoft.com/office/drawing/2014/main" id="{316A96C9-2593-5B50-C873-F9F2BABF0528}"/>
              </a:ext>
            </a:extLst>
          </p:cNvPr>
          <p:cNvSpPr>
            <a:spLocks noGrp="1"/>
          </p:cNvSpPr>
          <p:nvPr>
            <p:ph type="title"/>
          </p:nvPr>
        </p:nvSpPr>
        <p:spPr/>
        <p:txBody>
          <a:bodyPr/>
          <a:lstStyle/>
          <a:p>
            <a:r>
              <a:rPr lang="en-GB" sz="2800" dirty="0"/>
              <a:t>Conclusions</a:t>
            </a:r>
          </a:p>
        </p:txBody>
      </p:sp>
      <p:pic>
        <p:nvPicPr>
          <p:cNvPr id="5" name="Picture 4">
            <a:extLst>
              <a:ext uri="{FF2B5EF4-FFF2-40B4-BE49-F238E27FC236}">
                <a16:creationId xmlns:a16="http://schemas.microsoft.com/office/drawing/2014/main" id="{85298722-2C15-3990-A49E-367CF7D7CD84}"/>
              </a:ext>
            </a:extLst>
          </p:cNvPr>
          <p:cNvPicPr>
            <a:picLocks noChangeAspect="1"/>
          </p:cNvPicPr>
          <p:nvPr/>
        </p:nvPicPr>
        <p:blipFill>
          <a:blip r:embed="rId2"/>
          <a:stretch>
            <a:fillRect/>
          </a:stretch>
        </p:blipFill>
        <p:spPr>
          <a:xfrm>
            <a:off x="6543936" y="2466955"/>
            <a:ext cx="2534860" cy="2534860"/>
          </a:xfrm>
          <a:prstGeom prst="rect">
            <a:avLst/>
          </a:prstGeom>
        </p:spPr>
      </p:pic>
    </p:spTree>
    <p:extLst>
      <p:ext uri="{BB962C8B-B14F-4D97-AF65-F5344CB8AC3E}">
        <p14:creationId xmlns:p14="http://schemas.microsoft.com/office/powerpoint/2010/main" val="4204332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355976" y="2301721"/>
            <a:ext cx="4662864" cy="2686646"/>
            <a:chOff x="5159896" y="2583109"/>
            <a:chExt cx="6865224" cy="408625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120" y="2876978"/>
              <a:ext cx="4716228" cy="379238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6096000" y="3168353"/>
              <a:ext cx="1754538" cy="1152128"/>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37150"/>
            <a:stretch/>
          </p:blipFill>
          <p:spPr>
            <a:xfrm>
              <a:off x="5159896" y="4320481"/>
              <a:ext cx="1754538" cy="1152128"/>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37150"/>
            <a:stretch/>
          </p:blipFill>
          <p:spPr>
            <a:xfrm>
              <a:off x="10710807" y="4138355"/>
              <a:ext cx="1154623" cy="75819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37150"/>
            <a:stretch/>
          </p:blipFill>
          <p:spPr>
            <a:xfrm>
              <a:off x="7477325" y="4161327"/>
              <a:ext cx="746426" cy="490145"/>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b="37150"/>
            <a:stretch/>
          </p:blipFill>
          <p:spPr>
            <a:xfrm>
              <a:off x="11169408" y="3106229"/>
              <a:ext cx="855712" cy="561908"/>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8380065" y="4243335"/>
              <a:ext cx="1370676" cy="624029"/>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2963" r="14438" b="64558"/>
            <a:stretch/>
          </p:blipFill>
          <p:spPr>
            <a:xfrm>
              <a:off x="7683244" y="2583109"/>
              <a:ext cx="1370676" cy="624029"/>
            </a:xfrm>
            <a:prstGeom prst="rect">
              <a:avLst/>
            </a:prstGeom>
          </p:spPr>
        </p:pic>
      </p:grpSp>
      <p:sp>
        <p:nvSpPr>
          <p:cNvPr id="2" name="Title 1"/>
          <p:cNvSpPr>
            <a:spLocks noGrp="1"/>
          </p:cNvSpPr>
          <p:nvPr>
            <p:ph type="title"/>
          </p:nvPr>
        </p:nvSpPr>
        <p:spPr>
          <a:xfrm>
            <a:off x="181494" y="272280"/>
            <a:ext cx="8735826" cy="520303"/>
          </a:xfrm>
        </p:spPr>
        <p:txBody>
          <a:bodyPr/>
          <a:lstStyle/>
          <a:p>
            <a:r>
              <a:rPr lang="en-GB" b="0" noProof="0" dirty="0">
                <a:solidFill>
                  <a:schemeClr val="tx1"/>
                </a:solidFill>
              </a:rPr>
              <a:t>Most satellites carry magnetometer for navigational purposes</a:t>
            </a:r>
            <a:br>
              <a:rPr lang="en-GB" b="0" noProof="0" dirty="0">
                <a:solidFill>
                  <a:schemeClr val="tx1"/>
                </a:solidFill>
              </a:rPr>
            </a:br>
            <a:r>
              <a:rPr lang="en-GB" b="0" noProof="0" dirty="0">
                <a:solidFill>
                  <a:schemeClr val="tx1"/>
                </a:solidFill>
              </a:rPr>
              <a:t>as part of their AOCS (Attitude and Orbit Control System)</a:t>
            </a:r>
            <a:br>
              <a:rPr lang="en-GB" b="0" noProof="0" dirty="0">
                <a:solidFill>
                  <a:schemeClr val="tx1"/>
                </a:solidFill>
              </a:rPr>
            </a:br>
            <a:br>
              <a:rPr lang="en-GB" b="0" noProof="0" dirty="0">
                <a:solidFill>
                  <a:schemeClr val="tx1"/>
                </a:solidFill>
              </a:rPr>
            </a:br>
            <a:r>
              <a:rPr lang="en-GB" b="0" noProof="0" dirty="0">
                <a:solidFill>
                  <a:schemeClr val="tx1"/>
                </a:solidFill>
              </a:rPr>
              <a:t>The data of these AOCS magnetometers have scientific value</a:t>
            </a:r>
            <a:br>
              <a:rPr lang="en-GB" b="0" noProof="0" dirty="0">
                <a:solidFill>
                  <a:schemeClr val="tx1"/>
                </a:solidFill>
              </a:rPr>
            </a:br>
            <a:r>
              <a:rPr lang="en-GB" b="0" noProof="0" dirty="0">
                <a:solidFill>
                  <a:schemeClr val="tx1"/>
                </a:solidFill>
              </a:rPr>
              <a:t>but data calibration is essential</a:t>
            </a:r>
            <a:br>
              <a:rPr lang="en-GB" noProof="0" dirty="0">
                <a:solidFill>
                  <a:srgbClr val="C00000"/>
                </a:solidFill>
                <a:latin typeface="Comic Sans MS" panose="030F0702030302020204" pitchFamily="66" charset="0"/>
              </a:rPr>
            </a:br>
            <a:br>
              <a:rPr lang="en-GB" noProof="0" dirty="0"/>
            </a:br>
            <a:br>
              <a:rPr lang="en-GB" noProof="0" dirty="0">
                <a:solidFill>
                  <a:srgbClr val="C00000"/>
                </a:solidFill>
                <a:latin typeface="Comic Sans MS" panose="030F0702030302020204" pitchFamily="66" charset="0"/>
              </a:rPr>
            </a:br>
            <a:br>
              <a:rPr lang="en-GB" noProof="0" dirty="0">
                <a:solidFill>
                  <a:srgbClr val="C00000"/>
                </a:solidFill>
                <a:latin typeface="Comic Sans MS" panose="030F0702030302020204" pitchFamily="66" charset="0"/>
              </a:rPr>
            </a:br>
            <a:endParaRPr lang="en-GB" sz="2025" b="0" noProof="0" dirty="0">
              <a:solidFill>
                <a:schemeClr val="tx1"/>
              </a:solidFill>
              <a:latin typeface="+mn-lt"/>
            </a:endParaRPr>
          </a:p>
        </p:txBody>
      </p:sp>
      <p:sp>
        <p:nvSpPr>
          <p:cNvPr id="5" name="Title 1">
            <a:extLst>
              <a:ext uri="{FF2B5EF4-FFF2-40B4-BE49-F238E27FC236}">
                <a16:creationId xmlns:a16="http://schemas.microsoft.com/office/drawing/2014/main" id="{890E710B-DB4C-0045-D75A-E5164348B532}"/>
              </a:ext>
            </a:extLst>
          </p:cNvPr>
          <p:cNvSpPr txBox="1">
            <a:spLocks/>
          </p:cNvSpPr>
          <p:nvPr/>
        </p:nvSpPr>
        <p:spPr bwMode="auto">
          <a:xfrm>
            <a:off x="125160" y="2310084"/>
            <a:ext cx="8735826" cy="520303"/>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lvl1pPr algn="l" rtl="0" eaLnBrk="1" fontAlgn="base" hangingPunct="1">
              <a:spcBef>
                <a:spcPct val="0"/>
              </a:spcBef>
              <a:spcAft>
                <a:spcPct val="0"/>
              </a:spcAft>
              <a:defRPr sz="1800" b="1">
                <a:solidFill>
                  <a:srgbClr val="0066CC"/>
                </a:solidFill>
                <a:latin typeface="+mj-lt"/>
                <a:ea typeface="+mj-ea"/>
                <a:cs typeface="+mj-cs"/>
              </a:defRPr>
            </a:lvl1pPr>
            <a:lvl2pPr algn="l" rtl="0" eaLnBrk="1" fontAlgn="base" hangingPunct="1">
              <a:spcBef>
                <a:spcPct val="0"/>
              </a:spcBef>
              <a:spcAft>
                <a:spcPct val="0"/>
              </a:spcAft>
              <a:defRPr sz="2100" b="1">
                <a:solidFill>
                  <a:srgbClr val="0066CC"/>
                </a:solidFill>
                <a:latin typeface="Tahoma" pitchFamily="34" charset="0"/>
              </a:defRPr>
            </a:lvl2pPr>
            <a:lvl3pPr algn="l" rtl="0" eaLnBrk="1" fontAlgn="base" hangingPunct="1">
              <a:spcBef>
                <a:spcPct val="0"/>
              </a:spcBef>
              <a:spcAft>
                <a:spcPct val="0"/>
              </a:spcAft>
              <a:defRPr sz="2100" b="1">
                <a:solidFill>
                  <a:srgbClr val="0066CC"/>
                </a:solidFill>
                <a:latin typeface="Tahoma" pitchFamily="34" charset="0"/>
              </a:defRPr>
            </a:lvl3pPr>
            <a:lvl4pPr algn="l" rtl="0" eaLnBrk="1" fontAlgn="base" hangingPunct="1">
              <a:spcBef>
                <a:spcPct val="0"/>
              </a:spcBef>
              <a:spcAft>
                <a:spcPct val="0"/>
              </a:spcAft>
              <a:defRPr sz="2100" b="1">
                <a:solidFill>
                  <a:srgbClr val="0066CC"/>
                </a:solidFill>
                <a:latin typeface="Tahoma" pitchFamily="34" charset="0"/>
              </a:defRPr>
            </a:lvl4pPr>
            <a:lvl5pPr algn="l" rtl="0" eaLnBrk="1" fontAlgn="base" hangingPunct="1">
              <a:spcBef>
                <a:spcPct val="0"/>
              </a:spcBef>
              <a:spcAft>
                <a:spcPct val="0"/>
              </a:spcAft>
              <a:defRPr sz="2100" b="1">
                <a:solidFill>
                  <a:srgbClr val="0066CC"/>
                </a:solidFill>
                <a:latin typeface="Tahoma" pitchFamily="34" charset="0"/>
              </a:defRPr>
            </a:lvl5pPr>
            <a:lvl6pPr marL="342900" algn="l" rtl="0" eaLnBrk="1" fontAlgn="base" hangingPunct="1">
              <a:spcBef>
                <a:spcPct val="0"/>
              </a:spcBef>
              <a:spcAft>
                <a:spcPct val="0"/>
              </a:spcAft>
              <a:defRPr sz="2400" b="1">
                <a:solidFill>
                  <a:srgbClr val="0066CC"/>
                </a:solidFill>
                <a:latin typeface="Tahoma" pitchFamily="34" charset="0"/>
              </a:defRPr>
            </a:lvl6pPr>
            <a:lvl7pPr marL="685800" algn="l" rtl="0" eaLnBrk="1" fontAlgn="base" hangingPunct="1">
              <a:spcBef>
                <a:spcPct val="0"/>
              </a:spcBef>
              <a:spcAft>
                <a:spcPct val="0"/>
              </a:spcAft>
              <a:defRPr sz="2400" b="1">
                <a:solidFill>
                  <a:srgbClr val="0066CC"/>
                </a:solidFill>
                <a:latin typeface="Tahoma" pitchFamily="34" charset="0"/>
              </a:defRPr>
            </a:lvl7pPr>
            <a:lvl8pPr marL="1028700" algn="l" rtl="0" eaLnBrk="1" fontAlgn="base" hangingPunct="1">
              <a:spcBef>
                <a:spcPct val="0"/>
              </a:spcBef>
              <a:spcAft>
                <a:spcPct val="0"/>
              </a:spcAft>
              <a:defRPr sz="2400" b="1">
                <a:solidFill>
                  <a:srgbClr val="0066CC"/>
                </a:solidFill>
                <a:latin typeface="Tahoma" pitchFamily="34" charset="0"/>
              </a:defRPr>
            </a:lvl8pPr>
            <a:lvl9pPr marL="1371600" algn="l" rtl="0" eaLnBrk="1" fontAlgn="base" hangingPunct="1">
              <a:spcBef>
                <a:spcPct val="0"/>
              </a:spcBef>
              <a:spcAft>
                <a:spcPct val="0"/>
              </a:spcAft>
              <a:defRPr sz="2400" b="1">
                <a:solidFill>
                  <a:srgbClr val="0066CC"/>
                </a:solidFill>
                <a:latin typeface="Tahoma" pitchFamily="34" charset="0"/>
              </a:defRPr>
            </a:lvl9pPr>
          </a:lstStyle>
          <a:p>
            <a:br>
              <a:rPr lang="en-GB" kern="0" noProof="0" dirty="0">
                <a:solidFill>
                  <a:srgbClr val="C00000"/>
                </a:solidFill>
                <a:latin typeface="Comic Sans MS" panose="030F0702030302020204" pitchFamily="66" charset="0"/>
              </a:rPr>
            </a:br>
            <a:r>
              <a:rPr lang="en-GB" sz="2025" kern="0" noProof="0" dirty="0">
                <a:solidFill>
                  <a:srgbClr val="C00000"/>
                </a:solidFill>
                <a:latin typeface="Comic Sans MS" panose="030F0702030302020204" pitchFamily="66" charset="0"/>
              </a:rPr>
              <a:t>Towards a true swarm of satellites …</a:t>
            </a:r>
            <a:br>
              <a:rPr lang="en-GB" sz="2025" kern="0" noProof="0" dirty="0">
                <a:solidFill>
                  <a:srgbClr val="C00000"/>
                </a:solidFill>
                <a:latin typeface="Comic Sans MS" panose="030F0702030302020204" pitchFamily="66" charset="0"/>
              </a:rPr>
            </a:br>
            <a:br>
              <a:rPr lang="en-GB" sz="2025" kern="0" noProof="0" dirty="0">
                <a:solidFill>
                  <a:srgbClr val="C00000"/>
                </a:solidFill>
                <a:latin typeface="Comic Sans MS" panose="030F0702030302020204" pitchFamily="66" charset="0"/>
              </a:rPr>
            </a:br>
            <a:br>
              <a:rPr lang="en-GB" sz="2025" kern="0" noProof="0" dirty="0">
                <a:solidFill>
                  <a:srgbClr val="C00000"/>
                </a:solidFill>
                <a:latin typeface="Comic Sans MS" panose="030F0702030302020204" pitchFamily="66" charset="0"/>
              </a:rPr>
            </a:br>
            <a:br>
              <a:rPr lang="en-GB" sz="2025" kern="0" noProof="0" dirty="0">
                <a:solidFill>
                  <a:srgbClr val="C00000"/>
                </a:solidFill>
                <a:latin typeface="Comic Sans MS" panose="030F0702030302020204" pitchFamily="66" charset="0"/>
              </a:rPr>
            </a:br>
            <a:br>
              <a:rPr lang="en-GB" sz="2025" kern="0" noProof="0" dirty="0">
                <a:solidFill>
                  <a:srgbClr val="C00000"/>
                </a:solidFill>
                <a:latin typeface="Comic Sans MS" panose="030F0702030302020204" pitchFamily="66" charset="0"/>
              </a:rPr>
            </a:br>
            <a:br>
              <a:rPr lang="en-GB" sz="2025" kern="0" noProof="0" dirty="0">
                <a:solidFill>
                  <a:srgbClr val="C00000"/>
                </a:solidFill>
                <a:latin typeface="Comic Sans MS" panose="030F0702030302020204" pitchFamily="66" charset="0"/>
              </a:rPr>
            </a:br>
            <a:r>
              <a:rPr lang="en-GB" sz="2025" b="0" kern="0" noProof="0">
                <a:solidFill>
                  <a:schemeClr val="tx1"/>
                </a:solidFill>
                <a:latin typeface="+mn-lt"/>
              </a:rPr>
              <a:t>AMOG project </a:t>
            </a:r>
            <a:r>
              <a:rPr lang="en-GB" sz="2025" b="0" kern="0" noProof="0" dirty="0">
                <a:solidFill>
                  <a:schemeClr val="tx1"/>
                </a:solidFill>
                <a:latin typeface="+mn-lt"/>
              </a:rPr>
              <a:t>funded by ESA GSTP program</a:t>
            </a:r>
          </a:p>
        </p:txBody>
      </p:sp>
    </p:spTree>
    <p:extLst>
      <p:ext uri="{BB962C8B-B14F-4D97-AF65-F5344CB8AC3E}">
        <p14:creationId xmlns:p14="http://schemas.microsoft.com/office/powerpoint/2010/main" val="317944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Overview: The various satellite data sets</a:t>
            </a:r>
          </a:p>
        </p:txBody>
      </p:sp>
      <p:graphicFrame>
        <p:nvGraphicFramePr>
          <p:cNvPr id="4" name="Content Placeholder 3">
            <a:extLst>
              <a:ext uri="{FF2B5EF4-FFF2-40B4-BE49-F238E27FC236}">
                <a16:creationId xmlns:a16="http://schemas.microsoft.com/office/drawing/2014/main" id="{64423855-8252-068B-192D-46606500520C}"/>
              </a:ext>
            </a:extLst>
          </p:cNvPr>
          <p:cNvGraphicFramePr>
            <a:graphicFrameLocks noGrp="1"/>
          </p:cNvGraphicFramePr>
          <p:nvPr>
            <p:ph idx="1"/>
            <p:extLst>
              <p:ext uri="{D42A27DB-BD31-4B8C-83A1-F6EECF244321}">
                <p14:modId xmlns:p14="http://schemas.microsoft.com/office/powerpoint/2010/main" val="1198977091"/>
              </p:ext>
            </p:extLst>
          </p:nvPr>
        </p:nvGraphicFramePr>
        <p:xfrm>
          <a:off x="250825" y="722992"/>
          <a:ext cx="6818789" cy="2508786"/>
        </p:xfrm>
        <a:graphic>
          <a:graphicData uri="http://schemas.openxmlformats.org/drawingml/2006/table">
            <a:tbl>
              <a:tblPr firstRow="1" firstCol="1" lastRow="1" lastCol="1" bandRow="1" bandCol="1">
                <a:tableStyleId>{5C22544A-7EE6-4342-B048-85BDC9FD1C3A}</a:tableStyleId>
              </a:tblPr>
              <a:tblGrid>
                <a:gridCol w="1789838">
                  <a:extLst>
                    <a:ext uri="{9D8B030D-6E8A-4147-A177-3AD203B41FA5}">
                      <a16:colId xmlns:a16="http://schemas.microsoft.com/office/drawing/2014/main" val="3971060892"/>
                    </a:ext>
                  </a:extLst>
                </a:gridCol>
                <a:gridCol w="1743168">
                  <a:extLst>
                    <a:ext uri="{9D8B030D-6E8A-4147-A177-3AD203B41FA5}">
                      <a16:colId xmlns:a16="http://schemas.microsoft.com/office/drawing/2014/main" val="2632661972"/>
                    </a:ext>
                  </a:extLst>
                </a:gridCol>
                <a:gridCol w="1677578">
                  <a:extLst>
                    <a:ext uri="{9D8B030D-6E8A-4147-A177-3AD203B41FA5}">
                      <a16:colId xmlns:a16="http://schemas.microsoft.com/office/drawing/2014/main" val="3278579284"/>
                    </a:ext>
                  </a:extLst>
                </a:gridCol>
                <a:gridCol w="1608205">
                  <a:extLst>
                    <a:ext uri="{9D8B030D-6E8A-4147-A177-3AD203B41FA5}">
                      <a16:colId xmlns:a16="http://schemas.microsoft.com/office/drawing/2014/main" val="730614102"/>
                    </a:ext>
                  </a:extLst>
                </a:gridCol>
              </a:tblGrid>
              <a:tr h="250935">
                <a:tc>
                  <a:txBody>
                    <a:bodyPr/>
                    <a:lstStyle/>
                    <a:p>
                      <a:pPr marL="2540" marR="635" algn="ctr">
                        <a:lnSpc>
                          <a:spcPct val="100000"/>
                        </a:lnSpc>
                        <a:buNone/>
                      </a:pPr>
                      <a:r>
                        <a:rPr lang="en-US" sz="1600" spc="-20" dirty="0">
                          <a:effectLst/>
                        </a:rPr>
                        <a:t>Name</a:t>
                      </a:r>
                      <a:endParaRPr lang="da-DK" sz="1600" dirty="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L="635" marR="635" algn="ctr">
                        <a:lnSpc>
                          <a:spcPct val="100000"/>
                        </a:lnSpc>
                        <a:buNone/>
                      </a:pPr>
                      <a:r>
                        <a:rPr lang="en-US" sz="1600" spc="-10">
                          <a:effectLst/>
                        </a:rPr>
                        <a:t>NORAD</a:t>
                      </a:r>
                      <a:r>
                        <a:rPr lang="en-US" sz="1600" spc="5">
                          <a:effectLst/>
                        </a:rPr>
                        <a:t> </a:t>
                      </a:r>
                      <a:r>
                        <a:rPr lang="en-US" sz="1600" spc="-25">
                          <a:effectLst/>
                        </a:rPr>
                        <a:t>ID</a:t>
                      </a:r>
                      <a:endParaRPr lang="da-DK" sz="16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spc="-10">
                          <a:effectLst/>
                        </a:rPr>
                        <a:t>years</a:t>
                      </a:r>
                      <a:endParaRPr lang="da-DK" sz="16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spc="-10">
                          <a:effectLst/>
                        </a:rPr>
                        <a:t>altitude</a:t>
                      </a:r>
                      <a:endParaRPr lang="da-DK" sz="1600">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extLst>
                  <a:ext uri="{0D108BD9-81ED-4DB2-BD59-A6C34878D82A}">
                    <a16:rowId xmlns:a16="http://schemas.microsoft.com/office/drawing/2014/main" val="3079754216"/>
                  </a:ext>
                </a:extLst>
              </a:tr>
              <a:tr h="250935">
                <a:tc>
                  <a:txBody>
                    <a:bodyPr/>
                    <a:lstStyle/>
                    <a:p>
                      <a:pPr marL="2540" marR="635" algn="ctr">
                        <a:lnSpc>
                          <a:spcPct val="100000"/>
                        </a:lnSpc>
                        <a:buNone/>
                      </a:pPr>
                      <a:r>
                        <a:rPr lang="en-US" sz="1600" spc="-20" dirty="0">
                          <a:solidFill>
                            <a:srgbClr val="00B050"/>
                          </a:solidFill>
                          <a:effectLst/>
                        </a:rPr>
                        <a:t>CryoSat-</a:t>
                      </a:r>
                      <a:r>
                        <a:rPr lang="en-US" sz="1600" spc="-50" dirty="0">
                          <a:solidFill>
                            <a:srgbClr val="00B050"/>
                          </a:solidFill>
                          <a:effectLst/>
                        </a:rPr>
                        <a:t>2</a:t>
                      </a:r>
                      <a:endParaRPr lang="da-DK" sz="1600" dirty="0">
                        <a:solidFill>
                          <a:srgbClr val="00B05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spc="-10" dirty="0">
                          <a:solidFill>
                            <a:srgbClr val="00B050"/>
                          </a:solidFill>
                          <a:effectLst/>
                        </a:rPr>
                        <a:t>36508</a:t>
                      </a:r>
                      <a:endParaRPr lang="da-DK" sz="1600" dirty="0">
                        <a:solidFill>
                          <a:srgbClr val="00B05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L="635" marR="635" algn="ctr">
                        <a:lnSpc>
                          <a:spcPct val="100000"/>
                        </a:lnSpc>
                        <a:buNone/>
                      </a:pPr>
                      <a:r>
                        <a:rPr lang="en-US" sz="1600" dirty="0">
                          <a:solidFill>
                            <a:srgbClr val="00B050"/>
                          </a:solidFill>
                          <a:effectLst/>
                        </a:rPr>
                        <a:t>2010</a:t>
                      </a:r>
                      <a:r>
                        <a:rPr lang="en-US" sz="1600" spc="60" dirty="0">
                          <a:solidFill>
                            <a:srgbClr val="00B050"/>
                          </a:solidFill>
                          <a:effectLst/>
                        </a:rPr>
                        <a:t> </a:t>
                      </a:r>
                      <a:r>
                        <a:rPr lang="en-US" sz="1600" spc="-50" dirty="0">
                          <a:solidFill>
                            <a:srgbClr val="00B050"/>
                          </a:solidFill>
                          <a:effectLst/>
                        </a:rPr>
                        <a:t>-</a:t>
                      </a:r>
                      <a:endParaRPr lang="da-DK" sz="1600" dirty="0">
                        <a:solidFill>
                          <a:srgbClr val="00B05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dirty="0">
                          <a:solidFill>
                            <a:srgbClr val="00B050"/>
                          </a:solidFill>
                          <a:effectLst/>
                        </a:rPr>
                        <a:t>≈</a:t>
                      </a:r>
                      <a:r>
                        <a:rPr lang="en-US" sz="1600" spc="-60" dirty="0">
                          <a:solidFill>
                            <a:srgbClr val="00B050"/>
                          </a:solidFill>
                          <a:effectLst/>
                        </a:rPr>
                        <a:t> </a:t>
                      </a:r>
                      <a:r>
                        <a:rPr lang="en-US" sz="1600" dirty="0">
                          <a:solidFill>
                            <a:srgbClr val="00B050"/>
                          </a:solidFill>
                          <a:effectLst/>
                        </a:rPr>
                        <a:t>720</a:t>
                      </a:r>
                      <a:r>
                        <a:rPr lang="en-US" sz="1600" spc="40" dirty="0">
                          <a:solidFill>
                            <a:srgbClr val="00B050"/>
                          </a:solidFill>
                          <a:effectLst/>
                        </a:rPr>
                        <a:t> </a:t>
                      </a:r>
                      <a:r>
                        <a:rPr lang="en-US" sz="1600" spc="-35" dirty="0">
                          <a:solidFill>
                            <a:srgbClr val="00B050"/>
                          </a:solidFill>
                          <a:effectLst/>
                        </a:rPr>
                        <a:t>km</a:t>
                      </a:r>
                      <a:endParaRPr lang="da-DK" sz="1600" dirty="0">
                        <a:solidFill>
                          <a:srgbClr val="00B05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extLst>
                  <a:ext uri="{0D108BD9-81ED-4DB2-BD59-A6C34878D82A}">
                    <a16:rowId xmlns:a16="http://schemas.microsoft.com/office/drawing/2014/main" val="3352807056"/>
                  </a:ext>
                </a:extLst>
              </a:tr>
              <a:tr h="251868">
                <a:tc>
                  <a:txBody>
                    <a:bodyPr/>
                    <a:lstStyle/>
                    <a:p>
                      <a:pPr marL="2540" marR="635" algn="ctr">
                        <a:lnSpc>
                          <a:spcPct val="100000"/>
                        </a:lnSpc>
                        <a:buNone/>
                      </a:pPr>
                      <a:r>
                        <a:rPr lang="en-US" sz="1600" b="1" kern="1200" spc="-10" dirty="0">
                          <a:solidFill>
                            <a:srgbClr val="FFC000"/>
                          </a:solidFill>
                          <a:effectLst/>
                          <a:latin typeface="+mn-lt"/>
                          <a:ea typeface="+mn-ea"/>
                          <a:cs typeface="+mn-cs"/>
                        </a:rPr>
                        <a:t>SMOS</a:t>
                      </a:r>
                      <a:endParaRPr lang="da-DK" sz="1600" b="1" kern="1200" spc="-10" dirty="0">
                        <a:solidFill>
                          <a:srgbClr val="FFC000"/>
                        </a:solidFill>
                        <a:effectLst/>
                        <a:latin typeface="+mn-lt"/>
                        <a:ea typeface="+mn-ea"/>
                        <a:cs typeface="+mn-cs"/>
                      </a:endParaRPr>
                    </a:p>
                  </a:txBody>
                  <a:tcPr marL="0" marR="0" marT="0" marB="0"/>
                </a:tc>
                <a:tc>
                  <a:txBody>
                    <a:bodyPr/>
                    <a:lstStyle/>
                    <a:p>
                      <a:pPr marR="635" algn="ctr">
                        <a:lnSpc>
                          <a:spcPct val="100000"/>
                        </a:lnSpc>
                        <a:buNone/>
                      </a:pPr>
                      <a:r>
                        <a:rPr lang="en-US" sz="1600" kern="1200" spc="-10" dirty="0">
                          <a:solidFill>
                            <a:srgbClr val="FFC000"/>
                          </a:solidFill>
                          <a:effectLst/>
                          <a:latin typeface="+mn-lt"/>
                          <a:ea typeface="+mn-ea"/>
                          <a:cs typeface="+mn-cs"/>
                        </a:rPr>
                        <a:t>36036</a:t>
                      </a:r>
                      <a:endParaRPr lang="da-DK" sz="1600" kern="1200" spc="-10" dirty="0">
                        <a:solidFill>
                          <a:srgbClr val="FFC000"/>
                        </a:solidFill>
                        <a:effectLst/>
                        <a:latin typeface="+mn-lt"/>
                        <a:ea typeface="+mn-ea"/>
                        <a:cs typeface="+mn-cs"/>
                      </a:endParaRPr>
                    </a:p>
                  </a:txBody>
                  <a:tcPr marL="0" marR="0" marT="0" marB="0"/>
                </a:tc>
                <a:tc>
                  <a:txBody>
                    <a:bodyPr/>
                    <a:lstStyle/>
                    <a:p>
                      <a:pPr marL="635" marR="635" algn="ctr">
                        <a:lnSpc>
                          <a:spcPct val="100000"/>
                        </a:lnSpc>
                        <a:buNone/>
                      </a:pPr>
                      <a:r>
                        <a:rPr lang="en-US" sz="1600" kern="1200" spc="-10" dirty="0">
                          <a:solidFill>
                            <a:srgbClr val="FFC000"/>
                          </a:solidFill>
                          <a:effectLst/>
                          <a:latin typeface="+mn-lt"/>
                          <a:ea typeface="+mn-ea"/>
                          <a:cs typeface="+mn-cs"/>
                        </a:rPr>
                        <a:t>2009 -</a:t>
                      </a:r>
                      <a:endParaRPr lang="da-DK" sz="1600" kern="1200" spc="-10" dirty="0">
                        <a:solidFill>
                          <a:srgbClr val="FFC000"/>
                        </a:solidFill>
                        <a:effectLst/>
                        <a:latin typeface="+mn-lt"/>
                        <a:ea typeface="+mn-ea"/>
                        <a:cs typeface="+mn-cs"/>
                      </a:endParaRPr>
                    </a:p>
                  </a:txBody>
                  <a:tcPr marL="0" marR="0" marT="0" marB="0"/>
                </a:tc>
                <a:tc>
                  <a:txBody>
                    <a:bodyPr/>
                    <a:lstStyle/>
                    <a:p>
                      <a:pPr marR="635" algn="ctr">
                        <a:lnSpc>
                          <a:spcPct val="100000"/>
                        </a:lnSpc>
                        <a:buNone/>
                      </a:pPr>
                      <a:r>
                        <a:rPr lang="en-US" sz="1600" b="1" kern="1200" dirty="0">
                          <a:solidFill>
                            <a:srgbClr val="FFC000"/>
                          </a:solidFill>
                          <a:effectLst/>
                          <a:latin typeface="+mn-lt"/>
                          <a:ea typeface="+mn-ea"/>
                          <a:cs typeface="+mn-cs"/>
                        </a:rPr>
                        <a:t>≈ 760 km</a:t>
                      </a:r>
                      <a:endParaRPr lang="da-DK" sz="1600" b="1" kern="1200" dirty="0">
                        <a:solidFill>
                          <a:srgbClr val="FFC000"/>
                        </a:solidFill>
                        <a:effectLst/>
                        <a:latin typeface="+mn-lt"/>
                        <a:ea typeface="+mn-ea"/>
                        <a:cs typeface="+mn-cs"/>
                      </a:endParaRPr>
                    </a:p>
                  </a:txBody>
                  <a:tcPr marL="0" marR="0" marT="0" marB="0"/>
                </a:tc>
                <a:extLst>
                  <a:ext uri="{0D108BD9-81ED-4DB2-BD59-A6C34878D82A}">
                    <a16:rowId xmlns:a16="http://schemas.microsoft.com/office/drawing/2014/main" val="2340032903"/>
                  </a:ext>
                </a:extLst>
              </a:tr>
              <a:tr h="251868">
                <a:tc>
                  <a:txBody>
                    <a:bodyPr/>
                    <a:lstStyle/>
                    <a:p>
                      <a:pPr marL="2540" marR="635" algn="ctr">
                        <a:lnSpc>
                          <a:spcPct val="100000"/>
                        </a:lnSpc>
                        <a:buNone/>
                      </a:pPr>
                      <a:r>
                        <a:rPr lang="en-US" sz="1600" spc="-10" dirty="0">
                          <a:solidFill>
                            <a:srgbClr val="00B050"/>
                          </a:solidFill>
                          <a:effectLst/>
                        </a:rPr>
                        <a:t>Aeolus</a:t>
                      </a:r>
                      <a:endParaRPr lang="da-DK" sz="1600" dirty="0">
                        <a:solidFill>
                          <a:srgbClr val="00B05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spc="-10" dirty="0">
                          <a:solidFill>
                            <a:srgbClr val="00B050"/>
                          </a:solidFill>
                          <a:effectLst/>
                        </a:rPr>
                        <a:t>43600</a:t>
                      </a:r>
                      <a:endParaRPr lang="da-DK" sz="1600" dirty="0">
                        <a:solidFill>
                          <a:srgbClr val="00B05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dirty="0">
                          <a:solidFill>
                            <a:srgbClr val="00B050"/>
                          </a:solidFill>
                          <a:effectLst/>
                        </a:rPr>
                        <a:t>2018</a:t>
                      </a:r>
                      <a:r>
                        <a:rPr lang="en-US" sz="1600" spc="70" dirty="0">
                          <a:solidFill>
                            <a:srgbClr val="00B050"/>
                          </a:solidFill>
                          <a:effectLst/>
                        </a:rPr>
                        <a:t> </a:t>
                      </a:r>
                      <a:r>
                        <a:rPr lang="en-US" sz="1600" dirty="0">
                          <a:solidFill>
                            <a:srgbClr val="00B050"/>
                          </a:solidFill>
                          <a:effectLst/>
                        </a:rPr>
                        <a:t>-</a:t>
                      </a:r>
                      <a:r>
                        <a:rPr lang="en-US" sz="1600" spc="70" dirty="0">
                          <a:solidFill>
                            <a:srgbClr val="00B050"/>
                          </a:solidFill>
                          <a:effectLst/>
                        </a:rPr>
                        <a:t> </a:t>
                      </a:r>
                      <a:r>
                        <a:rPr lang="en-US" sz="1600" spc="-20" dirty="0">
                          <a:solidFill>
                            <a:srgbClr val="00B050"/>
                          </a:solidFill>
                          <a:effectLst/>
                        </a:rPr>
                        <a:t>2023</a:t>
                      </a:r>
                      <a:endParaRPr lang="da-DK" sz="1600" dirty="0">
                        <a:solidFill>
                          <a:srgbClr val="00B05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dirty="0">
                          <a:solidFill>
                            <a:srgbClr val="00B050"/>
                          </a:solidFill>
                          <a:effectLst/>
                        </a:rPr>
                        <a:t>≈</a:t>
                      </a:r>
                      <a:r>
                        <a:rPr lang="en-US" sz="1600" spc="-60" dirty="0">
                          <a:solidFill>
                            <a:srgbClr val="00B050"/>
                          </a:solidFill>
                          <a:effectLst/>
                        </a:rPr>
                        <a:t> </a:t>
                      </a:r>
                      <a:r>
                        <a:rPr lang="en-US" sz="1600" dirty="0">
                          <a:solidFill>
                            <a:srgbClr val="00B050"/>
                          </a:solidFill>
                          <a:effectLst/>
                        </a:rPr>
                        <a:t>320</a:t>
                      </a:r>
                      <a:r>
                        <a:rPr lang="en-US" sz="1600" spc="40" dirty="0">
                          <a:solidFill>
                            <a:srgbClr val="00B050"/>
                          </a:solidFill>
                          <a:effectLst/>
                        </a:rPr>
                        <a:t> </a:t>
                      </a:r>
                      <a:r>
                        <a:rPr lang="en-US" sz="1600" spc="-35" dirty="0">
                          <a:solidFill>
                            <a:srgbClr val="00B050"/>
                          </a:solidFill>
                          <a:effectLst/>
                        </a:rPr>
                        <a:t>km</a:t>
                      </a:r>
                      <a:endParaRPr lang="da-DK" sz="1600" dirty="0">
                        <a:solidFill>
                          <a:srgbClr val="00B05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extLst>
                  <a:ext uri="{0D108BD9-81ED-4DB2-BD59-A6C34878D82A}">
                    <a16:rowId xmlns:a16="http://schemas.microsoft.com/office/drawing/2014/main" val="831130095"/>
                  </a:ext>
                </a:extLst>
              </a:tr>
              <a:tr h="251868">
                <a:tc>
                  <a:txBody>
                    <a:bodyPr/>
                    <a:lstStyle/>
                    <a:p>
                      <a:pPr marL="2540" marR="635" algn="ctr">
                        <a:lnSpc>
                          <a:spcPct val="100000"/>
                        </a:lnSpc>
                        <a:buNone/>
                      </a:pPr>
                      <a:r>
                        <a:rPr lang="en-US" sz="1600" b="1" kern="1200" spc="-10" dirty="0" err="1">
                          <a:solidFill>
                            <a:srgbClr val="FFC000"/>
                          </a:solidFill>
                          <a:effectLst/>
                          <a:latin typeface="+mn-lt"/>
                          <a:ea typeface="+mn-ea"/>
                          <a:cs typeface="+mn-cs"/>
                        </a:rPr>
                        <a:t>EarthCARE</a:t>
                      </a:r>
                      <a:endParaRPr lang="da-DK" sz="1600" b="1" kern="1200" spc="-10" dirty="0">
                        <a:solidFill>
                          <a:srgbClr val="FFC000"/>
                        </a:solidFill>
                        <a:effectLst/>
                        <a:latin typeface="+mn-lt"/>
                        <a:ea typeface="+mn-ea"/>
                        <a:cs typeface="+mn-cs"/>
                      </a:endParaRPr>
                    </a:p>
                  </a:txBody>
                  <a:tcPr marL="0" marR="0" marT="0" marB="0"/>
                </a:tc>
                <a:tc>
                  <a:txBody>
                    <a:bodyPr/>
                    <a:lstStyle/>
                    <a:p>
                      <a:pPr marR="635" algn="ctr">
                        <a:lnSpc>
                          <a:spcPct val="100000"/>
                        </a:lnSpc>
                        <a:buNone/>
                      </a:pPr>
                      <a:r>
                        <a:rPr lang="en-US" sz="1600" kern="1200" spc="-10" dirty="0">
                          <a:solidFill>
                            <a:srgbClr val="FFC000"/>
                          </a:solidFill>
                          <a:effectLst/>
                          <a:latin typeface="+mn-lt"/>
                          <a:ea typeface="+mn-ea"/>
                          <a:cs typeface="+mn-cs"/>
                        </a:rPr>
                        <a:t>59908</a:t>
                      </a:r>
                      <a:endParaRPr lang="da-DK" sz="1600" kern="1200" spc="-10" dirty="0">
                        <a:solidFill>
                          <a:srgbClr val="FFC000"/>
                        </a:solidFill>
                        <a:effectLst/>
                        <a:latin typeface="+mn-lt"/>
                        <a:ea typeface="+mn-ea"/>
                        <a:cs typeface="+mn-cs"/>
                      </a:endParaRPr>
                    </a:p>
                  </a:txBody>
                  <a:tcPr marL="0" marR="0" marT="0" marB="0"/>
                </a:tc>
                <a:tc>
                  <a:txBody>
                    <a:bodyPr/>
                    <a:lstStyle/>
                    <a:p>
                      <a:pPr marL="635" marR="635" algn="ctr">
                        <a:lnSpc>
                          <a:spcPct val="100000"/>
                        </a:lnSpc>
                        <a:buNone/>
                      </a:pPr>
                      <a:r>
                        <a:rPr lang="en-US" sz="1600" kern="1200" spc="-10" dirty="0">
                          <a:solidFill>
                            <a:srgbClr val="FFC000"/>
                          </a:solidFill>
                          <a:effectLst/>
                          <a:latin typeface="+mn-lt"/>
                          <a:ea typeface="+mn-ea"/>
                          <a:cs typeface="+mn-cs"/>
                        </a:rPr>
                        <a:t>2024 -</a:t>
                      </a:r>
                      <a:endParaRPr lang="da-DK" sz="1600" kern="1200" spc="-10" dirty="0">
                        <a:solidFill>
                          <a:srgbClr val="FFC000"/>
                        </a:solidFill>
                        <a:effectLst/>
                        <a:latin typeface="+mn-lt"/>
                        <a:ea typeface="+mn-ea"/>
                        <a:cs typeface="+mn-cs"/>
                      </a:endParaRPr>
                    </a:p>
                  </a:txBody>
                  <a:tcPr marL="0" marR="0" marT="0" marB="0"/>
                </a:tc>
                <a:tc>
                  <a:txBody>
                    <a:bodyPr/>
                    <a:lstStyle/>
                    <a:p>
                      <a:pPr marR="635" algn="ctr">
                        <a:lnSpc>
                          <a:spcPct val="100000"/>
                        </a:lnSpc>
                        <a:buNone/>
                      </a:pPr>
                      <a:r>
                        <a:rPr lang="en-US" sz="1600" b="1" kern="1200" dirty="0">
                          <a:solidFill>
                            <a:srgbClr val="FFC000"/>
                          </a:solidFill>
                          <a:effectLst/>
                          <a:latin typeface="+mn-lt"/>
                          <a:ea typeface="+mn-ea"/>
                          <a:cs typeface="+mn-cs"/>
                        </a:rPr>
                        <a:t>≈ 395 km</a:t>
                      </a:r>
                      <a:endParaRPr lang="da-DK" sz="1600" b="1" kern="1200" dirty="0">
                        <a:solidFill>
                          <a:srgbClr val="FFC000"/>
                        </a:solidFill>
                        <a:effectLst/>
                        <a:latin typeface="+mn-lt"/>
                        <a:ea typeface="+mn-ea"/>
                        <a:cs typeface="+mn-cs"/>
                      </a:endParaRPr>
                    </a:p>
                  </a:txBody>
                  <a:tcPr marL="0" marR="0" marT="0" marB="0"/>
                </a:tc>
                <a:extLst>
                  <a:ext uri="{0D108BD9-81ED-4DB2-BD59-A6C34878D82A}">
                    <a16:rowId xmlns:a16="http://schemas.microsoft.com/office/drawing/2014/main" val="2961167248"/>
                  </a:ext>
                </a:extLst>
              </a:tr>
              <a:tr h="251868">
                <a:tc>
                  <a:txBody>
                    <a:bodyPr/>
                    <a:lstStyle/>
                    <a:p>
                      <a:pPr marL="2540" marR="635" algn="ctr">
                        <a:lnSpc>
                          <a:spcPct val="100000"/>
                        </a:lnSpc>
                        <a:buNone/>
                      </a:pPr>
                      <a:r>
                        <a:rPr lang="en-US" sz="1600" spc="-10" dirty="0">
                          <a:solidFill>
                            <a:srgbClr val="FFC000"/>
                          </a:solidFill>
                          <a:effectLst/>
                        </a:rPr>
                        <a:t>Proba-</a:t>
                      </a:r>
                      <a:r>
                        <a:rPr lang="en-US" sz="1600" spc="-50" dirty="0">
                          <a:solidFill>
                            <a:srgbClr val="FFC000"/>
                          </a:solidFill>
                          <a:effectLst/>
                        </a:rPr>
                        <a:t>2</a:t>
                      </a:r>
                      <a:endParaRPr lang="da-DK" sz="1600" dirty="0">
                        <a:solidFill>
                          <a:srgbClr val="FFC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spc="-10" dirty="0">
                          <a:solidFill>
                            <a:srgbClr val="FFC000"/>
                          </a:solidFill>
                          <a:effectLst/>
                        </a:rPr>
                        <a:t>36037</a:t>
                      </a:r>
                      <a:endParaRPr lang="da-DK" sz="1600" dirty="0">
                        <a:solidFill>
                          <a:srgbClr val="FFC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L="635" marR="635" algn="ctr">
                        <a:lnSpc>
                          <a:spcPct val="100000"/>
                        </a:lnSpc>
                        <a:buNone/>
                      </a:pPr>
                      <a:r>
                        <a:rPr lang="en-US" sz="1600" dirty="0">
                          <a:solidFill>
                            <a:srgbClr val="FFC000"/>
                          </a:solidFill>
                          <a:effectLst/>
                        </a:rPr>
                        <a:t>2009</a:t>
                      </a:r>
                      <a:r>
                        <a:rPr lang="en-US" sz="1600" spc="60" dirty="0">
                          <a:solidFill>
                            <a:srgbClr val="FFC000"/>
                          </a:solidFill>
                          <a:effectLst/>
                        </a:rPr>
                        <a:t> </a:t>
                      </a:r>
                      <a:r>
                        <a:rPr lang="en-US" sz="1600" spc="-50" dirty="0">
                          <a:solidFill>
                            <a:srgbClr val="FFC000"/>
                          </a:solidFill>
                          <a:effectLst/>
                        </a:rPr>
                        <a:t>-</a:t>
                      </a:r>
                      <a:endParaRPr lang="da-DK" sz="1600" dirty="0">
                        <a:solidFill>
                          <a:srgbClr val="FFC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dirty="0">
                          <a:solidFill>
                            <a:srgbClr val="FFC000"/>
                          </a:solidFill>
                          <a:effectLst/>
                        </a:rPr>
                        <a:t>≈</a:t>
                      </a:r>
                      <a:r>
                        <a:rPr lang="en-US" sz="1600" spc="-60" dirty="0">
                          <a:solidFill>
                            <a:srgbClr val="FFC000"/>
                          </a:solidFill>
                          <a:effectLst/>
                        </a:rPr>
                        <a:t> </a:t>
                      </a:r>
                      <a:r>
                        <a:rPr lang="en-US" sz="1600" dirty="0">
                          <a:solidFill>
                            <a:srgbClr val="FFC000"/>
                          </a:solidFill>
                          <a:effectLst/>
                        </a:rPr>
                        <a:t>720</a:t>
                      </a:r>
                      <a:r>
                        <a:rPr lang="en-US" sz="1600" spc="40" dirty="0">
                          <a:solidFill>
                            <a:srgbClr val="FFC000"/>
                          </a:solidFill>
                          <a:effectLst/>
                        </a:rPr>
                        <a:t> </a:t>
                      </a:r>
                      <a:r>
                        <a:rPr lang="en-US" sz="1600" spc="-35" dirty="0">
                          <a:solidFill>
                            <a:srgbClr val="FFC000"/>
                          </a:solidFill>
                          <a:effectLst/>
                        </a:rPr>
                        <a:t>km</a:t>
                      </a:r>
                      <a:endParaRPr lang="da-DK" sz="1600" dirty="0">
                        <a:solidFill>
                          <a:srgbClr val="FFC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extLst>
                  <a:ext uri="{0D108BD9-81ED-4DB2-BD59-A6C34878D82A}">
                    <a16:rowId xmlns:a16="http://schemas.microsoft.com/office/drawing/2014/main" val="1036429784"/>
                  </a:ext>
                </a:extLst>
              </a:tr>
              <a:tr h="251868">
                <a:tc>
                  <a:txBody>
                    <a:bodyPr/>
                    <a:lstStyle/>
                    <a:p>
                      <a:pPr marL="2540" marR="635" algn="ctr">
                        <a:lnSpc>
                          <a:spcPct val="100000"/>
                        </a:lnSpc>
                        <a:buNone/>
                      </a:pPr>
                      <a:r>
                        <a:rPr lang="en-US" sz="1600" spc="-25" dirty="0">
                          <a:solidFill>
                            <a:srgbClr val="FFC000"/>
                          </a:solidFill>
                          <a:effectLst/>
                        </a:rPr>
                        <a:t>AWS</a:t>
                      </a:r>
                      <a:endParaRPr lang="da-DK" sz="1600" dirty="0">
                        <a:solidFill>
                          <a:srgbClr val="FFC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spc="-10" dirty="0">
                          <a:solidFill>
                            <a:srgbClr val="FFC000"/>
                          </a:solidFill>
                          <a:effectLst/>
                        </a:rPr>
                        <a:t>60543</a:t>
                      </a:r>
                      <a:endParaRPr lang="da-DK" sz="1600" dirty="0">
                        <a:solidFill>
                          <a:srgbClr val="FFC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L="635" marR="635" algn="ctr">
                        <a:lnSpc>
                          <a:spcPct val="100000"/>
                        </a:lnSpc>
                        <a:buNone/>
                      </a:pPr>
                      <a:r>
                        <a:rPr lang="en-US" sz="1600" dirty="0">
                          <a:solidFill>
                            <a:srgbClr val="FFC000"/>
                          </a:solidFill>
                          <a:effectLst/>
                        </a:rPr>
                        <a:t>2024</a:t>
                      </a:r>
                      <a:r>
                        <a:rPr lang="en-US" sz="1600" spc="60" dirty="0">
                          <a:solidFill>
                            <a:srgbClr val="FFC000"/>
                          </a:solidFill>
                          <a:effectLst/>
                        </a:rPr>
                        <a:t> </a:t>
                      </a:r>
                      <a:r>
                        <a:rPr lang="en-US" sz="1600" spc="-50" dirty="0">
                          <a:solidFill>
                            <a:srgbClr val="FFC000"/>
                          </a:solidFill>
                          <a:effectLst/>
                        </a:rPr>
                        <a:t>-</a:t>
                      </a:r>
                      <a:endParaRPr lang="da-DK" sz="1600" dirty="0">
                        <a:solidFill>
                          <a:srgbClr val="FFC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tc>
                  <a:txBody>
                    <a:bodyPr/>
                    <a:lstStyle/>
                    <a:p>
                      <a:pPr marR="635" algn="ctr">
                        <a:lnSpc>
                          <a:spcPct val="100000"/>
                        </a:lnSpc>
                        <a:buNone/>
                      </a:pPr>
                      <a:r>
                        <a:rPr lang="en-US" sz="1600" dirty="0">
                          <a:solidFill>
                            <a:srgbClr val="FFC000"/>
                          </a:solidFill>
                          <a:effectLst/>
                        </a:rPr>
                        <a:t>≈</a:t>
                      </a:r>
                      <a:r>
                        <a:rPr lang="en-US" sz="1600" spc="-60" dirty="0">
                          <a:solidFill>
                            <a:srgbClr val="FFC000"/>
                          </a:solidFill>
                          <a:effectLst/>
                        </a:rPr>
                        <a:t> </a:t>
                      </a:r>
                      <a:r>
                        <a:rPr lang="en-US" sz="1600" dirty="0">
                          <a:solidFill>
                            <a:srgbClr val="FFC000"/>
                          </a:solidFill>
                          <a:effectLst/>
                        </a:rPr>
                        <a:t>600</a:t>
                      </a:r>
                      <a:r>
                        <a:rPr lang="en-US" sz="1600" spc="40" dirty="0">
                          <a:solidFill>
                            <a:srgbClr val="FFC000"/>
                          </a:solidFill>
                          <a:effectLst/>
                        </a:rPr>
                        <a:t> </a:t>
                      </a:r>
                      <a:r>
                        <a:rPr lang="en-US" sz="1600" spc="-35" dirty="0">
                          <a:solidFill>
                            <a:srgbClr val="FFC000"/>
                          </a:solidFill>
                          <a:effectLst/>
                        </a:rPr>
                        <a:t>km</a:t>
                      </a:r>
                      <a:endParaRPr lang="da-DK" sz="1600" dirty="0">
                        <a:solidFill>
                          <a:srgbClr val="FFC000"/>
                        </a:solidFill>
                        <a:effectLst/>
                        <a:latin typeface="Book Antiqua" panose="02040602050305030304" pitchFamily="18" charset="0"/>
                        <a:ea typeface="Book Antiqua" panose="02040602050305030304" pitchFamily="18" charset="0"/>
                        <a:cs typeface="Book Antiqua" panose="02040602050305030304" pitchFamily="18" charset="0"/>
                      </a:endParaRPr>
                    </a:p>
                  </a:txBody>
                  <a:tcPr marL="0" marR="0" marT="0" marB="0"/>
                </a:tc>
                <a:extLst>
                  <a:ext uri="{0D108BD9-81ED-4DB2-BD59-A6C34878D82A}">
                    <a16:rowId xmlns:a16="http://schemas.microsoft.com/office/drawing/2014/main" val="356954539"/>
                  </a:ext>
                </a:extLst>
              </a:tr>
              <a:tr h="251868">
                <a:tc>
                  <a:txBody>
                    <a:bodyPr/>
                    <a:lstStyle/>
                    <a:p>
                      <a:pPr marL="2540" marR="635" algn="ctr">
                        <a:lnSpc>
                          <a:spcPct val="100000"/>
                        </a:lnSpc>
                        <a:buNone/>
                      </a:pPr>
                      <a:r>
                        <a:rPr lang="en-US" sz="1600" b="1" kern="1200" spc="-20" dirty="0">
                          <a:solidFill>
                            <a:srgbClr val="00B050"/>
                          </a:solidFill>
                          <a:effectLst/>
                          <a:latin typeface="+mn-lt"/>
                          <a:ea typeface="+mn-ea"/>
                          <a:cs typeface="+mn-cs"/>
                        </a:rPr>
                        <a:t>GRACE-FO C</a:t>
                      </a:r>
                      <a:endParaRPr lang="da-DK" sz="1600" b="1" kern="1200" spc="-20" dirty="0">
                        <a:solidFill>
                          <a:srgbClr val="00B050"/>
                        </a:solidFill>
                        <a:effectLst/>
                        <a:latin typeface="+mn-lt"/>
                        <a:ea typeface="+mn-ea"/>
                        <a:cs typeface="+mn-cs"/>
                      </a:endParaRPr>
                    </a:p>
                  </a:txBody>
                  <a:tcPr marL="0" marR="0" marT="0" marB="0"/>
                </a:tc>
                <a:tc>
                  <a:txBody>
                    <a:bodyPr/>
                    <a:lstStyle/>
                    <a:p>
                      <a:pPr marR="635" algn="ctr">
                        <a:lnSpc>
                          <a:spcPct val="100000"/>
                        </a:lnSpc>
                        <a:buNone/>
                      </a:pPr>
                      <a:r>
                        <a:rPr lang="en-US" sz="1600" kern="1200" spc="-10" dirty="0">
                          <a:solidFill>
                            <a:srgbClr val="00B050"/>
                          </a:solidFill>
                          <a:effectLst/>
                          <a:latin typeface="+mn-lt"/>
                          <a:ea typeface="+mn-ea"/>
                          <a:cs typeface="+mn-cs"/>
                        </a:rPr>
                        <a:t>43476</a:t>
                      </a:r>
                      <a:endParaRPr lang="da-DK" sz="1600" kern="1200" spc="-10" dirty="0">
                        <a:solidFill>
                          <a:srgbClr val="00B050"/>
                        </a:solidFill>
                        <a:effectLst/>
                        <a:latin typeface="+mn-lt"/>
                        <a:ea typeface="+mn-ea"/>
                        <a:cs typeface="+mn-cs"/>
                      </a:endParaRPr>
                    </a:p>
                  </a:txBody>
                  <a:tcPr marL="0" marR="0" marT="0" marB="0"/>
                </a:tc>
                <a:tc>
                  <a:txBody>
                    <a:bodyPr/>
                    <a:lstStyle/>
                    <a:p>
                      <a:pPr marR="635" algn="ctr">
                        <a:lnSpc>
                          <a:spcPct val="100000"/>
                        </a:lnSpc>
                        <a:buNone/>
                      </a:pPr>
                      <a:r>
                        <a:rPr lang="en-US" sz="1600" kern="1200" spc="-10" dirty="0">
                          <a:solidFill>
                            <a:srgbClr val="00B050"/>
                          </a:solidFill>
                          <a:effectLst/>
                          <a:latin typeface="+mn-lt"/>
                          <a:ea typeface="+mn-ea"/>
                          <a:cs typeface="+mn-cs"/>
                        </a:rPr>
                        <a:t>2018 - </a:t>
                      </a:r>
                      <a:endParaRPr lang="da-DK" sz="1600" kern="1200" spc="-10" dirty="0">
                        <a:solidFill>
                          <a:srgbClr val="00B050"/>
                        </a:solidFill>
                        <a:effectLst/>
                        <a:latin typeface="+mn-lt"/>
                        <a:ea typeface="+mn-ea"/>
                        <a:cs typeface="+mn-cs"/>
                      </a:endParaRPr>
                    </a:p>
                  </a:txBody>
                  <a:tcPr marL="0" marR="0" marT="0" marB="0"/>
                </a:tc>
                <a:tc>
                  <a:txBody>
                    <a:bodyPr/>
                    <a:lstStyle/>
                    <a:p>
                      <a:pPr marR="635" algn="ctr">
                        <a:lnSpc>
                          <a:spcPct val="100000"/>
                        </a:lnSpc>
                        <a:buNone/>
                      </a:pPr>
                      <a:r>
                        <a:rPr lang="en-US" sz="1600" kern="1200" spc="-10" dirty="0">
                          <a:solidFill>
                            <a:srgbClr val="00B050"/>
                          </a:solidFill>
                          <a:effectLst/>
                          <a:latin typeface="+mn-lt"/>
                          <a:ea typeface="+mn-ea"/>
                          <a:cs typeface="+mn-cs"/>
                        </a:rPr>
                        <a:t>≈ 500 km</a:t>
                      </a:r>
                    </a:p>
                  </a:txBody>
                  <a:tcPr marL="0" marR="0" marT="0" marB="0"/>
                </a:tc>
                <a:extLst>
                  <a:ext uri="{0D108BD9-81ED-4DB2-BD59-A6C34878D82A}">
                    <a16:rowId xmlns:a16="http://schemas.microsoft.com/office/drawing/2014/main" val="1649544318"/>
                  </a:ext>
                </a:extLst>
              </a:tr>
              <a:tr h="251868">
                <a:tc>
                  <a:txBody>
                    <a:bodyPr/>
                    <a:lstStyle/>
                    <a:p>
                      <a:pPr marL="2540" marR="635" algn="ctr">
                        <a:lnSpc>
                          <a:spcPct val="100000"/>
                        </a:lnSpc>
                        <a:buNone/>
                      </a:pPr>
                      <a:r>
                        <a:rPr lang="en-US" sz="1600" b="1" kern="1200" spc="-20" dirty="0">
                          <a:solidFill>
                            <a:srgbClr val="00B050"/>
                          </a:solidFill>
                          <a:effectLst/>
                          <a:latin typeface="+mn-lt"/>
                          <a:ea typeface="+mn-ea"/>
                          <a:cs typeface="+mn-cs"/>
                        </a:rPr>
                        <a:t>GRACE-FO D</a:t>
                      </a:r>
                      <a:endParaRPr lang="da-DK" sz="1600" b="1" kern="1200" spc="-20" dirty="0">
                        <a:solidFill>
                          <a:srgbClr val="00B050"/>
                        </a:solidFill>
                        <a:effectLst/>
                        <a:latin typeface="+mn-lt"/>
                        <a:ea typeface="+mn-ea"/>
                        <a:cs typeface="+mn-cs"/>
                      </a:endParaRPr>
                    </a:p>
                  </a:txBody>
                  <a:tcPr marL="0" marR="0" marT="0" marB="0"/>
                </a:tc>
                <a:tc>
                  <a:txBody>
                    <a:bodyPr/>
                    <a:lstStyle/>
                    <a:p>
                      <a:pPr marR="635" algn="ctr">
                        <a:lnSpc>
                          <a:spcPct val="100000"/>
                        </a:lnSpc>
                        <a:buNone/>
                      </a:pPr>
                      <a:r>
                        <a:rPr lang="en-US" sz="1600" kern="1200" spc="-10" dirty="0">
                          <a:solidFill>
                            <a:srgbClr val="00B050"/>
                          </a:solidFill>
                          <a:effectLst/>
                          <a:latin typeface="+mn-lt"/>
                          <a:ea typeface="+mn-ea"/>
                          <a:cs typeface="+mn-cs"/>
                        </a:rPr>
                        <a:t>43477</a:t>
                      </a:r>
                      <a:endParaRPr lang="da-DK" sz="1600" kern="1200" spc="-10" dirty="0">
                        <a:solidFill>
                          <a:srgbClr val="00B050"/>
                        </a:solidFill>
                        <a:effectLst/>
                        <a:latin typeface="+mn-lt"/>
                        <a:ea typeface="+mn-ea"/>
                        <a:cs typeface="+mn-cs"/>
                      </a:endParaRPr>
                    </a:p>
                  </a:txBody>
                  <a:tcPr marL="0" marR="0" marT="0" marB="0"/>
                </a:tc>
                <a:tc>
                  <a:txBody>
                    <a:bodyPr/>
                    <a:lstStyle/>
                    <a:p>
                      <a:pPr marR="635" algn="ctr">
                        <a:lnSpc>
                          <a:spcPct val="100000"/>
                        </a:lnSpc>
                        <a:buNone/>
                      </a:pPr>
                      <a:r>
                        <a:rPr lang="en-US" sz="1600" kern="1200" spc="-10" dirty="0">
                          <a:solidFill>
                            <a:srgbClr val="00B050"/>
                          </a:solidFill>
                          <a:effectLst/>
                          <a:latin typeface="+mn-lt"/>
                          <a:ea typeface="+mn-ea"/>
                          <a:cs typeface="+mn-cs"/>
                        </a:rPr>
                        <a:t>2018 - </a:t>
                      </a:r>
                      <a:endParaRPr lang="da-DK" sz="1600" kern="1200" spc="-10" dirty="0">
                        <a:solidFill>
                          <a:srgbClr val="00B050"/>
                        </a:solidFill>
                        <a:effectLst/>
                        <a:latin typeface="+mn-lt"/>
                        <a:ea typeface="+mn-ea"/>
                        <a:cs typeface="+mn-cs"/>
                      </a:endParaRPr>
                    </a:p>
                  </a:txBody>
                  <a:tcPr marL="0" marR="0" marT="0" marB="0"/>
                </a:tc>
                <a:tc>
                  <a:txBody>
                    <a:bodyPr/>
                    <a:lstStyle/>
                    <a:p>
                      <a:pPr marR="635" algn="ctr">
                        <a:lnSpc>
                          <a:spcPct val="100000"/>
                        </a:lnSpc>
                        <a:buNone/>
                      </a:pPr>
                      <a:r>
                        <a:rPr lang="en-US" sz="1600" kern="1200" spc="-10" dirty="0">
                          <a:solidFill>
                            <a:srgbClr val="00B050"/>
                          </a:solidFill>
                          <a:effectLst/>
                          <a:latin typeface="+mn-lt"/>
                          <a:ea typeface="+mn-ea"/>
                          <a:cs typeface="+mn-cs"/>
                        </a:rPr>
                        <a:t>≈ 500 km</a:t>
                      </a:r>
                      <a:endParaRPr lang="da-DK" sz="1600" kern="1200" spc="-10" dirty="0">
                        <a:solidFill>
                          <a:srgbClr val="00B050"/>
                        </a:solidFill>
                        <a:effectLst/>
                        <a:latin typeface="+mn-lt"/>
                        <a:ea typeface="+mn-ea"/>
                        <a:cs typeface="+mn-cs"/>
                      </a:endParaRPr>
                    </a:p>
                  </a:txBody>
                  <a:tcPr marL="0" marR="0" marT="0" marB="0"/>
                </a:tc>
                <a:extLst>
                  <a:ext uri="{0D108BD9-81ED-4DB2-BD59-A6C34878D82A}">
                    <a16:rowId xmlns:a16="http://schemas.microsoft.com/office/drawing/2014/main" val="2441979946"/>
                  </a:ext>
                </a:extLst>
              </a:tr>
              <a:tr h="0">
                <a:tc>
                  <a:txBody>
                    <a:bodyPr/>
                    <a:lstStyle/>
                    <a:p>
                      <a:pPr marL="2540" marR="635" algn="ctr">
                        <a:lnSpc>
                          <a:spcPct val="100000"/>
                        </a:lnSpc>
                        <a:buNone/>
                      </a:pPr>
                      <a:endParaRPr lang="da-DK" sz="1600" b="1" kern="1200" spc="-20" dirty="0">
                        <a:solidFill>
                          <a:srgbClr val="C00000"/>
                        </a:solidFill>
                        <a:effectLst/>
                        <a:latin typeface="+mn-lt"/>
                        <a:ea typeface="+mn-ea"/>
                        <a:cs typeface="+mn-cs"/>
                      </a:endParaRPr>
                    </a:p>
                  </a:txBody>
                  <a:tcPr marL="0" marR="0" marT="0" marB="0"/>
                </a:tc>
                <a:tc>
                  <a:txBody>
                    <a:bodyPr/>
                    <a:lstStyle/>
                    <a:p>
                      <a:pPr marR="635" algn="ctr">
                        <a:lnSpc>
                          <a:spcPct val="100000"/>
                        </a:lnSpc>
                        <a:buNone/>
                      </a:pPr>
                      <a:endParaRPr lang="da-DK" sz="1600" kern="1200" spc="-10" dirty="0">
                        <a:solidFill>
                          <a:srgbClr val="C00000"/>
                        </a:solidFill>
                        <a:effectLst/>
                        <a:latin typeface="+mn-lt"/>
                        <a:ea typeface="+mn-ea"/>
                        <a:cs typeface="+mn-cs"/>
                      </a:endParaRPr>
                    </a:p>
                  </a:txBody>
                  <a:tcPr marL="0" marR="0" marT="0" marB="0"/>
                </a:tc>
                <a:tc>
                  <a:txBody>
                    <a:bodyPr/>
                    <a:lstStyle/>
                    <a:p>
                      <a:pPr marR="635" algn="ctr">
                        <a:lnSpc>
                          <a:spcPct val="100000"/>
                        </a:lnSpc>
                        <a:buNone/>
                      </a:pPr>
                      <a:endParaRPr lang="da-DK" sz="1600" kern="1200" spc="-10" dirty="0">
                        <a:solidFill>
                          <a:srgbClr val="C00000"/>
                        </a:solidFill>
                        <a:effectLst/>
                        <a:latin typeface="+mn-lt"/>
                        <a:ea typeface="+mn-ea"/>
                        <a:cs typeface="+mn-cs"/>
                      </a:endParaRPr>
                    </a:p>
                  </a:txBody>
                  <a:tcPr marL="0" marR="0" marT="0" marB="0"/>
                </a:tc>
                <a:tc>
                  <a:txBody>
                    <a:bodyPr/>
                    <a:lstStyle/>
                    <a:p>
                      <a:pPr marR="635" algn="ctr">
                        <a:lnSpc>
                          <a:spcPct val="100000"/>
                        </a:lnSpc>
                        <a:buNone/>
                      </a:pPr>
                      <a:endParaRPr lang="en-US" sz="1600" kern="1200" spc="-10" dirty="0">
                        <a:solidFill>
                          <a:srgbClr val="C00000"/>
                        </a:solidFill>
                        <a:effectLst/>
                        <a:latin typeface="+mn-lt"/>
                        <a:ea typeface="+mn-ea"/>
                        <a:cs typeface="+mn-cs"/>
                      </a:endParaRPr>
                    </a:p>
                  </a:txBody>
                  <a:tcPr marL="0" marR="0" marT="0" marB="0"/>
                </a:tc>
                <a:extLst>
                  <a:ext uri="{0D108BD9-81ED-4DB2-BD59-A6C34878D82A}">
                    <a16:rowId xmlns:a16="http://schemas.microsoft.com/office/drawing/2014/main" val="708333940"/>
                  </a:ext>
                </a:extLst>
              </a:tr>
            </a:tbl>
          </a:graphicData>
        </a:graphic>
      </p:graphicFrame>
      <p:sp>
        <p:nvSpPr>
          <p:cNvPr id="3" name="TextBox 2">
            <a:extLst>
              <a:ext uri="{FF2B5EF4-FFF2-40B4-BE49-F238E27FC236}">
                <a16:creationId xmlns:a16="http://schemas.microsoft.com/office/drawing/2014/main" id="{93447C5E-233E-9A4A-4589-E6425C979502}"/>
              </a:ext>
            </a:extLst>
          </p:cNvPr>
          <p:cNvSpPr txBox="1"/>
          <p:nvPr/>
        </p:nvSpPr>
        <p:spPr>
          <a:xfrm>
            <a:off x="123824" y="2984640"/>
            <a:ext cx="9020175" cy="1877437"/>
          </a:xfrm>
          <a:prstGeom prst="rect">
            <a:avLst/>
          </a:prstGeom>
          <a:solidFill>
            <a:schemeClr val="bg1"/>
          </a:solidFill>
        </p:spPr>
        <p:txBody>
          <a:bodyPr wrap="square" rtlCol="0">
            <a:spAutoFit/>
          </a:bodyPr>
          <a:lstStyle/>
          <a:p>
            <a:r>
              <a:rPr lang="en-GB" sz="1400" dirty="0"/>
              <a:t>Main challenges:</a:t>
            </a:r>
          </a:p>
          <a:p>
            <a:pPr marL="285750" indent="-285750">
              <a:buFont typeface="Arial" panose="020B0604020202020204" pitchFamily="34" charset="0"/>
              <a:buChar char="•"/>
            </a:pPr>
            <a:r>
              <a:rPr lang="en-GB" sz="1400" dirty="0"/>
              <a:t>AOCS magnetometer only active in safe mode: no continuous data </a:t>
            </a:r>
          </a:p>
          <a:p>
            <a:pPr marL="285750" indent="-285750">
              <a:buFont typeface="Arial" panose="020B0604020202020204" pitchFamily="34" charset="0"/>
              <a:buChar char="•"/>
            </a:pPr>
            <a:r>
              <a:rPr lang="en-GB" sz="1400" dirty="0"/>
              <a:t>Coarse magnetometer sampling rate: 10 sec or lower (1 sec is appreciated)</a:t>
            </a:r>
          </a:p>
          <a:p>
            <a:pPr marL="285750" indent="-285750">
              <a:buFont typeface="Arial" panose="020B0604020202020204" pitchFamily="34" charset="0"/>
              <a:buChar char="•"/>
            </a:pPr>
            <a:r>
              <a:rPr lang="en-GB" sz="1400" dirty="0"/>
              <a:t>Data resolution, e.g. 1 </a:t>
            </a:r>
            <a:r>
              <a:rPr lang="en-GB" sz="1400" dirty="0" err="1">
                <a:latin typeface="Symbol" panose="05050102010706020507" pitchFamily="18" charset="2"/>
              </a:rPr>
              <a:t>m</a:t>
            </a:r>
            <a:r>
              <a:rPr lang="en-GB" sz="1400" dirty="0" err="1"/>
              <a:t>T</a:t>
            </a:r>
            <a:r>
              <a:rPr lang="en-GB" sz="1400" dirty="0"/>
              <a:t> (1 </a:t>
            </a:r>
            <a:r>
              <a:rPr lang="en-GB" sz="1400" dirty="0" err="1"/>
              <a:t>nT</a:t>
            </a:r>
            <a:r>
              <a:rPr lang="en-GB" sz="1400" dirty="0"/>
              <a:t> is appreciated)</a:t>
            </a:r>
          </a:p>
          <a:p>
            <a:pPr marL="285750" indent="-285750">
              <a:buFont typeface="Arial" panose="020B0604020202020204" pitchFamily="34" charset="0"/>
              <a:buChar char="•"/>
            </a:pPr>
            <a:r>
              <a:rPr lang="en-GB" sz="1400" dirty="0"/>
              <a:t>Large magnetic disturbances from s/c and other instruments</a:t>
            </a:r>
          </a:p>
          <a:p>
            <a:pPr marL="285750" indent="-285750">
              <a:buFont typeface="Arial" panose="020B0604020202020204" pitchFamily="34" charset="0"/>
              <a:buChar char="•"/>
            </a:pPr>
            <a:endParaRPr lang="en-GB" sz="1400" dirty="0"/>
          </a:p>
          <a:p>
            <a:r>
              <a:rPr lang="en-GB" sz="1600" spc="-20" dirty="0">
                <a:solidFill>
                  <a:srgbClr val="00B050"/>
                </a:solidFill>
                <a:latin typeface="+mn-lt"/>
              </a:rPr>
              <a:t>Green</a:t>
            </a:r>
            <a:r>
              <a:rPr lang="en-GB" sz="1400" dirty="0"/>
              <a:t>: operational data processing and provision</a:t>
            </a:r>
            <a:br>
              <a:rPr lang="en-GB" sz="1400" dirty="0"/>
            </a:br>
            <a:r>
              <a:rPr lang="en-GB" sz="1600" spc="-10" dirty="0">
                <a:solidFill>
                  <a:srgbClr val="FFC000"/>
                </a:solidFill>
                <a:latin typeface="+mn-lt"/>
              </a:rPr>
              <a:t>Yellow</a:t>
            </a:r>
            <a:r>
              <a:rPr lang="en-GB" sz="1400" dirty="0"/>
              <a:t>: Not considered further, due to large magnetic disturbances or insufficient input data </a:t>
            </a:r>
          </a:p>
        </p:txBody>
      </p:sp>
    </p:spTree>
    <p:extLst>
      <p:ext uri="{BB962C8B-B14F-4D97-AF65-F5344CB8AC3E}">
        <p14:creationId xmlns:p14="http://schemas.microsoft.com/office/powerpoint/2010/main" val="3075460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6214" t="11892" r="18911" b="19629"/>
          <a:stretch/>
        </p:blipFill>
        <p:spPr>
          <a:xfrm>
            <a:off x="263256" y="2159264"/>
            <a:ext cx="4470763" cy="2731886"/>
          </a:xfrm>
          <a:prstGeom prst="rect">
            <a:avLst/>
          </a:prstGeom>
        </p:spPr>
      </p:pic>
      <p:sp>
        <p:nvSpPr>
          <p:cNvPr id="2" name="Title 1"/>
          <p:cNvSpPr>
            <a:spLocks noGrp="1"/>
          </p:cNvSpPr>
          <p:nvPr>
            <p:ph type="title"/>
          </p:nvPr>
        </p:nvSpPr>
        <p:spPr/>
        <p:txBody>
          <a:bodyPr/>
          <a:lstStyle/>
          <a:p>
            <a:r>
              <a:rPr lang="en-GB" noProof="0" dirty="0"/>
              <a:t>Magnetic Data from CryoSat-2 </a:t>
            </a:r>
          </a:p>
        </p:txBody>
      </p:sp>
      <p:grpSp>
        <p:nvGrpSpPr>
          <p:cNvPr id="25" name="Group 24"/>
          <p:cNvGrpSpPr/>
          <p:nvPr/>
        </p:nvGrpSpPr>
        <p:grpSpPr>
          <a:xfrm>
            <a:off x="2409755" y="1437624"/>
            <a:ext cx="6632708" cy="3453526"/>
            <a:chOff x="3213006" y="1916832"/>
            <a:chExt cx="8843611" cy="4604701"/>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6040" y="2879018"/>
              <a:ext cx="5600577" cy="3642515"/>
            </a:xfrm>
            <a:prstGeom prst="rect">
              <a:avLst/>
            </a:prstGeom>
          </p:spPr>
        </p:pic>
        <p:cxnSp>
          <p:nvCxnSpPr>
            <p:cNvPr id="10" name="Straight Arrow Connector 9"/>
            <p:cNvCxnSpPr>
              <a:cxnSpLocks/>
            </p:cNvCxnSpPr>
            <p:nvPr/>
          </p:nvCxnSpPr>
          <p:spPr bwMode="auto">
            <a:xfrm>
              <a:off x="6096000" y="1916832"/>
              <a:ext cx="5438011" cy="2376264"/>
            </a:xfrm>
            <a:prstGeom prst="straightConnector1">
              <a:avLst/>
            </a:prstGeom>
            <a:solidFill>
              <a:schemeClr val="accent1"/>
            </a:solidFill>
            <a:ln w="28575" cap="flat" cmpd="sng" algn="ctr">
              <a:solidFill>
                <a:srgbClr val="FFC000"/>
              </a:solidFill>
              <a:prstDash val="solid"/>
              <a:round/>
              <a:headEnd type="none" w="med" len="med"/>
              <a:tailEnd type="stealth"/>
            </a:ln>
            <a:effectLst/>
          </p:spPr>
        </p:cxnSp>
        <p:cxnSp>
          <p:nvCxnSpPr>
            <p:cNvPr id="12" name="Straight Arrow Connector 11"/>
            <p:cNvCxnSpPr>
              <a:cxnSpLocks/>
            </p:cNvCxnSpPr>
            <p:nvPr/>
          </p:nvCxnSpPr>
          <p:spPr bwMode="auto">
            <a:xfrm>
              <a:off x="6096000" y="1916832"/>
              <a:ext cx="5184576" cy="1944551"/>
            </a:xfrm>
            <a:prstGeom prst="straightConnector1">
              <a:avLst/>
            </a:prstGeom>
            <a:solidFill>
              <a:schemeClr val="accent1"/>
            </a:solidFill>
            <a:ln w="28575" cap="flat" cmpd="sng" algn="ctr">
              <a:solidFill>
                <a:srgbClr val="FFC000"/>
              </a:solidFill>
              <a:prstDash val="solid"/>
              <a:round/>
              <a:headEnd type="none" w="med" len="med"/>
              <a:tailEnd type="stealth"/>
            </a:ln>
            <a:effectLst/>
          </p:spPr>
        </p:cxnSp>
        <p:cxnSp>
          <p:nvCxnSpPr>
            <p:cNvPr id="14" name="Straight Arrow Connector 13"/>
            <p:cNvCxnSpPr>
              <a:cxnSpLocks/>
            </p:cNvCxnSpPr>
            <p:nvPr/>
          </p:nvCxnSpPr>
          <p:spPr bwMode="auto">
            <a:xfrm flipH="1">
              <a:off x="5572994" y="1916832"/>
              <a:ext cx="523006" cy="2783443"/>
            </a:xfrm>
            <a:prstGeom prst="straightConnector1">
              <a:avLst/>
            </a:prstGeom>
            <a:solidFill>
              <a:schemeClr val="accent1"/>
            </a:solidFill>
            <a:ln w="28575" cap="flat" cmpd="sng" algn="ctr">
              <a:solidFill>
                <a:srgbClr val="FFC000"/>
              </a:solidFill>
              <a:prstDash val="solid"/>
              <a:round/>
              <a:headEnd type="none" w="med" len="med"/>
              <a:tailEnd type="stealth"/>
            </a:ln>
            <a:effectLst/>
          </p:spPr>
        </p:cxnSp>
        <p:cxnSp>
          <p:nvCxnSpPr>
            <p:cNvPr id="16" name="Straight Arrow Connector 15"/>
            <p:cNvCxnSpPr>
              <a:cxnSpLocks/>
            </p:cNvCxnSpPr>
            <p:nvPr/>
          </p:nvCxnSpPr>
          <p:spPr bwMode="auto">
            <a:xfrm>
              <a:off x="3213006" y="2157725"/>
              <a:ext cx="7635522" cy="2351395"/>
            </a:xfrm>
            <a:prstGeom prst="straightConnector1">
              <a:avLst/>
            </a:prstGeom>
            <a:solidFill>
              <a:schemeClr val="accent1"/>
            </a:solidFill>
            <a:ln w="28575" cap="flat" cmpd="sng" algn="ctr">
              <a:solidFill>
                <a:srgbClr val="00B050"/>
              </a:solidFill>
              <a:prstDash val="solid"/>
              <a:round/>
              <a:headEnd type="none" w="med" len="med"/>
              <a:tailEnd type="stealth"/>
            </a:ln>
            <a:effectLst/>
          </p:spPr>
        </p:cxnSp>
        <p:cxnSp>
          <p:nvCxnSpPr>
            <p:cNvPr id="19" name="Straight Arrow Connector 18"/>
            <p:cNvCxnSpPr>
              <a:cxnSpLocks/>
            </p:cNvCxnSpPr>
            <p:nvPr/>
          </p:nvCxnSpPr>
          <p:spPr bwMode="auto">
            <a:xfrm>
              <a:off x="3213006" y="2132856"/>
              <a:ext cx="965621" cy="2499222"/>
            </a:xfrm>
            <a:prstGeom prst="straightConnector1">
              <a:avLst/>
            </a:prstGeom>
            <a:solidFill>
              <a:schemeClr val="accent1"/>
            </a:solidFill>
            <a:ln w="28575" cap="flat" cmpd="sng" algn="ctr">
              <a:solidFill>
                <a:srgbClr val="00B050"/>
              </a:solidFill>
              <a:prstDash val="solid"/>
              <a:round/>
              <a:headEnd type="none" w="med" len="med"/>
              <a:tailEnd type="stealth"/>
            </a:ln>
            <a:effectLst/>
          </p:spPr>
        </p:cxnSp>
        <p:cxnSp>
          <p:nvCxnSpPr>
            <p:cNvPr id="21" name="Straight Arrow Connector 20"/>
            <p:cNvCxnSpPr>
              <a:cxnSpLocks/>
            </p:cNvCxnSpPr>
            <p:nvPr/>
          </p:nvCxnSpPr>
          <p:spPr bwMode="auto">
            <a:xfrm>
              <a:off x="3213006" y="2132856"/>
              <a:ext cx="7275482" cy="1568367"/>
            </a:xfrm>
            <a:prstGeom prst="straightConnector1">
              <a:avLst/>
            </a:prstGeom>
            <a:solidFill>
              <a:schemeClr val="accent1"/>
            </a:solidFill>
            <a:ln w="28575" cap="flat" cmpd="sng" algn="ctr">
              <a:solidFill>
                <a:srgbClr val="00B050"/>
              </a:solidFill>
              <a:prstDash val="solid"/>
              <a:round/>
              <a:headEnd type="none" w="med" len="med"/>
              <a:tailEnd type="stealth"/>
            </a:ln>
            <a:effectLst/>
          </p:spPr>
        </p:cxnSp>
        <p:sp>
          <p:nvSpPr>
            <p:cNvPr id="22" name="Oval 21"/>
            <p:cNvSpPr/>
            <p:nvPr/>
          </p:nvSpPr>
          <p:spPr bwMode="auto">
            <a:xfrm>
              <a:off x="5069811" y="4718394"/>
              <a:ext cx="682181" cy="725518"/>
            </a:xfrm>
            <a:prstGeom prst="ellipse">
              <a:avLst/>
            </a:prstGeom>
            <a:noFill/>
            <a:ln w="44450" cap="flat" cmpd="sng" algn="ctr">
              <a:solidFill>
                <a:srgbClr val="FFC00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hangingPunct="0"/>
              <a:endParaRPr lang="en-GB">
                <a:latin typeface="Tahoma" pitchFamily="34" charset="0"/>
              </a:endParaRPr>
            </a:p>
          </p:txBody>
        </p:sp>
        <p:sp>
          <p:nvSpPr>
            <p:cNvPr id="24" name="Oval 23"/>
            <p:cNvSpPr/>
            <p:nvPr/>
          </p:nvSpPr>
          <p:spPr bwMode="auto">
            <a:xfrm>
              <a:off x="3911125" y="4700275"/>
              <a:ext cx="682181" cy="725518"/>
            </a:xfrm>
            <a:prstGeom prst="ellipse">
              <a:avLst/>
            </a:prstGeom>
            <a:noFill/>
            <a:ln w="44450" cap="flat" cmpd="sng" algn="ctr">
              <a:solidFill>
                <a:srgbClr val="00B050"/>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hangingPunct="0"/>
              <a:endParaRPr lang="en-GB">
                <a:latin typeface="Tahoma" pitchFamily="34" charset="0"/>
              </a:endParaRPr>
            </a:p>
          </p:txBody>
        </p:sp>
      </p:grpSp>
      <p:sp>
        <p:nvSpPr>
          <p:cNvPr id="15" name="Rectangle 14">
            <a:extLst>
              <a:ext uri="{FF2B5EF4-FFF2-40B4-BE49-F238E27FC236}">
                <a16:creationId xmlns:a16="http://schemas.microsoft.com/office/drawing/2014/main" id="{94DDFF8F-EEAA-40B0-926E-98D0E9D167C2}"/>
              </a:ext>
            </a:extLst>
          </p:cNvPr>
          <p:cNvSpPr/>
          <p:nvPr/>
        </p:nvSpPr>
        <p:spPr bwMode="auto">
          <a:xfrm>
            <a:off x="467544" y="1761660"/>
            <a:ext cx="7776864" cy="240648"/>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800" eaLnBrk="0" hangingPunct="0"/>
            <a:endParaRPr lang="en-GB">
              <a:latin typeface="Tahoma" pitchFamily="34" charset="0"/>
            </a:endParaRPr>
          </a:p>
        </p:txBody>
      </p:sp>
      <p:sp>
        <p:nvSpPr>
          <p:cNvPr id="3" name="Content Placeholder 2"/>
          <p:cNvSpPr>
            <a:spLocks noGrp="1"/>
          </p:cNvSpPr>
          <p:nvPr>
            <p:ph idx="1"/>
          </p:nvPr>
        </p:nvSpPr>
        <p:spPr>
          <a:xfrm>
            <a:off x="263256" y="628036"/>
            <a:ext cx="8642350" cy="3887930"/>
          </a:xfrm>
        </p:spPr>
        <p:txBody>
          <a:bodyPr/>
          <a:lstStyle/>
          <a:p>
            <a:r>
              <a:rPr lang="en-GB" dirty="0"/>
              <a:t>Launched in April 2010 – and still in operation</a:t>
            </a:r>
          </a:p>
          <a:p>
            <a:r>
              <a:rPr lang="en-GB" dirty="0"/>
              <a:t>720 – 730 km altitude, 92</a:t>
            </a:r>
            <a:r>
              <a:rPr lang="en-GB" baseline="30000" dirty="0"/>
              <a:t>°</a:t>
            </a:r>
            <a:r>
              <a:rPr lang="en-GB" dirty="0"/>
              <a:t> orbital inclination</a:t>
            </a:r>
          </a:p>
          <a:p>
            <a:r>
              <a:rPr lang="en-GB" dirty="0"/>
              <a:t>3 AOCS vector Fluxgate magnetometers (FGMs), 4 sec sampling</a:t>
            </a:r>
          </a:p>
          <a:p>
            <a:r>
              <a:rPr lang="en-GB" dirty="0"/>
              <a:t>3 Star imagers (STRs)</a:t>
            </a:r>
          </a:p>
          <a:p>
            <a:r>
              <a:rPr lang="en-GB" dirty="0"/>
              <a:t>House-Keeping (HK) data available: magnetorquer currents, magnetometer temperature, …</a:t>
            </a:r>
          </a:p>
          <a:p>
            <a:endParaRPr lang="en-GB" noProof="0" dirty="0"/>
          </a:p>
        </p:txBody>
      </p:sp>
    </p:spTree>
    <p:extLst>
      <p:ext uri="{BB962C8B-B14F-4D97-AF65-F5344CB8AC3E}">
        <p14:creationId xmlns:p14="http://schemas.microsoft.com/office/powerpoint/2010/main" val="357692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EC2C5A-D56E-1E1F-88CD-BC7CEC358024}"/>
              </a:ext>
            </a:extLst>
          </p:cNvPr>
          <p:cNvSpPr>
            <a:spLocks noGrp="1"/>
          </p:cNvSpPr>
          <p:nvPr>
            <p:ph idx="1"/>
          </p:nvPr>
        </p:nvSpPr>
        <p:spPr>
          <a:xfrm>
            <a:off x="215329" y="843558"/>
            <a:ext cx="8893175" cy="4104456"/>
          </a:xfrm>
        </p:spPr>
        <p:txBody>
          <a:bodyPr/>
          <a:lstStyle/>
          <a:p>
            <a:r>
              <a:rPr lang="en-GB" sz="1575" dirty="0"/>
              <a:t>The Flagship AOCS mission – pushing the border of AOCS magnetometer processing</a:t>
            </a:r>
          </a:p>
          <a:p>
            <a:r>
              <a:rPr lang="en-GB" sz="1575" dirty="0"/>
              <a:t>Determination of magnetometer calibration parameters (offsets, sensitivities, non-</a:t>
            </a:r>
            <a:r>
              <a:rPr lang="en-GB" sz="1575" dirty="0" err="1"/>
              <a:t>orthogonalities</a:t>
            </a:r>
            <a:r>
              <a:rPr lang="en-GB" sz="1575" dirty="0"/>
              <a:t>, Euler angles) and disturbance fields (magnetorquer, battery and solar array currents) by comparing of observed </a:t>
            </a:r>
            <a:r>
              <a:rPr lang="en-GB" sz="1575" b="1" dirty="0"/>
              <a:t>B</a:t>
            </a:r>
            <a:r>
              <a:rPr lang="en-GB" sz="1575" baseline="-25000" dirty="0"/>
              <a:t>obs</a:t>
            </a:r>
            <a:r>
              <a:rPr lang="en-GB" sz="1575" dirty="0"/>
              <a:t> with </a:t>
            </a:r>
            <a:r>
              <a:rPr lang="en-GB" sz="1575" b="1" dirty="0" err="1"/>
              <a:t>B</a:t>
            </a:r>
            <a:r>
              <a:rPr lang="en-GB" sz="1575" baseline="-25000" dirty="0" err="1"/>
              <a:t>ref</a:t>
            </a:r>
            <a:r>
              <a:rPr lang="en-GB" sz="1575" dirty="0"/>
              <a:t> from CHAOS geomagnetic field model</a:t>
            </a:r>
          </a:p>
          <a:p>
            <a:r>
              <a:rPr lang="en-GB" sz="1575" dirty="0"/>
              <a:t>Operational processing since January 2025:</a:t>
            </a:r>
            <a:br>
              <a:rPr lang="en-GB" sz="1575" dirty="0"/>
            </a:br>
            <a:r>
              <a:rPr lang="en-GB" sz="1575" dirty="0"/>
              <a:t>automatically processed in monthly batches, typically on 5</a:t>
            </a:r>
            <a:r>
              <a:rPr lang="en-GB" sz="1575" baseline="30000" dirty="0"/>
              <a:t>th</a:t>
            </a:r>
            <a:r>
              <a:rPr lang="en-GB" sz="1575" dirty="0"/>
              <a:t> of each month</a:t>
            </a:r>
            <a:br>
              <a:rPr lang="en-GB" sz="1575" dirty="0"/>
            </a:br>
            <a:r>
              <a:rPr lang="en-GB" sz="1575" dirty="0"/>
              <a:t>Daily CDF files in “Swarm-like” format distributed through Swarm data server</a:t>
            </a:r>
            <a:br>
              <a:rPr lang="en-GB" sz="1575" dirty="0"/>
            </a:br>
            <a:r>
              <a:rPr lang="en-GB" sz="1575" dirty="0">
                <a:hlinkClick r:id="rId2"/>
              </a:rPr>
              <a:t>ftp://swarm-diss.eo.esa.int/Multimission/CryoSat-2</a:t>
            </a:r>
            <a:endParaRPr lang="en-GB" sz="1575" dirty="0"/>
          </a:p>
          <a:p>
            <a:r>
              <a:rPr lang="en-GB" sz="1575" dirty="0"/>
              <a:t>4-sec data version 0305 based on estimated parameters using data Aug 2010 - Dec 2025</a:t>
            </a:r>
          </a:p>
          <a:p>
            <a:r>
              <a:rPr lang="en-GB" sz="1575" dirty="0">
                <a:solidFill>
                  <a:srgbClr val="BD0000"/>
                </a:solidFill>
              </a:rPr>
              <a:t>New: Change in onboard operation and telemetry allows to obtain 1 sec data since Sept 2025</a:t>
            </a:r>
            <a:br>
              <a:rPr lang="en-GB" sz="1575" dirty="0">
                <a:solidFill>
                  <a:srgbClr val="BD0000"/>
                </a:solidFill>
              </a:rPr>
            </a:br>
            <a:r>
              <a:rPr lang="en-GB" sz="1575" dirty="0">
                <a:solidFill>
                  <a:srgbClr val="BD0000"/>
                </a:solidFill>
              </a:rPr>
              <a:t>Operational processing of 1 sec data (version 0402, will replace the 4 sec 0305 data)</a:t>
            </a:r>
          </a:p>
          <a:p>
            <a:endParaRPr lang="en-GB" sz="1575" dirty="0"/>
          </a:p>
        </p:txBody>
      </p:sp>
      <p:sp>
        <p:nvSpPr>
          <p:cNvPr id="2" name="Title 1">
            <a:extLst>
              <a:ext uri="{FF2B5EF4-FFF2-40B4-BE49-F238E27FC236}">
                <a16:creationId xmlns:a16="http://schemas.microsoft.com/office/drawing/2014/main" id="{02F6C028-67DD-1217-7B63-A529BCE98FF8}"/>
              </a:ext>
            </a:extLst>
          </p:cNvPr>
          <p:cNvSpPr>
            <a:spLocks noGrp="1"/>
          </p:cNvSpPr>
          <p:nvPr>
            <p:ph type="title"/>
          </p:nvPr>
        </p:nvSpPr>
        <p:spPr/>
        <p:txBody>
          <a:bodyPr/>
          <a:lstStyle/>
          <a:p>
            <a:r>
              <a:rPr lang="en-GB" sz="2800" dirty="0"/>
              <a:t>CryoSat-2</a:t>
            </a:r>
          </a:p>
        </p:txBody>
      </p:sp>
      <p:pic>
        <p:nvPicPr>
          <p:cNvPr id="5" name="Picture 4">
            <a:extLst>
              <a:ext uri="{FF2B5EF4-FFF2-40B4-BE49-F238E27FC236}">
                <a16:creationId xmlns:a16="http://schemas.microsoft.com/office/drawing/2014/main" id="{273D2BCE-AE06-E329-0E6F-C009A14E9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675" y="357606"/>
            <a:ext cx="6942086" cy="451344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841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7BC66-B495-7AAB-4E0B-9D2CBE93C6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4091CD-E4AB-DF88-8518-7035BD047B10}"/>
              </a:ext>
            </a:extLst>
          </p:cNvPr>
          <p:cNvSpPr>
            <a:spLocks noGrp="1"/>
          </p:cNvSpPr>
          <p:nvPr>
            <p:ph type="title"/>
          </p:nvPr>
        </p:nvSpPr>
        <p:spPr/>
        <p:txBody>
          <a:bodyPr/>
          <a:lstStyle/>
          <a:p>
            <a:r>
              <a:rPr lang="en-GB" sz="2800" dirty="0"/>
              <a:t>CryoSat-2 – the various disturbances</a:t>
            </a:r>
            <a:endParaRPr lang="en-GB" b="0" dirty="0"/>
          </a:p>
        </p:txBody>
      </p:sp>
      <p:pic>
        <p:nvPicPr>
          <p:cNvPr id="1026" name="Picture 2" descr="Fig. 3">
            <a:extLst>
              <a:ext uri="{FF2B5EF4-FFF2-40B4-BE49-F238E27FC236}">
                <a16:creationId xmlns:a16="http://schemas.microsoft.com/office/drawing/2014/main" id="{04073C4E-4024-AD3F-7384-C0323A1212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777920"/>
            <a:ext cx="6636992" cy="4223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770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E0D5-E25C-233A-C429-D337EE9EA3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51FC042-9E14-40D8-4BCF-FBEBF8081C62}"/>
              </a:ext>
            </a:extLst>
          </p:cNvPr>
          <p:cNvPicPr>
            <a:picLocks noChangeAspect="1"/>
          </p:cNvPicPr>
          <p:nvPr/>
        </p:nvPicPr>
        <p:blipFill>
          <a:blip r:embed="rId2"/>
          <a:stretch>
            <a:fillRect/>
          </a:stretch>
        </p:blipFill>
        <p:spPr>
          <a:xfrm>
            <a:off x="128932" y="958664"/>
            <a:ext cx="7880861" cy="3953773"/>
          </a:xfrm>
          <a:prstGeom prst="rect">
            <a:avLst/>
          </a:prstGeom>
        </p:spPr>
      </p:pic>
      <p:sp>
        <p:nvSpPr>
          <p:cNvPr id="2" name="Title 1">
            <a:extLst>
              <a:ext uri="{FF2B5EF4-FFF2-40B4-BE49-F238E27FC236}">
                <a16:creationId xmlns:a16="http://schemas.microsoft.com/office/drawing/2014/main" id="{5DC6A276-29B6-48B8-9E89-3BF6A8CB1E97}"/>
              </a:ext>
            </a:extLst>
          </p:cNvPr>
          <p:cNvSpPr>
            <a:spLocks noGrp="1"/>
          </p:cNvSpPr>
          <p:nvPr>
            <p:ph type="title"/>
          </p:nvPr>
        </p:nvSpPr>
        <p:spPr/>
        <p:txBody>
          <a:bodyPr/>
          <a:lstStyle/>
          <a:p>
            <a:r>
              <a:rPr lang="en-GB" sz="2800" dirty="0"/>
              <a:t>CryoSat-2</a:t>
            </a:r>
            <a:br>
              <a:rPr lang="en-GB" sz="2800" dirty="0"/>
            </a:br>
            <a:r>
              <a:rPr lang="en-GB" b="0" dirty="0"/>
              <a:t>81-daily running mean of daily rms </a:t>
            </a:r>
            <a:r>
              <a:rPr lang="en-GB" b="0" dirty="0" err="1"/>
              <a:t>wrt</a:t>
            </a:r>
            <a:r>
              <a:rPr lang="en-GB" b="0" dirty="0"/>
              <a:t> CHAOS model</a:t>
            </a:r>
          </a:p>
        </p:txBody>
      </p:sp>
      <p:sp>
        <p:nvSpPr>
          <p:cNvPr id="3" name="TextBox 2">
            <a:extLst>
              <a:ext uri="{FF2B5EF4-FFF2-40B4-BE49-F238E27FC236}">
                <a16:creationId xmlns:a16="http://schemas.microsoft.com/office/drawing/2014/main" id="{E8E82FCC-3E99-53D7-0A78-070B7B11EC5A}"/>
              </a:ext>
            </a:extLst>
          </p:cNvPr>
          <p:cNvSpPr txBox="1"/>
          <p:nvPr/>
        </p:nvSpPr>
        <p:spPr>
          <a:xfrm>
            <a:off x="489612" y="3487118"/>
            <a:ext cx="3840749" cy="461665"/>
          </a:xfrm>
          <a:prstGeom prst="rect">
            <a:avLst/>
          </a:prstGeom>
          <a:noFill/>
        </p:spPr>
        <p:txBody>
          <a:bodyPr wrap="square" rtlCol="0">
            <a:spAutoFit/>
          </a:bodyPr>
          <a:lstStyle/>
          <a:p>
            <a:r>
              <a:rPr lang="en-GB" sz="1200" dirty="0"/>
              <a:t>thick curves: nightside data</a:t>
            </a:r>
            <a:br>
              <a:rPr lang="en-GB" sz="1200" dirty="0"/>
            </a:br>
            <a:r>
              <a:rPr lang="en-GB" sz="1200" dirty="0"/>
              <a:t>thin curves:  dayside data</a:t>
            </a:r>
          </a:p>
        </p:txBody>
      </p:sp>
      <p:grpSp>
        <p:nvGrpSpPr>
          <p:cNvPr id="9" name="Group 8">
            <a:extLst>
              <a:ext uri="{FF2B5EF4-FFF2-40B4-BE49-F238E27FC236}">
                <a16:creationId xmlns:a16="http://schemas.microsoft.com/office/drawing/2014/main" id="{48576632-38FE-F6AE-680E-42545EB8A603}"/>
              </a:ext>
            </a:extLst>
          </p:cNvPr>
          <p:cNvGrpSpPr/>
          <p:nvPr/>
        </p:nvGrpSpPr>
        <p:grpSpPr>
          <a:xfrm>
            <a:off x="3536474" y="2639133"/>
            <a:ext cx="3956180" cy="1194318"/>
            <a:chOff x="3536474" y="2639133"/>
            <a:chExt cx="3956180" cy="1194318"/>
          </a:xfrm>
        </p:grpSpPr>
        <p:sp>
          <p:nvSpPr>
            <p:cNvPr id="5" name="Rectangle: Rounded Corners 4">
              <a:extLst>
                <a:ext uri="{FF2B5EF4-FFF2-40B4-BE49-F238E27FC236}">
                  <a16:creationId xmlns:a16="http://schemas.microsoft.com/office/drawing/2014/main" id="{F10C74A3-FF08-2D33-3816-47410A8C348F}"/>
                </a:ext>
              </a:extLst>
            </p:cNvPr>
            <p:cNvSpPr/>
            <p:nvPr/>
          </p:nvSpPr>
          <p:spPr bwMode="auto">
            <a:xfrm>
              <a:off x="3536474" y="2639133"/>
              <a:ext cx="3956180" cy="1194318"/>
            </a:xfrm>
            <a:prstGeom prst="roundRect">
              <a:avLst/>
            </a:prstGeom>
            <a:noFill/>
            <a:ln w="317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2400" b="1" i="0" u="none" strike="noStrike" cap="none" normalizeH="0" baseline="0" dirty="0">
                <a:ln>
                  <a:noFill/>
                </a:ln>
                <a:solidFill>
                  <a:schemeClr val="tx1"/>
                </a:solidFill>
                <a:effectLst/>
                <a:latin typeface="Tahoma" pitchFamily="34" charset="0"/>
              </a:endParaRPr>
            </a:p>
          </p:txBody>
        </p:sp>
        <p:sp>
          <p:nvSpPr>
            <p:cNvPr id="8" name="TextBox 7">
              <a:extLst>
                <a:ext uri="{FF2B5EF4-FFF2-40B4-BE49-F238E27FC236}">
                  <a16:creationId xmlns:a16="http://schemas.microsoft.com/office/drawing/2014/main" id="{797C24B0-BED2-CBDA-14A2-643E2F1EAF55}"/>
                </a:ext>
              </a:extLst>
            </p:cNvPr>
            <p:cNvSpPr txBox="1"/>
            <p:nvPr/>
          </p:nvSpPr>
          <p:spPr>
            <a:xfrm>
              <a:off x="3679612" y="3464119"/>
              <a:ext cx="3813042" cy="369332"/>
            </a:xfrm>
            <a:prstGeom prst="rect">
              <a:avLst/>
            </a:prstGeom>
            <a:noFill/>
          </p:spPr>
          <p:txBody>
            <a:bodyPr wrap="square">
              <a:spAutoFit/>
            </a:bodyPr>
            <a:lstStyle/>
            <a:p>
              <a:pPr algn="ctr"/>
              <a:r>
                <a:rPr lang="en-GB" b="1" dirty="0">
                  <a:solidFill>
                    <a:srgbClr val="FF0000"/>
                  </a:solidFill>
                </a:rPr>
                <a:t>below 5 </a:t>
              </a:r>
              <a:r>
                <a:rPr lang="en-GB" b="1" dirty="0" err="1">
                  <a:solidFill>
                    <a:srgbClr val="FF0000"/>
                  </a:solidFill>
                </a:rPr>
                <a:t>nT</a:t>
              </a:r>
              <a:r>
                <a:rPr lang="en-GB" b="1" dirty="0">
                  <a:solidFill>
                    <a:srgbClr val="FF0000"/>
                  </a:solidFill>
                </a:rPr>
                <a:t> rms in </a:t>
              </a:r>
              <a:r>
                <a:rPr lang="en-GB" b="1" i="1" dirty="0">
                  <a:solidFill>
                    <a:srgbClr val="FF0000"/>
                  </a:solidFill>
                </a:rPr>
                <a:t>B</a:t>
              </a:r>
              <a:r>
                <a:rPr lang="en-GB" b="1" baseline="-25000" dirty="0">
                  <a:solidFill>
                    <a:srgbClr val="FF0000"/>
                  </a:solidFill>
                </a:rPr>
                <a:t>C</a:t>
              </a:r>
              <a:r>
                <a:rPr lang="en-GB" b="1" dirty="0">
                  <a:solidFill>
                    <a:srgbClr val="FF0000"/>
                  </a:solidFill>
                </a:rPr>
                <a:t> and </a:t>
              </a:r>
              <a:r>
                <a:rPr lang="en-GB" b="1" i="1" dirty="0">
                  <a:solidFill>
                    <a:srgbClr val="FF0000"/>
                  </a:solidFill>
                </a:rPr>
                <a:t>F</a:t>
              </a:r>
              <a:endParaRPr lang="en-GB" b="1" dirty="0">
                <a:solidFill>
                  <a:srgbClr val="FF0000"/>
                </a:solidFill>
              </a:endParaRPr>
            </a:p>
          </p:txBody>
        </p:sp>
      </p:grpSp>
    </p:spTree>
    <p:extLst>
      <p:ext uri="{BB962C8B-B14F-4D97-AF65-F5344CB8AC3E}">
        <p14:creationId xmlns:p14="http://schemas.microsoft.com/office/powerpoint/2010/main" val="355751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Further Successful Examples:</a:t>
            </a:r>
            <a:br>
              <a:rPr lang="en-GB" noProof="0" dirty="0"/>
            </a:br>
            <a:r>
              <a:rPr lang="en-GB" noProof="0" dirty="0"/>
              <a:t>Magnetic Data from GRACE and GRACE-FO Satellite Duos</a:t>
            </a:r>
          </a:p>
        </p:txBody>
      </p:sp>
      <p:sp>
        <p:nvSpPr>
          <p:cNvPr id="3" name="Content Placeholder 2"/>
          <p:cNvSpPr>
            <a:spLocks noGrp="1"/>
          </p:cNvSpPr>
          <p:nvPr>
            <p:ph idx="4294967295"/>
          </p:nvPr>
        </p:nvSpPr>
        <p:spPr>
          <a:xfrm>
            <a:off x="151953" y="3373729"/>
            <a:ext cx="4258029" cy="1142237"/>
          </a:xfrm>
        </p:spPr>
        <p:txBody>
          <a:bodyPr/>
          <a:lstStyle/>
          <a:p>
            <a:r>
              <a:rPr lang="en-GB" dirty="0"/>
              <a:t>GRACE-A and GRACE-B follow each other with 220 km </a:t>
            </a:r>
            <a:r>
              <a:rPr lang="en-GB" dirty="0" err="1"/>
              <a:t>alongtrack</a:t>
            </a:r>
            <a:r>
              <a:rPr lang="en-GB" dirty="0"/>
              <a:t> distance</a:t>
            </a:r>
          </a:p>
          <a:p>
            <a:r>
              <a:rPr lang="en-GB" dirty="0"/>
              <a:t>Between March 2002 and October 2017, </a:t>
            </a:r>
            <a:br>
              <a:rPr lang="en-GB" dirty="0"/>
            </a:br>
            <a:r>
              <a:rPr lang="en-GB" dirty="0"/>
              <a:t>89</a:t>
            </a:r>
            <a:r>
              <a:rPr lang="en-GB" baseline="30000" dirty="0"/>
              <a:t>°</a:t>
            </a:r>
            <a:r>
              <a:rPr lang="en-GB" dirty="0"/>
              <a:t> orbital inclination, 480 – 500 km altitude</a:t>
            </a:r>
          </a:p>
          <a:p>
            <a:endParaRPr lang="en-GB" noProof="0" dirty="0"/>
          </a:p>
        </p:txBody>
      </p:sp>
      <p:pic>
        <p:nvPicPr>
          <p:cNvPr id="7" name="Picture 6">
            <a:extLst>
              <a:ext uri="{FF2B5EF4-FFF2-40B4-BE49-F238E27FC236}">
                <a16:creationId xmlns:a16="http://schemas.microsoft.com/office/drawing/2014/main" id="{45C5484D-9008-47FC-8C71-F3E70F4EE4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941" y="932662"/>
            <a:ext cx="4066063" cy="2287160"/>
          </a:xfrm>
          <a:prstGeom prst="rect">
            <a:avLst/>
          </a:prstGeom>
          <a:effectLst>
            <a:softEdge rad="88900"/>
          </a:effectLst>
        </p:spPr>
      </p:pic>
      <p:pic>
        <p:nvPicPr>
          <p:cNvPr id="5" name="Picture 4">
            <a:extLst>
              <a:ext uri="{FF2B5EF4-FFF2-40B4-BE49-F238E27FC236}">
                <a16:creationId xmlns:a16="http://schemas.microsoft.com/office/drawing/2014/main" id="{DF10203C-CE62-4104-9BD6-F24A6F6C95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718" y="2301721"/>
            <a:ext cx="4190330" cy="2595779"/>
          </a:xfrm>
          <a:prstGeom prst="rect">
            <a:avLst/>
          </a:prstGeom>
          <a:effectLst>
            <a:softEdge rad="88900"/>
          </a:effectLst>
        </p:spPr>
      </p:pic>
      <p:sp>
        <p:nvSpPr>
          <p:cNvPr id="6" name="Content Placeholder 2">
            <a:extLst>
              <a:ext uri="{FF2B5EF4-FFF2-40B4-BE49-F238E27FC236}">
                <a16:creationId xmlns:a16="http://schemas.microsoft.com/office/drawing/2014/main" id="{6E45794A-00E9-41B0-9080-29722A84520C}"/>
              </a:ext>
            </a:extLst>
          </p:cNvPr>
          <p:cNvSpPr txBox="1">
            <a:spLocks/>
          </p:cNvSpPr>
          <p:nvPr/>
        </p:nvSpPr>
        <p:spPr bwMode="auto">
          <a:xfrm>
            <a:off x="4626006" y="897564"/>
            <a:ext cx="4316002" cy="1838750"/>
          </a:xfrm>
          <a:prstGeom prst="rect">
            <a:avLst/>
          </a:prstGeom>
          <a:noFill/>
          <a:ln w="9525">
            <a:noFill/>
            <a:miter lim="800000"/>
            <a:headEnd/>
            <a:tailEnd/>
          </a:ln>
        </p:spPr>
        <p:txBody>
          <a:bodyPr vert="horz" wrap="square" lIns="0" tIns="34290" rIns="0" bIns="34290" numCol="1" anchor="t" anchorCtr="0" compatLnSpc="1">
            <a:prstTxWarp prst="textNoShape">
              <a:avLst/>
            </a:prstTxWarp>
          </a:bodyPr>
          <a:lstStyle>
            <a:lvl1pPr marL="342900" indent="-342900" algn="l" rtl="0" eaLnBrk="1" fontAlgn="base" hangingPunct="1">
              <a:spcBef>
                <a:spcPct val="20000"/>
              </a:spcBef>
              <a:spcAft>
                <a:spcPct val="0"/>
              </a:spcAft>
              <a:buFont typeface="Times" pitchFamily="18" charset="0"/>
              <a:buChar char="•"/>
              <a:defRPr sz="2400">
                <a:solidFill>
                  <a:srgbClr val="0066CC"/>
                </a:solidFill>
                <a:latin typeface="+mn-lt"/>
                <a:ea typeface="+mn-ea"/>
                <a:cs typeface="+mn-cs"/>
              </a:defRPr>
            </a:lvl1pPr>
            <a:lvl2pPr marL="742950" indent="-285750" algn="l" rtl="0" eaLnBrk="1" fontAlgn="base" hangingPunct="1">
              <a:spcBef>
                <a:spcPct val="20000"/>
              </a:spcBef>
              <a:spcAft>
                <a:spcPct val="0"/>
              </a:spcAft>
              <a:buFont typeface="Times" pitchFamily="18" charset="0"/>
              <a:buChar char="•"/>
              <a:defRPr>
                <a:solidFill>
                  <a:srgbClr val="0066CC"/>
                </a:solidFill>
                <a:latin typeface="+mn-lt"/>
              </a:defRPr>
            </a:lvl2pPr>
            <a:lvl3pPr marL="1143000" indent="-228600" algn="l" rtl="0" eaLnBrk="1" fontAlgn="base" hangingPunct="1">
              <a:spcBef>
                <a:spcPct val="20000"/>
              </a:spcBef>
              <a:spcAft>
                <a:spcPct val="0"/>
              </a:spcAft>
              <a:buFont typeface="Times" pitchFamily="18" charset="0"/>
              <a:buChar char="•"/>
              <a:defRPr>
                <a:solidFill>
                  <a:srgbClr val="0066CC"/>
                </a:solidFill>
                <a:latin typeface="+mn-lt"/>
              </a:defRPr>
            </a:lvl3pPr>
            <a:lvl4pPr marL="1600200" indent="-228600" algn="l" rtl="0" eaLnBrk="1" fontAlgn="base" hangingPunct="1">
              <a:spcBef>
                <a:spcPct val="20000"/>
              </a:spcBef>
              <a:spcAft>
                <a:spcPct val="0"/>
              </a:spcAft>
              <a:buFont typeface="Times" pitchFamily="18" charset="0"/>
              <a:buChar char="•"/>
              <a:defRPr>
                <a:solidFill>
                  <a:srgbClr val="0066CC"/>
                </a:solidFill>
                <a:latin typeface="+mn-lt"/>
              </a:defRPr>
            </a:lvl4pPr>
            <a:lvl5pPr marL="2057400" indent="-228600" algn="l" rtl="0" eaLnBrk="1" fontAlgn="base" hangingPunct="1">
              <a:spcBef>
                <a:spcPct val="20000"/>
              </a:spcBef>
              <a:spcAft>
                <a:spcPct val="0"/>
              </a:spcAft>
              <a:buFont typeface="Times" pitchFamily="18" charset="0"/>
              <a:buChar char="•"/>
              <a:defRPr>
                <a:solidFill>
                  <a:srgbClr val="0066CC"/>
                </a:solidFill>
                <a:latin typeface="+mn-lt"/>
              </a:defRPr>
            </a:lvl5pPr>
            <a:lvl6pPr marL="2514600" indent="-228600" algn="l" rtl="0" eaLnBrk="1" fontAlgn="base" hangingPunct="1">
              <a:spcBef>
                <a:spcPct val="20000"/>
              </a:spcBef>
              <a:spcAft>
                <a:spcPct val="0"/>
              </a:spcAft>
              <a:buFont typeface="Times" pitchFamily="1" charset="0"/>
              <a:buChar char="•"/>
              <a:defRPr>
                <a:solidFill>
                  <a:srgbClr val="0066CC"/>
                </a:solidFill>
                <a:latin typeface="+mn-lt"/>
              </a:defRPr>
            </a:lvl6pPr>
            <a:lvl7pPr marL="2971800" indent="-228600" algn="l" rtl="0" eaLnBrk="1" fontAlgn="base" hangingPunct="1">
              <a:spcBef>
                <a:spcPct val="20000"/>
              </a:spcBef>
              <a:spcAft>
                <a:spcPct val="0"/>
              </a:spcAft>
              <a:buFont typeface="Times" pitchFamily="1" charset="0"/>
              <a:buChar char="•"/>
              <a:defRPr>
                <a:solidFill>
                  <a:srgbClr val="0066CC"/>
                </a:solidFill>
                <a:latin typeface="+mn-lt"/>
              </a:defRPr>
            </a:lvl7pPr>
            <a:lvl8pPr marL="3429000" indent="-228600" algn="l" rtl="0" eaLnBrk="1" fontAlgn="base" hangingPunct="1">
              <a:spcBef>
                <a:spcPct val="20000"/>
              </a:spcBef>
              <a:spcAft>
                <a:spcPct val="0"/>
              </a:spcAft>
              <a:buFont typeface="Times" pitchFamily="1" charset="0"/>
              <a:buChar char="•"/>
              <a:defRPr>
                <a:solidFill>
                  <a:srgbClr val="0066CC"/>
                </a:solidFill>
                <a:latin typeface="+mn-lt"/>
              </a:defRPr>
            </a:lvl8pPr>
            <a:lvl9pPr marL="3886200" indent="-228600" algn="l" rtl="0" eaLnBrk="1" fontAlgn="base" hangingPunct="1">
              <a:spcBef>
                <a:spcPct val="20000"/>
              </a:spcBef>
              <a:spcAft>
                <a:spcPct val="0"/>
              </a:spcAft>
              <a:buFont typeface="Times" pitchFamily="1" charset="0"/>
              <a:buChar char="•"/>
              <a:defRPr>
                <a:solidFill>
                  <a:srgbClr val="0066CC"/>
                </a:solidFill>
                <a:latin typeface="+mn-lt"/>
              </a:defRPr>
            </a:lvl9pPr>
          </a:lstStyle>
          <a:p>
            <a:r>
              <a:rPr lang="en-GB" sz="1500" kern="0" dirty="0"/>
              <a:t>GRACE-FO 1 and GRACE-FO 2 follow each other with 220 km </a:t>
            </a:r>
            <a:r>
              <a:rPr lang="en-GB" sz="1500" kern="0" dirty="0" err="1"/>
              <a:t>alongtrack</a:t>
            </a:r>
            <a:r>
              <a:rPr lang="en-GB" sz="1500" kern="0" dirty="0"/>
              <a:t> distance</a:t>
            </a:r>
          </a:p>
          <a:p>
            <a:r>
              <a:rPr lang="en-GB" sz="1500" kern="0" dirty="0"/>
              <a:t>Launched in May 2018, </a:t>
            </a:r>
            <a:br>
              <a:rPr lang="en-GB" sz="1500" kern="0" dirty="0"/>
            </a:br>
            <a:r>
              <a:rPr lang="en-GB" sz="1500" kern="0" dirty="0"/>
              <a:t>89</a:t>
            </a:r>
            <a:r>
              <a:rPr lang="en-GB" sz="1500" kern="0" baseline="30000" dirty="0"/>
              <a:t>°</a:t>
            </a:r>
            <a:r>
              <a:rPr lang="en-GB" sz="1500" kern="0" dirty="0"/>
              <a:t> orbital inclination, 480 – 500 km altitude</a:t>
            </a:r>
          </a:p>
          <a:p>
            <a:r>
              <a:rPr lang="en-GB" sz="1500" kern="0" dirty="0"/>
              <a:t>Magnetic data routinely calibrated by GFZ</a:t>
            </a:r>
          </a:p>
          <a:p>
            <a:endParaRPr lang="en-GB" sz="1800" kern="0" dirty="0"/>
          </a:p>
        </p:txBody>
      </p:sp>
      <p:cxnSp>
        <p:nvCxnSpPr>
          <p:cNvPr id="8" name="Straight Connector 7">
            <a:extLst>
              <a:ext uri="{FF2B5EF4-FFF2-40B4-BE49-F238E27FC236}">
                <a16:creationId xmlns:a16="http://schemas.microsoft.com/office/drawing/2014/main" id="{3EB51389-5279-4BB8-903F-9FD23EB067D3}"/>
              </a:ext>
            </a:extLst>
          </p:cNvPr>
          <p:cNvCxnSpPr>
            <a:cxnSpLocks/>
          </p:cNvCxnSpPr>
          <p:nvPr/>
        </p:nvCxnSpPr>
        <p:spPr bwMode="auto">
          <a:xfrm flipV="1">
            <a:off x="4517994" y="897564"/>
            <a:ext cx="0" cy="4104456"/>
          </a:xfrm>
          <a:prstGeom prst="line">
            <a:avLst/>
          </a:prstGeom>
          <a:solidFill>
            <a:schemeClr val="accent1"/>
          </a:solidFill>
          <a:ln w="31750" cap="flat" cmpd="sng" algn="ctr">
            <a:solidFill>
              <a:srgbClr val="0072BD"/>
            </a:solidFill>
            <a:prstDash val="solid"/>
            <a:round/>
            <a:headEnd type="none" w="med" len="med"/>
            <a:tailEnd type="none" w="med" len="med"/>
          </a:ln>
          <a:effectLst/>
        </p:spPr>
      </p:cxnSp>
    </p:spTree>
    <p:extLst>
      <p:ext uri="{BB962C8B-B14F-4D97-AF65-F5344CB8AC3E}">
        <p14:creationId xmlns:p14="http://schemas.microsoft.com/office/powerpoint/2010/main" val="3185652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BFD3F-414D-FCFD-3BE8-BD0B4A7B18C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6A3E03-F89D-2F10-BC1F-C481C3CDB6DD}"/>
              </a:ext>
            </a:extLst>
          </p:cNvPr>
          <p:cNvSpPr>
            <a:spLocks noGrp="1"/>
          </p:cNvSpPr>
          <p:nvPr>
            <p:ph idx="1"/>
          </p:nvPr>
        </p:nvSpPr>
        <p:spPr>
          <a:xfrm>
            <a:off x="95846" y="607777"/>
            <a:ext cx="9017160" cy="4312607"/>
          </a:xfrm>
        </p:spPr>
        <p:txBody>
          <a:bodyPr/>
          <a:lstStyle/>
          <a:p>
            <a:pPr marL="0" indent="0">
              <a:buNone/>
            </a:pPr>
            <a:r>
              <a:rPr lang="en-GB" noProof="0" dirty="0"/>
              <a:t>67 months ”historical data” (June 2018 to Dec 2023) kindly provided by GFZ</a:t>
            </a:r>
          </a:p>
          <a:p>
            <a:pPr marL="0" indent="0">
              <a:buNone/>
            </a:pPr>
            <a:endParaRPr lang="en-GB" sz="1050" b="1" noProof="0" dirty="0"/>
          </a:p>
          <a:p>
            <a:pPr marL="0" indent="0">
              <a:buNone/>
            </a:pPr>
            <a:r>
              <a:rPr lang="en-GB" b="1" noProof="0" dirty="0"/>
              <a:t>Model parameterisation:</a:t>
            </a:r>
            <a:r>
              <a:rPr lang="en-GB" noProof="0" dirty="0"/>
              <a:t>  885 parameters (67 x 12 + 81)</a:t>
            </a:r>
          </a:p>
          <a:p>
            <a:r>
              <a:rPr lang="en-GB" sz="1200" noProof="0" dirty="0"/>
              <a:t>12 ”basic” parameters (3 offsets, scale values, non-</a:t>
            </a:r>
            <a:r>
              <a:rPr lang="en-GB" sz="1200" noProof="0" dirty="0" err="1"/>
              <a:t>orthogonalitiies</a:t>
            </a:r>
            <a:r>
              <a:rPr lang="en-GB" sz="1200" noProof="0" dirty="0"/>
              <a:t>, Euler angles) in monthly bins</a:t>
            </a:r>
          </a:p>
          <a:p>
            <a:r>
              <a:rPr lang="en-GB" sz="1200" noProof="0" dirty="0"/>
              <a:t>81 ”common parameters” (magnetometer non-linearities and temperature dependence, disturbances due to magnetorquer, battery and solar array currents) assumed to be constant for the whole mission</a:t>
            </a:r>
            <a:endParaRPr lang="en-GB" noProof="0" dirty="0"/>
          </a:p>
          <a:p>
            <a:pPr marL="0" indent="0">
              <a:buNone/>
            </a:pPr>
            <a:r>
              <a:rPr lang="en-GB" b="1" noProof="0" dirty="0"/>
              <a:t>Model regularisation:</a:t>
            </a:r>
            <a:r>
              <a:rPr lang="en-GB" noProof="0" dirty="0"/>
              <a:t> minimize month-to-month variation of the 12 basic parameters</a:t>
            </a:r>
            <a:br>
              <a:rPr lang="en-GB" noProof="0" dirty="0"/>
            </a:br>
            <a:r>
              <a:rPr lang="en-GB" noProof="0" dirty="0"/>
              <a:t>reduces ”effective” number of model parameters from 885 to 203</a:t>
            </a:r>
          </a:p>
          <a:p>
            <a:pPr marL="0" indent="0">
              <a:buNone/>
            </a:pPr>
            <a:r>
              <a:rPr lang="en-GB" noProof="0" dirty="0">
                <a:solidFill>
                  <a:srgbClr val="FFC000"/>
                </a:solidFill>
              </a:rPr>
              <a:t>GFZ: all parameters estimated separately for every month (67 x 99 = 6633 model parameters)</a:t>
            </a:r>
            <a:br>
              <a:rPr lang="en-GB" noProof="0" dirty="0"/>
            </a:br>
            <a:endParaRPr lang="en-GB" noProof="0" dirty="0"/>
          </a:p>
          <a:p>
            <a:pPr marL="0" indent="0">
              <a:buNone/>
            </a:pPr>
            <a:r>
              <a:rPr lang="en-GB" noProof="0" dirty="0"/>
              <a:t>Higher data sampling rate of 2 Hz </a:t>
            </a:r>
            <a:br>
              <a:rPr lang="en-GB" noProof="0" dirty="0"/>
            </a:br>
            <a:r>
              <a:rPr lang="en-GB" noProof="0" dirty="0">
                <a:solidFill>
                  <a:srgbClr val="FFC000"/>
                </a:solidFill>
              </a:rPr>
              <a:t>GFZ: 1 Hz</a:t>
            </a:r>
          </a:p>
          <a:p>
            <a:pPr marL="0" indent="0">
              <a:buNone/>
            </a:pPr>
            <a:endParaRPr lang="en-GB" noProof="0" dirty="0"/>
          </a:p>
          <a:p>
            <a:pPr marL="0" indent="0">
              <a:buNone/>
            </a:pPr>
            <a:r>
              <a:rPr lang="en-GB" noProof="0" dirty="0"/>
              <a:t>Model determined from northbound </a:t>
            </a:r>
            <a:r>
              <a:rPr lang="en-GB" i="1" noProof="0" dirty="0"/>
              <a:t>and</a:t>
            </a:r>
            <a:r>
              <a:rPr lang="en-GB" noProof="0" dirty="0"/>
              <a:t> southbound data for better separation of offset and scale values</a:t>
            </a:r>
            <a:br>
              <a:rPr lang="en-GB" noProof="0" dirty="0"/>
            </a:br>
            <a:r>
              <a:rPr lang="en-GB" noProof="0" dirty="0">
                <a:solidFill>
                  <a:srgbClr val="FFC000"/>
                </a:solidFill>
              </a:rPr>
              <a:t>GFZ: </a:t>
            </a:r>
            <a:r>
              <a:rPr lang="en-GB" i="1" noProof="0" dirty="0">
                <a:solidFill>
                  <a:srgbClr val="FFC000"/>
                </a:solidFill>
              </a:rPr>
              <a:t>either</a:t>
            </a:r>
            <a:r>
              <a:rPr lang="en-GB" noProof="0" dirty="0">
                <a:solidFill>
                  <a:srgbClr val="FFC000"/>
                </a:solidFill>
              </a:rPr>
              <a:t> northbound </a:t>
            </a:r>
            <a:r>
              <a:rPr lang="en-GB" i="1" noProof="0" dirty="0">
                <a:solidFill>
                  <a:srgbClr val="FFC000"/>
                </a:solidFill>
              </a:rPr>
              <a:t>or</a:t>
            </a:r>
            <a:r>
              <a:rPr lang="en-GB" noProof="0" dirty="0">
                <a:solidFill>
                  <a:srgbClr val="FFC000"/>
                </a:solidFill>
              </a:rPr>
              <a:t> southbound data, with extrapolation to the other half of orbit</a:t>
            </a:r>
          </a:p>
        </p:txBody>
      </p:sp>
      <p:sp>
        <p:nvSpPr>
          <p:cNvPr id="6" name="Title 1">
            <a:extLst>
              <a:ext uri="{FF2B5EF4-FFF2-40B4-BE49-F238E27FC236}">
                <a16:creationId xmlns:a16="http://schemas.microsoft.com/office/drawing/2014/main" id="{30D48619-E85C-16BF-507D-639B690E271D}"/>
              </a:ext>
            </a:extLst>
          </p:cNvPr>
          <p:cNvSpPr>
            <a:spLocks noGrp="1"/>
          </p:cNvSpPr>
          <p:nvPr>
            <p:ph type="title"/>
          </p:nvPr>
        </p:nvSpPr>
        <p:spPr>
          <a:xfrm>
            <a:off x="116262" y="87474"/>
            <a:ext cx="8642350" cy="520303"/>
          </a:xfrm>
        </p:spPr>
        <p:txBody>
          <a:bodyPr/>
          <a:lstStyle/>
          <a:p>
            <a:r>
              <a:rPr lang="da-DK" sz="2400" dirty="0"/>
              <a:t>New </a:t>
            </a:r>
            <a:r>
              <a:rPr lang="da-DK" sz="2400" dirty="0" err="1"/>
              <a:t>calibration</a:t>
            </a:r>
            <a:r>
              <a:rPr lang="da-DK" sz="2400" dirty="0"/>
              <a:t> of GRACE-FO data</a:t>
            </a:r>
          </a:p>
        </p:txBody>
      </p:sp>
    </p:spTree>
    <p:extLst>
      <p:ext uri="{BB962C8B-B14F-4D97-AF65-F5344CB8AC3E}">
        <p14:creationId xmlns:p14="http://schemas.microsoft.com/office/powerpoint/2010/main" val="177958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animEffect transition="in" filter="fade">
                                      <p:cBhvr>
                                        <p:cTn id="1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1_ESL_Presentation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ESA_Documents" ma:contentTypeID="0x010100B93108F87DD4F24BAE6D0E809C37974D003A675EEDBEAD734789C2602A0F48A45A" ma:contentTypeVersion="42" ma:contentTypeDescription="" ma:contentTypeScope="" ma:versionID="aa44f4847e0ad84c6832dbf84c036b2d">
  <xsd:schema xmlns:xsd="http://www.w3.org/2001/XMLSchema" xmlns:xs="http://www.w3.org/2001/XMLSchema" xmlns:p="http://schemas.microsoft.com/office/2006/metadata/properties" xmlns:ns2="ddc99d1b-0883-4f2c-a8e6-6d8ebaa0e5d6" xmlns:ns4="be8b023c-50e9-4d8f-a1ea-883f9f33fd4a" targetNamespace="http://schemas.microsoft.com/office/2006/metadata/properties" ma:root="true" ma:fieldsID="a973ca82b9355a9077835b3019fe025f" ns2:_="" ns4:_="">
    <xsd:import namespace="ddc99d1b-0883-4f2c-a8e6-6d8ebaa0e5d6"/>
    <xsd:import namespace="be8b023c-50e9-4d8f-a1ea-883f9f33fd4a"/>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2:Revision" minOccurs="0"/>
                <xsd:element ref="ns2:Status" minOccurs="0"/>
                <xsd:element ref="ns2:Distribution" minOccurs="0"/>
                <xsd:element ref="ns2:Organisational_x0020_entity" minOccurs="0"/>
                <xsd:element ref="ns2:Long_x0020_Title" minOccurs="0"/>
                <xsd:element ref="ns2:_dlc_DocId" minOccurs="0"/>
                <xsd:element ref="ns2:_dlc_DocIdUrl" minOccurs="0"/>
                <xsd:element ref="ns2:_dlc_DocIdPersistId" minOccurs="0"/>
                <xsd:element ref="ns2:In_iShare" minOccurs="0"/>
                <xsd:element ref="ns2:AutoSync" minOccurs="0"/>
                <xsd:element ref="ns4: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xsd:simpleType>
        <xsd:restriction base="dms:Choice">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 Releasable to the Public"/>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ma:readOnly="false">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Long_x0020_Title" ma:index="22" nillable="true" ma:displayName="Long Title" ma:internalName="Long_x0020_Title">
      <xsd:simpleType>
        <xsd:restriction base="dms:Text">
          <xsd:maxLength value="255"/>
        </xsd:restriction>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element name="In_iShare" ma:index="26" nillable="true" ma:displayName="In_iShare" ma:default="0" ma:hidden="true" ma:internalName="In_iShare" ma:readOnly="false">
      <xsd:simpleType>
        <xsd:restriction base="dms:Boolean"/>
      </xsd:simpleType>
    </xsd:element>
    <xsd:element name="AutoSync" ma:index="27"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e8b023c-50e9-4d8f-a1ea-883f9f33fd4a" elementFormDefault="qualified">
    <xsd:import namespace="http://schemas.microsoft.com/office/2006/documentManagement/types"/>
    <xsd:import namespace="http://schemas.microsoft.com/office/infopath/2007/PartnerControls"/>
    <xsd:element name="SharedWithUsers" ma:index="2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21"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Reference xmlns="ddc99d1b-0883-4f2c-a8e6-6d8ebaa0e5d6" xsi:nil="true"/>
    <Classification_x0020_Caveat xmlns="ddc99d1b-0883-4f2c-a8e6-6d8ebaa0e5d6" xsi:nil="true"/>
    <Distribution xmlns="ddc99d1b-0883-4f2c-a8e6-6d8ebaa0e5d6" xsi:nil="true"/>
    <Revision xmlns="ddc99d1b-0883-4f2c-a8e6-6d8ebaa0e5d6">0</Revision>
    <Classification xmlns="ddc99d1b-0883-4f2c-a8e6-6d8ebaa0e5d6">ESA UNCLASSIFIED - For Official Use</Classification>
    <Issue xmlns="ddc99d1b-0883-4f2c-a8e6-6d8ebaa0e5d6">0</Issue>
    <Issue_x0020_Date xmlns="ddc99d1b-0883-4f2c-a8e6-6d8ebaa0e5d6">2015-06-30T22:00:00+00:00</Issue_x0020_Date>
    <Document_x0020_Type xmlns="ddc99d1b-0883-4f2c-a8e6-6d8ebaa0e5d6">HO - Handout / Presentation</Document_x0020_Type>
    <Status xmlns="ddc99d1b-0883-4f2c-a8e6-6d8ebaa0e5d6" xsi:nil="true"/>
    <Organisational_x0020_entity xmlns="ddc99d1b-0883-4f2c-a8e6-6d8ebaa0e5d6" xsi:nil="true"/>
    <In_iShare xmlns="ddc99d1b-0883-4f2c-a8e6-6d8ebaa0e5d6">false</In_iShare>
    <Assign_x0020_document_x0020_reference xmlns="ddc99d1b-0883-4f2c-a8e6-6d8ebaa0e5d6">false</Assign_x0020_document_x0020_reference>
    <Long_x0020_Title xmlns="ddc99d1b-0883-4f2c-a8e6-6d8ebaa0e5d6" xsi:nil="true"/>
    <AutoSync xmlns="ddc99d1b-0883-4f2c-a8e6-6d8ebaa0e5d6">false</AutoSync>
  </documentManagement>
</p:properties>
</file>

<file path=customXml/itemProps1.xml><?xml version="1.0" encoding="utf-8"?>
<ds:datastoreItem xmlns:ds="http://schemas.openxmlformats.org/officeDocument/2006/customXml" ds:itemID="{9B31E428-688F-40CD-B965-CDF636A1DD7D}">
  <ds:schemaRefs>
    <ds:schemaRef ds:uri="http://schemas.microsoft.com/sharepoint/events"/>
  </ds:schemaRefs>
</ds:datastoreItem>
</file>

<file path=customXml/itemProps2.xml><?xml version="1.0" encoding="utf-8"?>
<ds:datastoreItem xmlns:ds="http://schemas.openxmlformats.org/officeDocument/2006/customXml" ds:itemID="{E8C13874-5606-4455-9749-B119485ED2A8}">
  <ds:schemaRefs>
    <ds:schemaRef ds:uri="http://schemas.microsoft.com/sharepoint/v3/contenttype/forms"/>
  </ds:schemaRefs>
</ds:datastoreItem>
</file>

<file path=customXml/itemProps3.xml><?xml version="1.0" encoding="utf-8"?>
<ds:datastoreItem xmlns:ds="http://schemas.openxmlformats.org/officeDocument/2006/customXml" ds:itemID="{51BD9040-B022-451A-B5B1-B769385C79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be8b023c-50e9-4d8f-a1ea-883f9f33fd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A905FE9-EC40-4C6E-9E47-AA168ECA7004}">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be8b023c-50e9-4d8f-a1ea-883f9f33fd4a"/>
    <ds:schemaRef ds:uri="http://purl.org/dc/elements/1.1/"/>
    <ds:schemaRef ds:uri="http://schemas.microsoft.com/office/2006/metadata/properties"/>
    <ds:schemaRef ds:uri="ddc99d1b-0883-4f2c-a8e6-6d8ebaa0e5d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22253</TotalTime>
  <Words>1061</Words>
  <Application>Microsoft Office PowerPoint</Application>
  <PresentationFormat>On-screen Show (16:9)</PresentationFormat>
  <Paragraphs>134</Paragraphs>
  <Slides>16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Book Antiqua</vt:lpstr>
      <vt:lpstr>Calibri</vt:lpstr>
      <vt:lpstr>Comic Sans MS</vt:lpstr>
      <vt:lpstr>Symbol</vt:lpstr>
      <vt:lpstr>Tahoma</vt:lpstr>
      <vt:lpstr>Times</vt:lpstr>
      <vt:lpstr>Verdana</vt:lpstr>
      <vt:lpstr>1_ESL_Presentation_Template</vt:lpstr>
      <vt:lpstr>Advanced Modelling of Geospace (AMOG) Using Satellite Platform MagnetometerS</vt:lpstr>
      <vt:lpstr>Most satellites carry magnetometer for navigational purposes as part of their AOCS (Attitude and Orbit Control System)  The data of these AOCS magnetometers have scientific value but data calibration is essential    </vt:lpstr>
      <vt:lpstr>Overview: The various satellite data sets</vt:lpstr>
      <vt:lpstr>Magnetic Data from CryoSat-2 </vt:lpstr>
      <vt:lpstr>CryoSat-2</vt:lpstr>
      <vt:lpstr>CryoSat-2 – the various disturbances</vt:lpstr>
      <vt:lpstr>CryoSat-2 81-daily running mean of daily rms wrt CHAOS model</vt:lpstr>
      <vt:lpstr>Further Successful Examples: Magnetic Data from GRACE and GRACE-FO Satellite Duos</vt:lpstr>
      <vt:lpstr>New calibration of GRACE-FO data</vt:lpstr>
      <vt:lpstr>GRACE-FO 81-daily running mean of nighttime rms wrt CHAOS model</vt:lpstr>
      <vt:lpstr>Aeolus</vt:lpstr>
      <vt:lpstr>Aeolus 81-daily running mean of daily rms wrt CHAOS model</vt:lpstr>
      <vt:lpstr>Aeolus</vt:lpstr>
      <vt:lpstr>Altitude – “Swarm and Friends”</vt:lpstr>
      <vt:lpstr>Local Time Evolution – “Swarm and Friends”</vt:lpstr>
      <vt:lpstr>Conclusions</vt:lpstr>
    </vt:vector>
  </TitlesOfParts>
  <Company>DTU Space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Nils Olsen</dc:creator>
  <cp:lastModifiedBy>Nils Olsen</cp:lastModifiedBy>
  <cp:revision>1038</cp:revision>
  <cp:lastPrinted>2018-03-05T12:50:28Z</cp:lastPrinted>
  <dcterms:created xsi:type="dcterms:W3CDTF">2015-07-01T15:01:13Z</dcterms:created>
  <dcterms:modified xsi:type="dcterms:W3CDTF">2026-05-02T15:22:53Z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ContentTypeId">
    <vt:lpwstr>0x010100B93108F87DD4F24BAE6D0E809C37974D003A675EEDBEAD734789C2602A0F48A45A</vt:lpwstr>
  </property>
  <property fmtid="{D5CDD505-2E9C-101B-9397-08002B2CF9AE}" pid="30" name="Organisational entity">
    <vt:lpwstr/>
  </property>
  <property fmtid="{D5CDD505-2E9C-101B-9397-08002B2CF9AE}" pid="31" name="Long Title">
    <vt:lpwstr/>
  </property>
</Properties>
</file>