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9" r:id="rId2"/>
    <p:sldId id="428" r:id="rId3"/>
    <p:sldId id="420" r:id="rId4"/>
    <p:sldId id="421" r:id="rId5"/>
    <p:sldId id="426" r:id="rId6"/>
    <p:sldId id="427" r:id="rId7"/>
    <p:sldId id="430" r:id="rId8"/>
    <p:sldId id="410" r:id="rId9"/>
    <p:sldId id="432" r:id="rId10"/>
    <p:sldId id="433" r:id="rId11"/>
    <p:sldId id="438" r:id="rId12"/>
    <p:sldId id="435" r:id="rId13"/>
    <p:sldId id="431" r:id="rId14"/>
    <p:sldId id="407" r:id="rId15"/>
    <p:sldId id="408" r:id="rId16"/>
    <p:sldId id="411" r:id="rId17"/>
    <p:sldId id="399" r:id="rId18"/>
    <p:sldId id="401" r:id="rId19"/>
    <p:sldId id="402" r:id="rId20"/>
    <p:sldId id="403" r:id="rId21"/>
    <p:sldId id="404" r:id="rId22"/>
    <p:sldId id="405" r:id="rId23"/>
    <p:sldId id="406" r:id="rId24"/>
    <p:sldId id="441" r:id="rId25"/>
    <p:sldId id="442" r:id="rId26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0066"/>
    <a:srgbClr val="555555"/>
    <a:srgbClr val="EEEEEE"/>
    <a:srgbClr val="FFFFFF"/>
    <a:srgbClr val="333333"/>
    <a:srgbClr val="003399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5" autoAdjust="0"/>
    <p:restoredTop sz="86372" autoAdjust="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-918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45FC641D-426C-47DE-B288-4400C84A98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07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E773BA71-D943-4585-B224-14668FD8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5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9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65F682A-076D-43D9-A8A8-A1B5A942831F}" type="slidenum">
              <a:rPr lang="en-GB" sz="1200" smtClean="0"/>
              <a:pPr/>
              <a:t>12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0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6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0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5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2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0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1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33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5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4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6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0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736"/>
            <a:ext cx="8642350" cy="453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1029" name="Rectangle 99"/>
          <p:cNvSpPr>
            <a:spLocks noChangeArrowheads="1"/>
          </p:cNvSpPr>
          <p:nvPr/>
        </p:nvSpPr>
        <p:spPr bwMode="ltGray">
          <a:xfrm>
            <a:off x="0" y="6163636"/>
            <a:ext cx="9144000" cy="217692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1030" name="Text Box 31"/>
          <p:cNvSpPr txBox="1">
            <a:spLocks noChangeArrowheads="1"/>
          </p:cNvSpPr>
          <p:nvPr/>
        </p:nvSpPr>
        <p:spPr bwMode="auto">
          <a:xfrm>
            <a:off x="323528" y="6134799"/>
            <a:ext cx="8497887" cy="3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25600" algn="ctr"/>
                <a:tab pos="8337600" algn="r"/>
              </a:tabLst>
              <a:defRPr/>
            </a:pPr>
            <a:r>
              <a:rPr lang="en-US" sz="1200" b="0" dirty="0" smtClean="0">
                <a:solidFill>
                  <a:schemeClr val="bg1"/>
                </a:solidFill>
              </a:rPr>
              <a:t>EGU 2014 Vienna	     1 May 2014	EGU2014-6618-1</a:t>
            </a:r>
            <a:endParaRPr lang="en-US" sz="1200" b="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504" y="6414913"/>
            <a:ext cx="8064896" cy="398462"/>
            <a:chOff x="1514475" y="3263900"/>
            <a:chExt cx="6113463" cy="320675"/>
          </a:xfrm>
        </p:grpSpPr>
        <p:pic>
          <p:nvPicPr>
            <p:cNvPr id="2057" name="Picture 30" descr="BGS_Logo_Graphic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313" y="3279775"/>
              <a:ext cx="28892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29" descr="IPGP_Logo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263900"/>
              <a:ext cx="201613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28" descr="ETH_Logo_Short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675" y="3317875"/>
              <a:ext cx="487363" cy="16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31" descr="xx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925" y="3263900"/>
              <a:ext cx="635000" cy="27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7168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3273425"/>
              <a:ext cx="344487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3" descr="99VCrestCol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563" y="3287713"/>
              <a:ext cx="257175" cy="265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26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13" y="3308350"/>
              <a:ext cx="8477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27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25" y="3273425"/>
              <a:ext cx="37147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613" y="3292475"/>
              <a:ext cx="522287" cy="23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7174" descr="cea_leti_horizontal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0" y="3292475"/>
              <a:ext cx="631825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7175" descr="swarm (1)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5" y="3268663"/>
              <a:ext cx="925513" cy="31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60" y="6414912"/>
            <a:ext cx="621336" cy="4091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66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66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66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7704856" cy="2076251"/>
          </a:xfrm>
        </p:spPr>
        <p:txBody>
          <a:bodyPr/>
          <a:lstStyle/>
          <a:p>
            <a:r>
              <a:rPr lang="en-US" sz="2800" b="1" dirty="0" smtClean="0"/>
              <a:t>Swarm Data Processing </a:t>
            </a:r>
            <a:br>
              <a:rPr lang="en-US" sz="2800" b="1" dirty="0" smtClean="0"/>
            </a:br>
            <a:r>
              <a:rPr lang="en-US" sz="2800" b="1" dirty="0" smtClean="0"/>
              <a:t>and First Scientific Results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Nils Olsen and the Swarm SCARF Team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nio\Barton_E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98" y="188639"/>
            <a:ext cx="2754589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4" y="3947572"/>
            <a:ext cx="820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Swarm Data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Magnetic Level 1b Data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SCARF: Level 2 Data Products and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Model of the Earth’s magnetic field including Swarm data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827584" y="3945037"/>
            <a:ext cx="7704856" cy="20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800">
                <a:solidFill>
                  <a:srgbClr val="0066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600">
                <a:solidFill>
                  <a:srgbClr val="0066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400">
                <a:solidFill>
                  <a:srgbClr val="0066CC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400">
                <a:solidFill>
                  <a:srgbClr val="0066CC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1400">
                <a:solidFill>
                  <a:srgbClr val="0066CC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1400">
                <a:solidFill>
                  <a:srgbClr val="0066CC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1400">
                <a:solidFill>
                  <a:srgbClr val="0066CC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1400">
                <a:solidFill>
                  <a:srgbClr val="0066CC"/>
                </a:solidFill>
                <a:latin typeface="+mn-lt"/>
              </a:defRPr>
            </a:lvl9pPr>
          </a:lstStyle>
          <a:p>
            <a:endParaRPr lang="en-US" sz="1400" kern="0" dirty="0" smtClean="0">
              <a:solidFill>
                <a:schemeClr val="tx1"/>
              </a:solidFill>
            </a:endParaRPr>
          </a:p>
          <a:p>
            <a:r>
              <a:rPr lang="en-US" sz="1400" i="1" kern="0" dirty="0" smtClean="0">
                <a:solidFill>
                  <a:schemeClr val="tx1"/>
                </a:solidFill>
              </a:rPr>
              <a:t>Patrick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Alken</a:t>
            </a:r>
            <a:r>
              <a:rPr lang="en-US" sz="1400" i="1" kern="0" dirty="0" smtClean="0">
                <a:solidFill>
                  <a:schemeClr val="tx1"/>
                </a:solidFill>
              </a:rPr>
              <a:t>, Ciaran D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Beggan</a:t>
            </a:r>
            <a:r>
              <a:rPr lang="en-US" sz="1400" i="1" kern="0" dirty="0" smtClean="0">
                <a:solidFill>
                  <a:schemeClr val="tx1"/>
                </a:solidFill>
              </a:rPr>
              <a:t>, Stephan C.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Buchert</a:t>
            </a:r>
            <a:r>
              <a:rPr lang="en-US" sz="1400" i="1" kern="0" dirty="0" smtClean="0">
                <a:solidFill>
                  <a:schemeClr val="tx1"/>
                </a:solidFill>
              </a:rPr>
              <a:t>, Johnathan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Burchill</a:t>
            </a:r>
            <a:r>
              <a:rPr lang="en-US" sz="1400" i="1" kern="0" dirty="0" smtClean="0">
                <a:solidFill>
                  <a:schemeClr val="tx1"/>
                </a:solidFill>
              </a:rPr>
              <a:t>, Arnaud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Chulliat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err="1" smtClean="0">
                <a:solidFill>
                  <a:schemeClr val="tx1"/>
                </a:solidFill>
              </a:rPr>
              <a:t>Eelco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Doornbos</a:t>
            </a:r>
            <a:r>
              <a:rPr lang="en-US" sz="1400" i="1" kern="0" dirty="0" smtClean="0">
                <a:solidFill>
                  <a:schemeClr val="tx1"/>
                </a:solidFill>
              </a:rPr>
              <a:t>, Joao Teixeira da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Encarnacao</a:t>
            </a:r>
            <a:r>
              <a:rPr lang="en-US" sz="1400" i="1" kern="0" dirty="0" smtClean="0">
                <a:solidFill>
                  <a:schemeClr val="tx1"/>
                </a:solidFill>
              </a:rPr>
              <a:t>, Ludwig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Grunwaldt</a:t>
            </a:r>
            <a:r>
              <a:rPr lang="en-US" sz="1400" i="1" kern="0" dirty="0" smtClean="0">
                <a:solidFill>
                  <a:schemeClr val="tx1"/>
                </a:solidFill>
              </a:rPr>
              <a:t>, Brian Hamilton,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smtClean="0">
                <a:solidFill>
                  <a:schemeClr val="tx1"/>
                </a:solidFill>
              </a:rPr>
              <a:t>Rune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Floberghagen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Eigil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Friis</a:t>
            </a:r>
            <a:r>
              <a:rPr lang="en-US" sz="1400" i="1" kern="0" dirty="0" smtClean="0">
                <a:solidFill>
                  <a:schemeClr val="tx1"/>
                </a:solidFill>
              </a:rPr>
              <a:t>-Christensen, Giuseppe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Ottavianelli</a:t>
            </a:r>
            <a:r>
              <a:rPr lang="en-US" sz="1400" i="1" kern="0" dirty="0" smtClean="0">
                <a:solidFill>
                  <a:schemeClr val="tx1"/>
                </a:solidFill>
              </a:rPr>
              <a:t>, Gauthier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Hulot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smtClean="0">
                <a:solidFill>
                  <a:schemeClr val="tx1"/>
                </a:solidFill>
              </a:rPr>
              <a:t>Jose van den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IJssel</a:t>
            </a:r>
            <a:r>
              <a:rPr lang="en-US" sz="1400" i="1" kern="0" dirty="0" smtClean="0">
                <a:solidFill>
                  <a:schemeClr val="tx1"/>
                </a:solidFill>
              </a:rPr>
              <a:t>, David J. Knudsen, Alexey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Kuvshinov</a:t>
            </a:r>
            <a:r>
              <a:rPr lang="en-US" sz="1400" i="1" kern="0" dirty="0" smtClean="0">
                <a:solidFill>
                  <a:schemeClr val="tx1"/>
                </a:solidFill>
              </a:rPr>
              <a:t>, Jean-Michel Leger, Vincent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Lesur</a:t>
            </a:r>
            <a:r>
              <a:rPr lang="en-US" sz="1400" i="1" kern="0" dirty="0" smtClean="0">
                <a:solidFill>
                  <a:schemeClr val="tx1"/>
                </a:solidFill>
              </a:rPr>
              <a:t>, Hermann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Luehr</a:t>
            </a:r>
            <a:r>
              <a:rPr lang="en-US" sz="1400" i="1" kern="0" dirty="0" smtClean="0">
                <a:solidFill>
                  <a:schemeClr val="tx1"/>
                </a:solidFill>
              </a:rPr>
              <a:t>, Susan Macmillan, Stefan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Maus</a:t>
            </a:r>
            <a:r>
              <a:rPr lang="en-US" sz="1400" i="1" kern="0" dirty="0" smtClean="0">
                <a:solidFill>
                  <a:schemeClr val="tx1"/>
                </a:solidFill>
              </a:rPr>
              <a:t>, Ingo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Michaelis</a:t>
            </a:r>
            <a:r>
              <a:rPr lang="en-US" sz="1400" i="1" kern="0" dirty="0" smtClean="0">
                <a:solidFill>
                  <a:schemeClr val="tx1"/>
                </a:solidFill>
              </a:rPr>
              <a:t>, Max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Noja</a:t>
            </a:r>
            <a:r>
              <a:rPr lang="en-US" sz="1400" i="1" kern="0" dirty="0" smtClean="0">
                <a:solidFill>
                  <a:schemeClr val="tx1"/>
                </a:solidFill>
              </a:rPr>
              <a:t>, Nils Olsen,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err="1" smtClean="0">
                <a:solidFill>
                  <a:schemeClr val="tx1"/>
                </a:solidFill>
              </a:rPr>
              <a:t>Poul</a:t>
            </a:r>
            <a:r>
              <a:rPr lang="en-US" sz="1400" i="1" kern="0" dirty="0" smtClean="0">
                <a:solidFill>
                  <a:schemeClr val="tx1"/>
                </a:solidFill>
              </a:rPr>
              <a:t> Erik H Olsen,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Jaeheung</a:t>
            </a:r>
            <a:r>
              <a:rPr lang="en-US" sz="1400" i="1" kern="0" dirty="0" smtClean="0">
                <a:solidFill>
                  <a:schemeClr val="tx1"/>
                </a:solidFill>
              </a:rPr>
              <a:t> Park,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Radek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Peresty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Gernot</a:t>
            </a:r>
            <a:r>
              <a:rPr lang="en-US" sz="1400" i="1" kern="0" dirty="0" smtClean="0">
                <a:solidFill>
                  <a:schemeClr val="tx1"/>
                </a:solidFill>
              </a:rPr>
              <a:t> Plank,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Christoph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Puethe</a:t>
            </a:r>
            <a:r>
              <a:rPr lang="en-US" sz="1400" i="1" kern="0" dirty="0" smtClean="0">
                <a:solidFill>
                  <a:schemeClr val="tx1"/>
                </a:solidFill>
              </a:rPr>
              <a:t>, Jan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Rauberg</a:t>
            </a:r>
            <a:r>
              <a:rPr lang="en-US" sz="1400" i="1" kern="0" dirty="0" smtClean="0">
                <a:solidFill>
                  <a:schemeClr val="tx1"/>
                </a:solidFill>
              </a:rPr>
              <a:t>, Patricia Ritter, Martin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Rother</a:t>
            </a:r>
            <a:r>
              <a:rPr lang="en-US" sz="1400" i="1" kern="0" dirty="0" smtClean="0">
                <a:solidFill>
                  <a:schemeClr val="tx1"/>
                </a:solidFill>
              </a:rPr>
              <a:t>, Terence J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Sabaka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Reyko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Schachtschneider</a:t>
            </a:r>
            <a:r>
              <a:rPr lang="en-US" sz="1400" i="1" kern="0" dirty="0" smtClean="0">
                <a:solidFill>
                  <a:schemeClr val="tx1"/>
                </a:solidFill>
              </a:rPr>
              <a:t>, Olivier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Sirol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smtClean="0">
                <a:solidFill>
                  <a:schemeClr val="tx1"/>
                </a:solidFill>
              </a:rPr>
              <a:t>Claudia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Stolle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Erwan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Thebault</a:t>
            </a:r>
            <a:r>
              <a:rPr lang="en-US" sz="1400" i="1" kern="0" dirty="0" smtClean="0">
                <a:solidFill>
                  <a:schemeClr val="tx1"/>
                </a:solidFill>
              </a:rPr>
              <a:t>, Alan W P Thomson, Lars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Toeffner</a:t>
            </a:r>
            <a:r>
              <a:rPr lang="en-US" sz="1400" i="1" kern="0" dirty="0" smtClean="0">
                <a:solidFill>
                  <a:schemeClr val="tx1"/>
                </a:solidFill>
              </a:rPr>
              <a:t>-Clausen, Jakub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Velımsky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smtClean="0">
                <a:solidFill>
                  <a:schemeClr val="tx1"/>
                </a:solidFill>
              </a:rPr>
              <a:t>Pierre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Vigneron</a:t>
            </a:r>
            <a:r>
              <a:rPr lang="en-US" sz="1400" i="1" kern="0" dirty="0" smtClean="0">
                <a:solidFill>
                  <a:schemeClr val="tx1"/>
                </a:solidFill>
              </a:rPr>
              <a:t>, Pieter 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Visser</a:t>
            </a:r>
            <a:endParaRPr lang="en-US" sz="14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00" y="188913"/>
            <a:ext cx="8642350" cy="693737"/>
          </a:xfrm>
        </p:spPr>
        <p:txBody>
          <a:bodyPr/>
          <a:lstStyle/>
          <a:p>
            <a:r>
              <a:rPr lang="en-US" dirty="0" smtClean="0"/>
              <a:t>Level1b Data from Prototype Processor </a:t>
            </a:r>
            <a:br>
              <a:rPr lang="en-US" dirty="0" smtClean="0"/>
            </a:br>
            <a:r>
              <a:rPr lang="en-US" sz="1800" dirty="0" smtClean="0"/>
              <a:t>(non-validated data)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22145" y="1196752"/>
            <a:ext cx="1714351" cy="8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 algn="r">
              <a:buFont typeface="Times" pitchFamily="18" charset="0"/>
              <a:buNone/>
            </a:pPr>
            <a:r>
              <a:rPr lang="en-US" sz="1800" kern="0" dirty="0" smtClean="0">
                <a:solidFill>
                  <a:srgbClr val="0070C0"/>
                </a:solidFill>
              </a:rPr>
              <a:t>CHAOS-4 model subtracted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20274" y="2047128"/>
            <a:ext cx="2030958" cy="8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 algn="r">
              <a:buFont typeface="Times" pitchFamily="18" charset="0"/>
              <a:buNone/>
            </a:pPr>
            <a:r>
              <a:rPr lang="en-US" sz="1800" kern="0" dirty="0" smtClean="0">
                <a:solidFill>
                  <a:srgbClr val="0070C0"/>
                </a:solidFill>
              </a:rPr>
              <a:t>Difference</a:t>
            </a:r>
            <a:br>
              <a:rPr lang="en-US" sz="1800" kern="0" dirty="0" smtClean="0">
                <a:solidFill>
                  <a:srgbClr val="0070C0"/>
                </a:solidFill>
              </a:rPr>
            </a:br>
            <a:r>
              <a:rPr lang="en-US" sz="1800" kern="0" dirty="0" smtClean="0">
                <a:solidFill>
                  <a:srgbClr val="0070C0"/>
                </a:solidFill>
              </a:rPr>
              <a:t>Swarm A -Swarm B</a:t>
            </a:r>
          </a:p>
        </p:txBody>
      </p:sp>
      <p:pic>
        <p:nvPicPr>
          <p:cNvPr id="7" name="Picture 2" descr="C:\nio\m\Swarm\Cal-Val\dF_5_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0000"/>
            <a:ext cx="684076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9512" y="1268760"/>
            <a:ext cx="8871718" cy="4671240"/>
            <a:chOff x="179512" y="1268760"/>
            <a:chExt cx="8871718" cy="4671240"/>
          </a:xfrm>
        </p:grpSpPr>
        <p:pic>
          <p:nvPicPr>
            <p:cNvPr id="3075" name="Picture 3" descr="C:\nio\m\Swarm\Cal-Val\dF_5_PP_15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6840760" cy="467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7020272" y="2852936"/>
              <a:ext cx="2030958" cy="80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000">
                  <a:solidFill>
                    <a:srgbClr val="0066C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9pPr>
            </a:lstStyle>
            <a:p>
              <a:pPr marL="0" indent="0" algn="r">
                <a:buFont typeface="Times" pitchFamily="18" charset="0"/>
                <a:buNone/>
              </a:pPr>
              <a:r>
                <a:rPr lang="en-US" sz="1800" kern="0" dirty="0" smtClean="0">
                  <a:solidFill>
                    <a:srgbClr val="0070C0"/>
                  </a:solidFill>
                </a:rPr>
                <a:t>Swarm-B data shifted by 15s  </a:t>
              </a:r>
              <a:br>
                <a:rPr lang="en-US" sz="1800" kern="0" dirty="0" smtClean="0">
                  <a:solidFill>
                    <a:srgbClr val="0070C0"/>
                  </a:solidFill>
                </a:rPr>
              </a:br>
              <a:r>
                <a:rPr lang="en-US" sz="1800" kern="0" dirty="0" smtClean="0">
                  <a:solidFill>
                    <a:srgbClr val="0070C0"/>
                  </a:solidFill>
                </a:rPr>
                <a:t>since satellite flies 120 km behind Swarm-A </a:t>
              </a:r>
              <a:br>
                <a:rPr lang="en-US" sz="1800" kern="0" dirty="0" smtClean="0">
                  <a:solidFill>
                    <a:srgbClr val="0070C0"/>
                  </a:solidFill>
                </a:rPr>
              </a:br>
              <a:r>
                <a:rPr lang="en-US" sz="1800" kern="0" dirty="0" smtClean="0">
                  <a:solidFill>
                    <a:srgbClr val="0070C0"/>
                  </a:solidFill>
                </a:rPr>
                <a:t>(on that day)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7544" y="5374957"/>
            <a:ext cx="8568952" cy="646331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More on </a:t>
            </a:r>
            <a:r>
              <a:rPr kumimoji="0" lang="da-DK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Swarm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</a:t>
            </a:r>
            <a:r>
              <a:rPr kumimoji="0" lang="da-DK" sz="18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Scalar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Field Measurements from ASM </a:t>
            </a:r>
            <a:b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</a:b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in Presentations</a:t>
            </a:r>
            <a:r>
              <a:rPr lang="en-GB" sz="1800" kern="0" noProof="0" dirty="0">
                <a:solidFill>
                  <a:srgbClr val="FFFFFF"/>
                </a:solidFill>
                <a:latin typeface="Verdana"/>
                <a:ea typeface="ＭＳ Ｐゴシック"/>
              </a:rPr>
              <a:t> 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by Gauthier </a:t>
            </a:r>
            <a:r>
              <a:rPr lang="en-GB" sz="1800" kern="0" dirty="0" err="1" smtClean="0">
                <a:solidFill>
                  <a:srgbClr val="FFFFFF"/>
                </a:solidFill>
                <a:latin typeface="Verdana"/>
                <a:ea typeface="ＭＳ Ｐゴシック"/>
              </a:rPr>
              <a:t>Hulot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 and co-workers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84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</a:t>
            </a:r>
            <a:r>
              <a:rPr lang="en-US" dirty="0" smtClean="0"/>
              <a:t>Level-2 Data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88660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0" y="1339051"/>
            <a:ext cx="5940152" cy="46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208" y="1830536"/>
            <a:ext cx="4694808" cy="3254648"/>
            <a:chOff x="21208" y="1830536"/>
            <a:chExt cx="4694808" cy="3254648"/>
          </a:xfrm>
        </p:grpSpPr>
        <p:sp>
          <p:nvSpPr>
            <p:cNvPr id="6" name="Oval 5"/>
            <p:cNvSpPr/>
            <p:nvPr/>
          </p:nvSpPr>
          <p:spPr bwMode="auto">
            <a:xfrm>
              <a:off x="21208" y="1830536"/>
              <a:ext cx="3240360" cy="54748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2699792" y="2378024"/>
              <a:ext cx="2016224" cy="27071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21208" y="2089992"/>
            <a:ext cx="4694808" cy="1641612"/>
            <a:chOff x="21208" y="1830536"/>
            <a:chExt cx="4694808" cy="1641612"/>
          </a:xfrm>
        </p:grpSpPr>
        <p:sp>
          <p:nvSpPr>
            <p:cNvPr id="13" name="Oval 12"/>
            <p:cNvSpPr/>
            <p:nvPr/>
          </p:nvSpPr>
          <p:spPr bwMode="auto">
            <a:xfrm>
              <a:off x="21208" y="1830536"/>
              <a:ext cx="3240360" cy="54748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699792" y="2378024"/>
              <a:ext cx="2016224" cy="10941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1208" y="1700808"/>
            <a:ext cx="5630912" cy="2333400"/>
            <a:chOff x="21208" y="44624"/>
            <a:chExt cx="5630912" cy="2333400"/>
          </a:xfrm>
        </p:grpSpPr>
        <p:sp>
          <p:nvSpPr>
            <p:cNvPr id="17" name="Oval 16"/>
            <p:cNvSpPr/>
            <p:nvPr/>
          </p:nvSpPr>
          <p:spPr bwMode="auto">
            <a:xfrm>
              <a:off x="21208" y="1830536"/>
              <a:ext cx="3240360" cy="54748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2699792" y="44624"/>
              <a:ext cx="2952328" cy="19082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29592" y="3284984"/>
            <a:ext cx="6130044" cy="1094408"/>
            <a:chOff x="-122808" y="2348880"/>
            <a:chExt cx="6130044" cy="1094408"/>
          </a:xfrm>
        </p:grpSpPr>
        <p:sp>
          <p:nvSpPr>
            <p:cNvPr id="22" name="Oval 21"/>
            <p:cNvSpPr/>
            <p:nvPr/>
          </p:nvSpPr>
          <p:spPr bwMode="auto">
            <a:xfrm>
              <a:off x="-122808" y="2895800"/>
              <a:ext cx="3240360" cy="54748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7"/>
            </p:cNvCxnSpPr>
            <p:nvPr/>
          </p:nvCxnSpPr>
          <p:spPr bwMode="auto">
            <a:xfrm flipV="1">
              <a:off x="2643012" y="2348880"/>
              <a:ext cx="3364224" cy="6270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21208" y="2406600"/>
            <a:ext cx="5054848" cy="1972792"/>
            <a:chOff x="21208" y="1830536"/>
            <a:chExt cx="5054848" cy="1972792"/>
          </a:xfrm>
        </p:grpSpPr>
        <p:sp>
          <p:nvSpPr>
            <p:cNvPr id="29" name="Oval 28"/>
            <p:cNvSpPr/>
            <p:nvPr/>
          </p:nvSpPr>
          <p:spPr bwMode="auto">
            <a:xfrm>
              <a:off x="21208" y="1830536"/>
              <a:ext cx="3240360" cy="120242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3059832" y="2708920"/>
              <a:ext cx="2016224" cy="10944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Oval 33"/>
          <p:cNvSpPr/>
          <p:nvPr/>
        </p:nvSpPr>
        <p:spPr bwMode="auto">
          <a:xfrm>
            <a:off x="6352" y="4293096"/>
            <a:ext cx="3240360" cy="93610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1208" y="5085184"/>
            <a:ext cx="3240360" cy="87781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455876" y="2407168"/>
            <a:ext cx="5371644" cy="3547392"/>
            <a:chOff x="3455876" y="2407168"/>
            <a:chExt cx="5371644" cy="3547392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63974"/>
            <a:stretch/>
          </p:blipFill>
          <p:spPr bwMode="auto">
            <a:xfrm>
              <a:off x="5623520" y="4215807"/>
              <a:ext cx="3204000" cy="1738753"/>
            </a:xfrm>
            <a:prstGeom prst="rect">
              <a:avLst/>
            </a:prstGeom>
            <a:noFill/>
            <a:ln>
              <a:noFill/>
            </a:ln>
            <a:effectLst>
              <a:outerShdw blurRad="88900" dist="38100" dir="2700000" sx="103000" sy="103000" algn="tl" rotWithShape="0">
                <a:prstClr val="black">
                  <a:alpha val="3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Oval 40"/>
            <p:cNvSpPr/>
            <p:nvPr/>
          </p:nvSpPr>
          <p:spPr bwMode="auto">
            <a:xfrm>
              <a:off x="3455876" y="2407168"/>
              <a:ext cx="3240360" cy="877816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8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724400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8913" indent="-188913">
              <a:spcBef>
                <a:spcPct val="20000"/>
              </a:spcBef>
              <a:defRPr/>
            </a:pPr>
            <a:r>
              <a:rPr lang="en-US" i="1" dirty="0"/>
              <a:t>Swarm </a:t>
            </a:r>
            <a:r>
              <a:rPr lang="en-US" dirty="0"/>
              <a:t>Level-2 Data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2938" y="1071563"/>
            <a:ext cx="8215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8913" indent="-188913">
              <a:spcBef>
                <a:spcPct val="20000"/>
              </a:spcBef>
              <a:defRPr/>
            </a:pPr>
            <a:endParaRPr lang="en-US" kern="0" dirty="0">
              <a:solidFill>
                <a:srgbClr val="3333CC"/>
              </a:solidFill>
              <a:latin typeface="+mn-lt"/>
              <a:ea typeface="+mn-ea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9552" y="1007939"/>
            <a:ext cx="8431336" cy="47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8913" indent="-188913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0070C0"/>
                </a:solidFill>
                <a:latin typeface="+mn-lt"/>
                <a:ea typeface="+mn-ea"/>
              </a:rPr>
              <a:t>Swarm </a:t>
            </a:r>
            <a:r>
              <a:rPr lang="en-US" sz="1800" b="1" i="1" kern="0" dirty="0">
                <a:solidFill>
                  <a:srgbClr val="0070C0"/>
                </a:solidFill>
              </a:rPr>
              <a:t>SCARF</a:t>
            </a:r>
            <a:r>
              <a:rPr lang="en-US" sz="1800" i="1" kern="0" dirty="0">
                <a:solidFill>
                  <a:srgbClr val="0070C0"/>
                </a:solidFill>
              </a:rPr>
              <a:t> </a:t>
            </a:r>
            <a:r>
              <a:rPr lang="en-US" sz="1800" i="1" kern="0" dirty="0"/>
              <a:t>(</a:t>
            </a:r>
            <a:r>
              <a:rPr lang="en-US" sz="1800" b="1" i="1" kern="0" dirty="0">
                <a:solidFill>
                  <a:srgbClr val="0070C0"/>
                </a:solidFill>
              </a:rPr>
              <a:t>S</a:t>
            </a:r>
            <a:r>
              <a:rPr lang="en-US" sz="1800" i="1" kern="0" dirty="0"/>
              <a:t>atellite </a:t>
            </a:r>
            <a:r>
              <a:rPr lang="en-US" sz="1800" b="1" i="1" kern="0" dirty="0">
                <a:solidFill>
                  <a:srgbClr val="0070C0"/>
                </a:solidFill>
              </a:rPr>
              <a:t>C</a:t>
            </a:r>
            <a:r>
              <a:rPr lang="en-US" sz="1800" i="1" kern="0" dirty="0"/>
              <a:t>onstellation </a:t>
            </a:r>
            <a:r>
              <a:rPr lang="en-US" sz="1800" b="1" i="1" kern="0" dirty="0">
                <a:solidFill>
                  <a:srgbClr val="0070C0"/>
                </a:solidFill>
              </a:rPr>
              <a:t>A</a:t>
            </a:r>
            <a:r>
              <a:rPr lang="en-US" sz="1800" i="1" kern="0" dirty="0"/>
              <a:t>pplication and </a:t>
            </a:r>
            <a:r>
              <a:rPr lang="en-US" sz="1800" b="1" i="1" kern="0" dirty="0">
                <a:solidFill>
                  <a:srgbClr val="0070C0"/>
                </a:solidFill>
              </a:rPr>
              <a:t>R</a:t>
            </a:r>
            <a:r>
              <a:rPr lang="en-US" sz="1800" i="1" kern="0" dirty="0"/>
              <a:t>esearch </a:t>
            </a:r>
            <a:r>
              <a:rPr lang="en-US" sz="1800" b="1" i="1" kern="0" dirty="0">
                <a:solidFill>
                  <a:srgbClr val="0070C0"/>
                </a:solidFill>
              </a:rPr>
              <a:t>F</a:t>
            </a:r>
            <a:r>
              <a:rPr lang="en-US" sz="1800" i="1" kern="0" dirty="0"/>
              <a:t>acility)</a:t>
            </a:r>
            <a:endParaRPr lang="en-US" sz="1800" i="1" kern="0" dirty="0">
              <a:solidFill>
                <a:srgbClr val="3333CC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100" kern="0" dirty="0">
              <a:solidFill>
                <a:srgbClr val="3333CC"/>
              </a:solidFill>
            </a:endParaRPr>
          </a:p>
          <a:p>
            <a:pPr marL="188913" indent="-188913">
              <a:spcBef>
                <a:spcPct val="20000"/>
              </a:spcBef>
              <a:defRPr/>
            </a:pPr>
            <a:r>
              <a:rPr lang="en-US" sz="1800" kern="0" dirty="0" smtClean="0">
                <a:latin typeface="+mn-lt"/>
                <a:ea typeface="+mn-ea"/>
              </a:rPr>
              <a:t>Consortium of 6 European partners (DTU, GFZ, IPGP, ETH, DEOS, BGS)</a:t>
            </a:r>
            <a:br>
              <a:rPr lang="en-US" sz="1800" kern="0" dirty="0" smtClean="0">
                <a:latin typeface="+mn-lt"/>
                <a:ea typeface="+mn-ea"/>
              </a:rPr>
            </a:br>
            <a:r>
              <a:rPr lang="en-US" sz="1800" kern="0" dirty="0" smtClean="0">
                <a:latin typeface="+mn-lt"/>
                <a:ea typeface="+mn-ea"/>
              </a:rPr>
              <a:t>with support from NASA/GSFC, CIRES and CUP</a:t>
            </a:r>
          </a:p>
          <a:p>
            <a:pPr marL="188913" indent="-188913">
              <a:spcBef>
                <a:spcPct val="20000"/>
              </a:spcBef>
              <a:defRPr/>
            </a:pPr>
            <a:r>
              <a:rPr lang="en-US" sz="1800" dirty="0"/>
              <a:t>ESA funded activity for Development, Implementation and Operation</a:t>
            </a:r>
            <a:br>
              <a:rPr lang="en-US" sz="1800" dirty="0"/>
            </a:br>
            <a:r>
              <a:rPr lang="en-US" sz="1800" dirty="0"/>
              <a:t>of a distributed L2 Processing Facility </a:t>
            </a:r>
            <a:endParaRPr lang="en-US" sz="1800" dirty="0" smtClean="0"/>
          </a:p>
          <a:p>
            <a:pPr marL="188913" indent="-188913">
              <a:spcBef>
                <a:spcPct val="20000"/>
              </a:spcBef>
              <a:defRPr/>
            </a:pPr>
            <a:endParaRPr lang="en-US" sz="1800" dirty="0"/>
          </a:p>
          <a:p>
            <a:pPr marL="188913" indent="-188913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3333CC"/>
                </a:solidFill>
                <a:latin typeface="+mn-lt"/>
                <a:ea typeface="+mn-ea"/>
              </a:rPr>
              <a:t>Cat-1 </a:t>
            </a:r>
            <a: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  <a:t>chains with “scientists in the loop” (operated by SCARF)</a:t>
            </a:r>
            <a:b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</a:br>
            <a: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  <a:t>	advanced geomagnetic models, mantle conductivity … </a:t>
            </a:r>
          </a:p>
          <a:p>
            <a:pPr>
              <a:spcBef>
                <a:spcPct val="20000"/>
              </a:spcBef>
              <a:defRPr/>
            </a:pPr>
            <a:endParaRPr lang="en-US" sz="1050" kern="0" dirty="0" smtClean="0">
              <a:solidFill>
                <a:srgbClr val="3333CC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3333CC"/>
                </a:solidFill>
                <a:latin typeface="+mn-lt"/>
                <a:ea typeface="+mn-ea"/>
              </a:rPr>
              <a:t>Cat-2 </a:t>
            </a:r>
            <a: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  <a:t>chains with automatic processing (operated by ESRIN)</a:t>
            </a:r>
            <a:b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</a:br>
            <a: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  <a:t>	products describing Earth environment, NRT capability</a:t>
            </a:r>
            <a:endParaRPr lang="en-US" sz="1800" kern="0" dirty="0">
              <a:solidFill>
                <a:srgbClr val="3333CC"/>
              </a:solidFill>
              <a:latin typeface="+mn-lt"/>
              <a:ea typeface="+mn-ea"/>
            </a:endParaRPr>
          </a:p>
          <a:p>
            <a:pPr marL="188913" indent="-188913">
              <a:spcBef>
                <a:spcPct val="20000"/>
              </a:spcBef>
              <a:defRPr/>
            </a:pPr>
            <a:endParaRPr lang="en-US" sz="1800" kern="0" dirty="0" smtClean="0">
              <a:solidFill>
                <a:srgbClr val="3333CC"/>
              </a:solidFill>
              <a:latin typeface="+mn-lt"/>
              <a:ea typeface="+mn-ea"/>
            </a:endParaRPr>
          </a:p>
          <a:p>
            <a:pPr marL="188913" indent="-188913">
              <a:spcBef>
                <a:spcPct val="20000"/>
              </a:spcBef>
              <a:defRPr/>
            </a:pPr>
            <a:r>
              <a:rPr lang="en-US" sz="1800" kern="0" dirty="0"/>
              <a:t>Development phase: </a:t>
            </a:r>
            <a:r>
              <a:rPr lang="en-US" sz="1800" kern="0" dirty="0" smtClean="0"/>
              <a:t>	Oct </a:t>
            </a:r>
            <a:r>
              <a:rPr lang="en-US" sz="1800" kern="0" dirty="0"/>
              <a:t>2010 – March </a:t>
            </a:r>
            <a:r>
              <a:rPr lang="en-US" sz="1800" kern="0" dirty="0" smtClean="0"/>
              <a:t>2014</a:t>
            </a:r>
          </a:p>
          <a:p>
            <a:pPr marL="188913" indent="-188913">
              <a:spcBef>
                <a:spcPct val="20000"/>
              </a:spcBef>
              <a:defRPr/>
            </a:pPr>
            <a:r>
              <a:rPr lang="en-US" sz="1800" kern="0" dirty="0" smtClean="0"/>
              <a:t>Exploitation phase:	2014 – 2018+ (at least 5 years)</a:t>
            </a:r>
            <a:r>
              <a:rPr lang="en-US" sz="1800" kern="0" dirty="0"/>
              <a:t/>
            </a:r>
            <a:br>
              <a:rPr lang="en-US" sz="1800" kern="0" dirty="0"/>
            </a:b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518525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ocess 34"/>
          <p:cNvSpPr/>
          <p:nvPr/>
        </p:nvSpPr>
        <p:spPr bwMode="auto">
          <a:xfrm>
            <a:off x="2109440" y="3789040"/>
            <a:ext cx="3176736" cy="79208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L2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Processor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Flowchart: Process 7"/>
          <p:cNvSpPr/>
          <p:nvPr/>
        </p:nvSpPr>
        <p:spPr bwMode="auto">
          <a:xfrm>
            <a:off x="611560" y="2492896"/>
            <a:ext cx="2032992" cy="79208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L1b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(Operational Processor)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1560" y="908720"/>
            <a:ext cx="2032992" cy="944488"/>
            <a:chOff x="611560" y="1772816"/>
            <a:chExt cx="2032992" cy="1096888"/>
          </a:xfrm>
        </p:grpSpPr>
        <p:sp>
          <p:nvSpPr>
            <p:cNvPr id="6" name="Flowchart: Process 5"/>
            <p:cNvSpPr/>
            <p:nvPr/>
          </p:nvSpPr>
          <p:spPr bwMode="auto">
            <a:xfrm>
              <a:off x="611560" y="17728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  <p:sp>
          <p:nvSpPr>
            <p:cNvPr id="16" name="Flowchart: Process 15"/>
            <p:cNvSpPr/>
            <p:nvPr/>
          </p:nvSpPr>
          <p:spPr bwMode="auto">
            <a:xfrm>
              <a:off x="763960" y="19252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916360" y="20776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</p:grpSp>
      <p:sp>
        <p:nvSpPr>
          <p:cNvPr id="23" name="Flowchart: Process 22"/>
          <p:cNvSpPr/>
          <p:nvPr/>
        </p:nvSpPr>
        <p:spPr bwMode="auto">
          <a:xfrm>
            <a:off x="2115344" y="3789040"/>
            <a:ext cx="3176736" cy="792088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SCARF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L2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Processing Facility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Arrow Connector 24"/>
          <p:cNvCxnSpPr>
            <a:stCxn id="8" idx="2"/>
          </p:cNvCxnSpPr>
          <p:nvPr/>
        </p:nvCxnSpPr>
        <p:spPr bwMode="auto">
          <a:xfrm>
            <a:off x="1628056" y="3284984"/>
            <a:ext cx="0" cy="187220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703712" y="4581128"/>
            <a:ext cx="0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3" name="Straight Arrow Connector 32"/>
          <p:cNvCxnSpPr>
            <a:endCxn id="8" idx="0"/>
          </p:cNvCxnSpPr>
          <p:nvPr/>
        </p:nvCxnSpPr>
        <p:spPr bwMode="auto">
          <a:xfrm>
            <a:off x="1628056" y="1853208"/>
            <a:ext cx="0" cy="6396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15616" y="1979548"/>
            <a:ext cx="51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L0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916360" y="3717032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L1b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3224608" y="4653136"/>
            <a:ext cx="512440" cy="369332"/>
          </a:xfrm>
          <a:prstGeom prst="rect">
            <a:avLst/>
          </a:prstGeom>
          <a:noFill/>
          <a:ln w="6350" cap="rnd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L2</a:t>
            </a:r>
            <a:endParaRPr lang="en-US" sz="1800" dirty="0"/>
          </a:p>
        </p:txBody>
      </p:sp>
      <p:cxnSp>
        <p:nvCxnSpPr>
          <p:cNvPr id="51" name="Elbow Connector 50"/>
          <p:cNvCxnSpPr>
            <a:endCxn id="23" idx="0"/>
          </p:cNvCxnSpPr>
          <p:nvPr/>
        </p:nvCxnSpPr>
        <p:spPr bwMode="auto">
          <a:xfrm>
            <a:off x="1628056" y="3439492"/>
            <a:ext cx="2075656" cy="34954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827584" y="5157192"/>
            <a:ext cx="3774504" cy="59638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cientific users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28056" y="1979548"/>
            <a:ext cx="5248200" cy="1612344"/>
            <a:chOff x="1628056" y="1979548"/>
            <a:chExt cx="5248200" cy="1612344"/>
          </a:xfrm>
        </p:grpSpPr>
        <p:sp>
          <p:nvSpPr>
            <p:cNvPr id="10" name="Left-Right Arrow 9"/>
            <p:cNvSpPr/>
            <p:nvPr/>
          </p:nvSpPr>
          <p:spPr bwMode="auto">
            <a:xfrm>
              <a:off x="2742656" y="2795216"/>
              <a:ext cx="1713148" cy="243644"/>
            </a:xfrm>
            <a:prstGeom prst="leftRightArrow">
              <a:avLst/>
            </a:prstGeom>
            <a:solidFill>
              <a:schemeClr val="accent1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538464" y="2495004"/>
              <a:ext cx="2337792" cy="1096888"/>
              <a:chOff x="3347864" y="2495004"/>
              <a:chExt cx="2337792" cy="1096888"/>
            </a:xfrm>
            <a:solidFill>
              <a:srgbClr val="92D050"/>
            </a:solidFill>
          </p:grpSpPr>
          <p:sp>
            <p:nvSpPr>
              <p:cNvPr id="21" name="Flowchart: Process 20"/>
              <p:cNvSpPr/>
              <p:nvPr/>
            </p:nvSpPr>
            <p:spPr bwMode="auto">
              <a:xfrm>
                <a:off x="3652664" y="2799804"/>
                <a:ext cx="2032992" cy="792088"/>
              </a:xfrm>
              <a:prstGeom prst="flowChartProcess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Flowchart: Process 19"/>
              <p:cNvSpPr/>
              <p:nvPr/>
            </p:nvSpPr>
            <p:spPr bwMode="auto">
              <a:xfrm>
                <a:off x="3500264" y="2647404"/>
                <a:ext cx="2032992" cy="792088"/>
              </a:xfrm>
              <a:prstGeom prst="flowChartProcess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Flowchart: Process 18"/>
              <p:cNvSpPr/>
              <p:nvPr/>
            </p:nvSpPr>
            <p:spPr bwMode="auto">
              <a:xfrm>
                <a:off x="3347864" y="2495004"/>
                <a:ext cx="2032992" cy="792088"/>
              </a:xfrm>
              <a:prstGeom prst="flowChartProcess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L1b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Processor</a:t>
                </a:r>
                <a:b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</a:br>
                <a:r>
                  <a:rPr kumimoji="0" lang="en-US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(Prototype Processor)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58" name="Elbow Connector 57"/>
            <p:cNvCxnSpPr>
              <a:endCxn id="19" idx="0"/>
            </p:cNvCxnSpPr>
            <p:nvPr/>
          </p:nvCxnSpPr>
          <p:spPr bwMode="auto">
            <a:xfrm>
              <a:off x="1628056" y="1979548"/>
              <a:ext cx="3926904" cy="51545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/>
          <a:p>
            <a:r>
              <a:rPr lang="en-US" i="1" dirty="0" smtClean="0"/>
              <a:t>Swarm </a:t>
            </a:r>
            <a:r>
              <a:rPr lang="en-US" dirty="0" smtClean="0"/>
              <a:t>Data Processing Hierarchy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6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Level-2 Data Products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836364"/>
            <a:ext cx="7705551" cy="4680868"/>
          </a:xfrm>
        </p:spPr>
        <p:txBody>
          <a:bodyPr/>
          <a:lstStyle/>
          <a:p>
            <a:pPr marL="0" indent="0">
              <a:buNone/>
            </a:pPr>
            <a:r>
              <a:rPr lang="en-US" sz="1800" noProof="0" dirty="0" smtClean="0"/>
              <a:t>Cat-1: Complex algorithms to derive Level-2 products describing specific sources of the Earth’s magnetic field. Product derived by SCARF since scientific experience is required to derive these products.</a:t>
            </a:r>
            <a:endParaRPr lang="en-US" sz="1800" noProof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1076" y="1314450"/>
            <a:ext cx="72268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23"/>
            <a:ext cx="7956375" cy="407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28675"/>
            <a:ext cx="7343775" cy="5200650"/>
          </a:xfrm>
          <a:prstGeom prst="rect">
            <a:avLst/>
          </a:prstGeom>
          <a:noFill/>
          <a:ln>
            <a:noFill/>
          </a:ln>
          <a:effectLst>
            <a:outerShdw blurRad="177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Level-2 Data Products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720"/>
            <a:ext cx="7849567" cy="4680868"/>
          </a:xfrm>
        </p:spPr>
        <p:txBody>
          <a:bodyPr/>
          <a:lstStyle/>
          <a:p>
            <a:pPr marL="0" indent="0">
              <a:buNone/>
            </a:pPr>
            <a:r>
              <a:rPr lang="en-US" sz="1800" noProof="0" dirty="0" smtClean="0"/>
              <a:t>Cat-2: Algorithms leading to Level-2 products with minimum delay, e.g. for space weather applications. Near real-time capability. Provided in CDF. Algorithms designed by SCARF, data processed by PDGS</a:t>
            </a:r>
            <a:endParaRPr lang="en-US" sz="1800" noProof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92480" cy="173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795338"/>
            <a:ext cx="8210550" cy="5267325"/>
          </a:xfrm>
          <a:prstGeom prst="rect">
            <a:avLst/>
          </a:prstGeom>
          <a:noFill/>
          <a:ln>
            <a:noFill/>
          </a:ln>
          <a:effectLst>
            <a:outerShdw blurRad="177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3356992"/>
            <a:ext cx="7848872" cy="923330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More on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Swarm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Level 2 Data Processing in Poster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/>
            </a:r>
            <a:b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</a:b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“SCARF </a:t>
            </a:r>
            <a:r>
              <a:rPr lang="en-GB" sz="1800" kern="0" dirty="0">
                <a:solidFill>
                  <a:srgbClr val="FFFFFF"/>
                </a:solidFill>
                <a:latin typeface="Verdana"/>
                <a:ea typeface="ＭＳ Ｐゴシック"/>
              </a:rPr>
              <a:t>- The Swarm Satellite Constellation Application and Research 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Facility”  by Nils Olsen</a:t>
            </a:r>
            <a:r>
              <a:rPr lang="da-DK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et </a:t>
            </a: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4509120"/>
            <a:ext cx="7848872" cy="1200329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More on </a:t>
            </a:r>
            <a:r>
              <a:rPr kumimoji="0" lang="da-DK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Swarm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Cat-2 Data Products in talk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/>
            </a:r>
            <a:b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</a:b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“The </a:t>
            </a:r>
            <a:r>
              <a:rPr lang="en-GB" sz="1800" kern="0" dirty="0">
                <a:solidFill>
                  <a:srgbClr val="FFFFFF"/>
                </a:solidFill>
                <a:latin typeface="Verdana"/>
                <a:ea typeface="ＭＳ Ｐゴシック"/>
              </a:rPr>
              <a:t>Swarm 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Level-2 Cat-2 Data Products”  by </a:t>
            </a:r>
            <a:r>
              <a:rPr lang="da-DK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Hermann </a:t>
            </a:r>
            <a:r>
              <a:rPr lang="da-DK" sz="1800" kern="0" dirty="0" err="1" smtClean="0">
                <a:solidFill>
                  <a:srgbClr val="FFFFFF"/>
                </a:solidFill>
                <a:latin typeface="Verdana"/>
                <a:ea typeface="ＭＳ Ｐゴシック"/>
              </a:rPr>
              <a:t>Lühr</a:t>
            </a:r>
            <a:r>
              <a:rPr lang="da-DK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et al</a:t>
            </a:r>
            <a:b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</a:b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and Poster ”</a:t>
            </a:r>
            <a:r>
              <a:rPr kumimoji="0" lang="da-DK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Swarm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</a:t>
            </a:r>
            <a:r>
              <a:rPr kumimoji="0" lang="da-DK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Equatorial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Electric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Field Inversion” </a:t>
            </a:r>
            <a:b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</a:b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by Patrick Alken et al.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74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935831"/>
          </a:xfrm>
        </p:spPr>
        <p:txBody>
          <a:bodyPr/>
          <a:lstStyle/>
          <a:p>
            <a:r>
              <a:rPr lang="en-US" noProof="0" dirty="0" smtClean="0"/>
              <a:t>Field Modelling using Swarm data</a:t>
            </a:r>
            <a:br>
              <a:rPr lang="en-US" noProof="0" dirty="0" smtClean="0"/>
            </a:br>
            <a:r>
              <a:rPr lang="en-US" sz="2000" b="0" noProof="0" dirty="0" smtClean="0"/>
              <a:t>First Results based on non-validated data</a:t>
            </a:r>
            <a:endParaRPr lang="en-US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Data</a:t>
            </a:r>
          </a:p>
          <a:p>
            <a:pPr lvl="1"/>
            <a:r>
              <a:rPr lang="en-US" noProof="0" dirty="0" smtClean="0"/>
              <a:t>Data </a:t>
            </a:r>
            <a:r>
              <a:rPr lang="en-US" noProof="0" dirty="0" err="1" smtClean="0"/>
              <a:t>spaning</a:t>
            </a:r>
            <a:r>
              <a:rPr lang="en-US" noProof="0" dirty="0" smtClean="0"/>
              <a:t> 26 Nov 2013 to </a:t>
            </a:r>
            <a:r>
              <a:rPr lang="en-US" dirty="0" smtClean="0"/>
              <a:t>27</a:t>
            </a:r>
            <a:r>
              <a:rPr lang="en-US" noProof="0" dirty="0" smtClean="0"/>
              <a:t> April 2014</a:t>
            </a:r>
          </a:p>
          <a:p>
            <a:pPr lvl="1"/>
            <a:r>
              <a:rPr lang="en-US" noProof="0" dirty="0" smtClean="0"/>
              <a:t>Non-validated data from L1b Prototype Processor</a:t>
            </a:r>
          </a:p>
          <a:p>
            <a:pPr lvl="1"/>
            <a:r>
              <a:rPr lang="en-US" noProof="0" dirty="0" smtClean="0"/>
              <a:t>Geomagnetic quiet conditions (</a:t>
            </a:r>
            <a:r>
              <a:rPr lang="en-US" noProof="0" dirty="0" err="1" smtClean="0"/>
              <a:t>Kp</a:t>
            </a:r>
            <a:r>
              <a:rPr lang="en-US" noProof="0" dirty="0" smtClean="0"/>
              <a:t> &lt; 2o, |</a:t>
            </a:r>
            <a:r>
              <a:rPr lang="en-US" noProof="0" dirty="0" err="1" smtClean="0"/>
              <a:t>dDst</a:t>
            </a:r>
            <a:r>
              <a:rPr lang="en-US" noProof="0" dirty="0" smtClean="0"/>
              <a:t>/</a:t>
            </a:r>
            <a:r>
              <a:rPr lang="en-US" noProof="0" dirty="0" err="1" smtClean="0"/>
              <a:t>dt</a:t>
            </a:r>
            <a:r>
              <a:rPr lang="en-US" noProof="0" dirty="0" smtClean="0"/>
              <a:t>| &lt; 2 </a:t>
            </a:r>
            <a:r>
              <a:rPr lang="en-US" noProof="0" dirty="0" err="1" smtClean="0"/>
              <a:t>nT</a:t>
            </a:r>
            <a:r>
              <a:rPr lang="en-US" noProof="0" dirty="0" smtClean="0"/>
              <a:t>/</a:t>
            </a:r>
            <a:r>
              <a:rPr lang="en-US" noProof="0" dirty="0" err="1" smtClean="0"/>
              <a:t>hr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“Dark regions” (sun at least 10 degrees below horizon)</a:t>
            </a:r>
          </a:p>
          <a:p>
            <a:endParaRPr lang="en-US" noProof="0" dirty="0" smtClean="0"/>
          </a:p>
          <a:p>
            <a:r>
              <a:rPr lang="en-US" noProof="0" dirty="0" smtClean="0"/>
              <a:t>Model Parameterization</a:t>
            </a:r>
          </a:p>
          <a:p>
            <a:pPr lvl="1"/>
            <a:r>
              <a:rPr lang="en-US" noProof="0" dirty="0" smtClean="0"/>
              <a:t>Spherical Harmonic Model up to degree n=40 (static)</a:t>
            </a:r>
          </a:p>
          <a:p>
            <a:pPr lvl="1"/>
            <a:r>
              <a:rPr lang="en-US" noProof="0" dirty="0" smtClean="0"/>
              <a:t>linear time dependence (up to n=8)</a:t>
            </a:r>
          </a:p>
          <a:p>
            <a:pPr lvl="1"/>
            <a:r>
              <a:rPr lang="en-US" noProof="0" dirty="0" smtClean="0"/>
              <a:t>External field “CHAOS-4 parameterization” (SM, GSM, RC-dependence)</a:t>
            </a:r>
          </a:p>
          <a:p>
            <a:pPr lvl="1"/>
            <a:r>
              <a:rPr lang="en-US" noProof="0" dirty="0" smtClean="0"/>
              <a:t>Co-estimation of Euler angles describing VFM-STR </a:t>
            </a:r>
            <a:r>
              <a:rPr lang="en-US" dirty="0" smtClean="0"/>
              <a:t>transformation </a:t>
            </a:r>
            <a:br>
              <a:rPr lang="en-US" dirty="0" smtClean="0"/>
            </a:br>
            <a:r>
              <a:rPr lang="en-US" noProof="0" dirty="0" smtClean="0"/>
              <a:t>in bins of 10 days for each of the 3 Swarm satellites (as for CHAOS-4)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5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482680" cy="531912"/>
          </a:xfrm>
        </p:spPr>
        <p:txBody>
          <a:bodyPr/>
          <a:lstStyle/>
          <a:p>
            <a:r>
              <a:rPr lang="en-US" noProof="0" dirty="0" smtClean="0"/>
              <a:t>Spatial Data Distribution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735486" y="5661248"/>
            <a:ext cx="2156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00CC00"/>
                </a:solidFill>
              </a:rPr>
              <a:t>Swarm </a:t>
            </a:r>
            <a:r>
              <a:rPr lang="da-DK" sz="1400" dirty="0" err="1" smtClean="0">
                <a:solidFill>
                  <a:srgbClr val="00CC00"/>
                </a:solidFill>
              </a:rPr>
              <a:t>scalar</a:t>
            </a:r>
            <a:r>
              <a:rPr lang="da-DK" sz="1400" dirty="0" smtClean="0">
                <a:solidFill>
                  <a:srgbClr val="00CC00"/>
                </a:solidFill>
              </a:rPr>
              <a:t> data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>
                <a:solidFill>
                  <a:srgbClr val="0070C0"/>
                </a:solidFill>
              </a:rPr>
              <a:t>Swarm </a:t>
            </a:r>
            <a:r>
              <a:rPr lang="da-DK" sz="1400" dirty="0" err="1" smtClean="0">
                <a:solidFill>
                  <a:srgbClr val="0070C0"/>
                </a:solidFill>
              </a:rPr>
              <a:t>vector</a:t>
            </a:r>
            <a:r>
              <a:rPr lang="da-DK" sz="1400" dirty="0" smtClean="0">
                <a:solidFill>
                  <a:srgbClr val="0070C0"/>
                </a:solidFill>
              </a:rPr>
              <a:t> data</a:t>
            </a:r>
            <a:r>
              <a:rPr lang="da-DK" sz="1400" dirty="0" smtClean="0"/>
              <a:t/>
            </a:r>
            <a:br>
              <a:rPr lang="da-DK" sz="1400" dirty="0" smtClean="0"/>
            </a:br>
            <a:endParaRPr lang="da-DK" sz="14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nio\m\Swarm\Cal-Val\map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2000"/>
            <a:ext cx="656270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0825" y="980728"/>
            <a:ext cx="8642350" cy="4248150"/>
          </a:xfrm>
        </p:spPr>
        <p:txBody>
          <a:bodyPr/>
          <a:lstStyle/>
          <a:p>
            <a:r>
              <a:rPr lang="en-US" noProof="0" dirty="0" smtClean="0"/>
              <a:t>Swarm A, B and C satellites</a:t>
            </a:r>
          </a:p>
          <a:p>
            <a:r>
              <a:rPr lang="en-US" noProof="0" dirty="0" smtClean="0"/>
              <a:t>Geomagnetic quiet conditions (</a:t>
            </a:r>
            <a:r>
              <a:rPr lang="en-US" noProof="0" dirty="0" err="1" smtClean="0"/>
              <a:t>Kp</a:t>
            </a:r>
            <a:r>
              <a:rPr lang="en-US" noProof="0" dirty="0" smtClean="0"/>
              <a:t> &lt; 2o, |</a:t>
            </a:r>
            <a:r>
              <a:rPr lang="en-US" noProof="0" dirty="0" err="1" smtClean="0"/>
              <a:t>dDst</a:t>
            </a:r>
            <a:r>
              <a:rPr lang="en-US" noProof="0" dirty="0" smtClean="0"/>
              <a:t>/</a:t>
            </a:r>
            <a:r>
              <a:rPr lang="en-US" noProof="0" dirty="0" err="1" smtClean="0"/>
              <a:t>dt</a:t>
            </a:r>
            <a:r>
              <a:rPr lang="en-US" noProof="0" dirty="0" smtClean="0"/>
              <a:t>| &lt; 2 </a:t>
            </a:r>
            <a:r>
              <a:rPr lang="en-US" noProof="0" dirty="0" err="1" smtClean="0"/>
              <a:t>nT</a:t>
            </a:r>
            <a:r>
              <a:rPr lang="en-US" noProof="0" dirty="0" smtClean="0"/>
              <a:t>/</a:t>
            </a:r>
            <a:r>
              <a:rPr lang="en-US" noProof="0" dirty="0" err="1" smtClean="0"/>
              <a:t>hr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”Dark regions” (sun at least 10</a:t>
            </a:r>
            <a:r>
              <a:rPr lang="en-US" baseline="30000" noProof="0" dirty="0" smtClean="0"/>
              <a:t>o</a:t>
            </a:r>
            <a:r>
              <a:rPr lang="en-US" noProof="0" dirty="0" smtClean="0"/>
              <a:t> below horizon)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46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698704" cy="531912"/>
          </a:xfrm>
        </p:spPr>
        <p:txBody>
          <a:bodyPr/>
          <a:lstStyle/>
          <a:p>
            <a:r>
              <a:rPr lang="en-US" dirty="0" smtClean="0"/>
              <a:t>Spatial Data </a:t>
            </a:r>
            <a:r>
              <a:rPr lang="en-US" noProof="0" dirty="0" smtClean="0"/>
              <a:t>Distribution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0728"/>
            <a:ext cx="8642350" cy="4248150"/>
          </a:xfrm>
        </p:spPr>
        <p:txBody>
          <a:bodyPr/>
          <a:lstStyle/>
          <a:p>
            <a:r>
              <a:rPr lang="en-US" noProof="0" dirty="0" smtClean="0"/>
              <a:t>Swarm A, B and C satellites</a:t>
            </a:r>
          </a:p>
          <a:p>
            <a:r>
              <a:rPr lang="en-US" noProof="0" dirty="0" smtClean="0"/>
              <a:t>Geomagnetic quiet conditions (</a:t>
            </a:r>
            <a:r>
              <a:rPr lang="en-US" noProof="0" dirty="0" err="1" smtClean="0"/>
              <a:t>Kp</a:t>
            </a:r>
            <a:r>
              <a:rPr lang="en-US" noProof="0" dirty="0" smtClean="0"/>
              <a:t> &lt; 2o, |</a:t>
            </a:r>
            <a:r>
              <a:rPr lang="en-US" noProof="0" dirty="0" err="1" smtClean="0"/>
              <a:t>dDst</a:t>
            </a:r>
            <a:r>
              <a:rPr lang="en-US" noProof="0" dirty="0" smtClean="0"/>
              <a:t>/</a:t>
            </a:r>
            <a:r>
              <a:rPr lang="en-US" noProof="0" dirty="0" err="1" smtClean="0"/>
              <a:t>dt</a:t>
            </a:r>
            <a:r>
              <a:rPr lang="en-US" noProof="0" dirty="0" smtClean="0"/>
              <a:t>| &lt; 2 </a:t>
            </a:r>
            <a:r>
              <a:rPr lang="en-US" noProof="0" dirty="0" err="1" smtClean="0"/>
              <a:t>nT</a:t>
            </a:r>
            <a:r>
              <a:rPr lang="en-US" noProof="0" dirty="0" smtClean="0"/>
              <a:t>/</a:t>
            </a:r>
            <a:r>
              <a:rPr lang="en-US" noProof="0" dirty="0" err="1" smtClean="0"/>
              <a:t>hr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”Dark regions” (sun at least 10</a:t>
            </a:r>
            <a:r>
              <a:rPr lang="en-US" baseline="30000" noProof="0" dirty="0" smtClean="0"/>
              <a:t>o</a:t>
            </a:r>
            <a:r>
              <a:rPr lang="en-US" noProof="0" dirty="0" smtClean="0"/>
              <a:t> below horizon)</a:t>
            </a:r>
            <a:endParaRPr lang="en-US" noProof="0" dirty="0"/>
          </a:p>
        </p:txBody>
      </p:sp>
      <p:pic>
        <p:nvPicPr>
          <p:cNvPr id="2050" name="Picture 2" descr="C:\nio\m\Swarm\Cal-Val\his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68000"/>
            <a:ext cx="645220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nio\m\Swarm\Cal-Val\his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2268000"/>
            <a:ext cx="6452206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482680" cy="531912"/>
          </a:xfrm>
        </p:spPr>
        <p:txBody>
          <a:bodyPr/>
          <a:lstStyle/>
          <a:p>
            <a:r>
              <a:rPr lang="en-US" noProof="0" dirty="0" smtClean="0"/>
              <a:t>Spatial Data Distribution</a:t>
            </a:r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6735486" y="5661248"/>
            <a:ext cx="2156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00CC00"/>
                </a:solidFill>
              </a:rPr>
              <a:t>Swarm </a:t>
            </a:r>
            <a:r>
              <a:rPr lang="da-DK" sz="1400" dirty="0" err="1" smtClean="0">
                <a:solidFill>
                  <a:srgbClr val="00CC00"/>
                </a:solidFill>
              </a:rPr>
              <a:t>scalar</a:t>
            </a:r>
            <a:r>
              <a:rPr lang="da-DK" sz="1400" dirty="0" smtClean="0">
                <a:solidFill>
                  <a:srgbClr val="00CC00"/>
                </a:solidFill>
              </a:rPr>
              <a:t> data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>
                <a:solidFill>
                  <a:srgbClr val="0070C0"/>
                </a:solidFill>
              </a:rPr>
              <a:t>Swarm </a:t>
            </a:r>
            <a:r>
              <a:rPr lang="da-DK" sz="1400" dirty="0" err="1" smtClean="0">
                <a:solidFill>
                  <a:srgbClr val="0070C0"/>
                </a:solidFill>
              </a:rPr>
              <a:t>vector</a:t>
            </a:r>
            <a:r>
              <a:rPr lang="da-DK" sz="1400" dirty="0" smtClean="0">
                <a:solidFill>
                  <a:srgbClr val="0070C0"/>
                </a:solidFill>
              </a:rPr>
              <a:t> data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>
                <a:solidFill>
                  <a:srgbClr val="FF3399"/>
                </a:solidFill>
              </a:rPr>
              <a:t>CHAMP </a:t>
            </a:r>
            <a:r>
              <a:rPr lang="da-DK" sz="1400" dirty="0" err="1" smtClean="0">
                <a:solidFill>
                  <a:srgbClr val="FF3399"/>
                </a:solidFill>
              </a:rPr>
              <a:t>scalar</a:t>
            </a:r>
            <a:r>
              <a:rPr lang="da-DK" sz="1400" dirty="0" smtClean="0">
                <a:solidFill>
                  <a:srgbClr val="FF3399"/>
                </a:solidFill>
              </a:rPr>
              <a:t> data</a:t>
            </a:r>
            <a:br>
              <a:rPr lang="da-DK" sz="1400" dirty="0" smtClean="0">
                <a:solidFill>
                  <a:srgbClr val="FF3399"/>
                </a:solidFill>
              </a:rPr>
            </a:br>
            <a:r>
              <a:rPr lang="da-DK" sz="1100" dirty="0" smtClean="0">
                <a:solidFill>
                  <a:srgbClr val="FF3399"/>
                </a:solidFill>
              </a:rPr>
              <a:t>(</a:t>
            </a:r>
            <a:r>
              <a:rPr lang="da-DK" sz="1100" dirty="0" err="1" smtClean="0">
                <a:solidFill>
                  <a:srgbClr val="FF3399"/>
                </a:solidFill>
              </a:rPr>
              <a:t>propagated</a:t>
            </a:r>
            <a:r>
              <a:rPr lang="da-DK" sz="1100" dirty="0" smtClean="0">
                <a:solidFill>
                  <a:srgbClr val="FF3399"/>
                </a:solidFill>
              </a:rPr>
              <a:t> in time by 3.5 </a:t>
            </a:r>
            <a:r>
              <a:rPr lang="da-DK" sz="1100" dirty="0" err="1" smtClean="0">
                <a:solidFill>
                  <a:srgbClr val="FF3399"/>
                </a:solidFill>
              </a:rPr>
              <a:t>years</a:t>
            </a:r>
            <a:r>
              <a:rPr lang="da-DK" sz="1100" dirty="0" smtClean="0">
                <a:solidFill>
                  <a:srgbClr val="FF3399"/>
                </a:solidFill>
              </a:rPr>
              <a:t> </a:t>
            </a:r>
            <a:r>
              <a:rPr lang="da-DK" sz="1100" dirty="0" err="1" smtClean="0">
                <a:solidFill>
                  <a:srgbClr val="FF3399"/>
                </a:solidFill>
              </a:rPr>
              <a:t>using</a:t>
            </a:r>
            <a:r>
              <a:rPr lang="da-DK" sz="1100" dirty="0" smtClean="0">
                <a:solidFill>
                  <a:srgbClr val="FF3399"/>
                </a:solidFill>
              </a:rPr>
              <a:t> CHAOS-4)</a:t>
            </a:r>
            <a:endParaRPr lang="da-DK" sz="1100" dirty="0">
              <a:solidFill>
                <a:srgbClr val="FF339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0825" y="980728"/>
            <a:ext cx="8642350" cy="4248150"/>
          </a:xfrm>
        </p:spPr>
        <p:txBody>
          <a:bodyPr/>
          <a:lstStyle/>
          <a:p>
            <a:r>
              <a:rPr lang="en-US" noProof="0" dirty="0" smtClean="0"/>
              <a:t>Swarm A, B and C satellites</a:t>
            </a:r>
          </a:p>
          <a:p>
            <a:r>
              <a:rPr lang="en-US" noProof="0" dirty="0" smtClean="0"/>
              <a:t>Geomagnetic quiet conditions (</a:t>
            </a:r>
            <a:r>
              <a:rPr lang="en-US" noProof="0" dirty="0" err="1" smtClean="0"/>
              <a:t>Kp</a:t>
            </a:r>
            <a:r>
              <a:rPr lang="en-US" noProof="0" dirty="0" smtClean="0"/>
              <a:t> &lt; 2o, |</a:t>
            </a:r>
            <a:r>
              <a:rPr lang="en-US" noProof="0" dirty="0" err="1" smtClean="0"/>
              <a:t>dDst</a:t>
            </a:r>
            <a:r>
              <a:rPr lang="en-US" noProof="0" dirty="0" smtClean="0"/>
              <a:t>/</a:t>
            </a:r>
            <a:r>
              <a:rPr lang="en-US" noProof="0" dirty="0" err="1" smtClean="0"/>
              <a:t>dt</a:t>
            </a:r>
            <a:r>
              <a:rPr lang="en-US" noProof="0" dirty="0" smtClean="0"/>
              <a:t>| &lt; 2 </a:t>
            </a:r>
            <a:r>
              <a:rPr lang="en-US" noProof="0" dirty="0" err="1" smtClean="0"/>
              <a:t>nT</a:t>
            </a:r>
            <a:r>
              <a:rPr lang="en-US" noProof="0" dirty="0" smtClean="0"/>
              <a:t>/</a:t>
            </a:r>
            <a:r>
              <a:rPr lang="en-US" noProof="0" dirty="0" err="1" smtClean="0"/>
              <a:t>hr</a:t>
            </a:r>
            <a:r>
              <a:rPr lang="en-US" noProof="0" dirty="0" smtClean="0"/>
              <a:t>)</a:t>
            </a:r>
          </a:p>
          <a:p>
            <a:r>
              <a:rPr lang="en-US" noProof="0" dirty="0" smtClean="0"/>
              <a:t>”Dark regions” (sun at least 10</a:t>
            </a:r>
            <a:r>
              <a:rPr lang="en-US" baseline="30000" noProof="0" dirty="0" smtClean="0"/>
              <a:t>o</a:t>
            </a:r>
            <a:r>
              <a:rPr lang="en-US" noProof="0" dirty="0" smtClean="0"/>
              <a:t> below horizon)</a:t>
            </a:r>
            <a:endParaRPr lang="en-US" noProof="0" dirty="0"/>
          </a:p>
        </p:txBody>
      </p:sp>
      <p:pic>
        <p:nvPicPr>
          <p:cNvPr id="3074" name="Picture 2" descr="C:\nio\m\Swarm\Cal-Val\map_B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2232000"/>
            <a:ext cx="656270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ocess 34"/>
          <p:cNvSpPr/>
          <p:nvPr/>
        </p:nvSpPr>
        <p:spPr bwMode="auto">
          <a:xfrm>
            <a:off x="2109440" y="3789040"/>
            <a:ext cx="3176736" cy="79208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L2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Processor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Flowchart: Process 7"/>
          <p:cNvSpPr/>
          <p:nvPr/>
        </p:nvSpPr>
        <p:spPr bwMode="auto">
          <a:xfrm>
            <a:off x="611560" y="2492896"/>
            <a:ext cx="2032992" cy="79208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L1b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1560" y="908720"/>
            <a:ext cx="2032992" cy="944488"/>
            <a:chOff x="611560" y="1772816"/>
            <a:chExt cx="2032992" cy="1096888"/>
          </a:xfrm>
        </p:grpSpPr>
        <p:sp>
          <p:nvSpPr>
            <p:cNvPr id="6" name="Flowchart: Process 5"/>
            <p:cNvSpPr/>
            <p:nvPr/>
          </p:nvSpPr>
          <p:spPr bwMode="auto">
            <a:xfrm>
              <a:off x="611560" y="17728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  <p:sp>
          <p:nvSpPr>
            <p:cNvPr id="16" name="Flowchart: Process 15"/>
            <p:cNvSpPr/>
            <p:nvPr/>
          </p:nvSpPr>
          <p:spPr bwMode="auto">
            <a:xfrm>
              <a:off x="763960" y="19252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916360" y="20776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</p:grpSp>
      <p:cxnSp>
        <p:nvCxnSpPr>
          <p:cNvPr id="25" name="Straight Arrow Connector 24"/>
          <p:cNvCxnSpPr>
            <a:stCxn id="8" idx="2"/>
          </p:cNvCxnSpPr>
          <p:nvPr/>
        </p:nvCxnSpPr>
        <p:spPr bwMode="auto">
          <a:xfrm>
            <a:off x="1628056" y="3284984"/>
            <a:ext cx="0" cy="187220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703712" y="4581128"/>
            <a:ext cx="0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3" name="Straight Arrow Connector 32"/>
          <p:cNvCxnSpPr>
            <a:endCxn id="8" idx="0"/>
          </p:cNvCxnSpPr>
          <p:nvPr/>
        </p:nvCxnSpPr>
        <p:spPr bwMode="auto">
          <a:xfrm>
            <a:off x="1628056" y="1853208"/>
            <a:ext cx="0" cy="6396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15616" y="1979548"/>
            <a:ext cx="51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L0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916360" y="3717032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L1b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3224608" y="4653136"/>
            <a:ext cx="512440" cy="369332"/>
          </a:xfrm>
          <a:prstGeom prst="rect">
            <a:avLst/>
          </a:prstGeom>
          <a:noFill/>
          <a:ln w="6350" cap="rnd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L2</a:t>
            </a:r>
            <a:endParaRPr lang="en-US" sz="1800" dirty="0"/>
          </a:p>
        </p:txBody>
      </p:sp>
      <p:cxnSp>
        <p:nvCxnSpPr>
          <p:cNvPr id="51" name="Elbow Connector 50"/>
          <p:cNvCxnSpPr/>
          <p:nvPr/>
        </p:nvCxnSpPr>
        <p:spPr bwMode="auto">
          <a:xfrm>
            <a:off x="1628056" y="3439492"/>
            <a:ext cx="2075656" cy="34954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827584" y="5157192"/>
            <a:ext cx="3774504" cy="59638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cientific users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/>
          <a:p>
            <a:r>
              <a:rPr lang="en-US" i="1" dirty="0" smtClean="0"/>
              <a:t>Swarm </a:t>
            </a:r>
            <a:r>
              <a:rPr lang="en-US" dirty="0" smtClean="0"/>
              <a:t>Data Processing Hierarchy</a:t>
            </a:r>
            <a:endParaRPr lang="en-US" sz="2000" i="1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5171"/>
            <a:ext cx="1771382" cy="14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H:\tex\talks\NB-Lecture-2008\B_cartoons_Page_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83957"/>
            <a:ext cx="1388240" cy="14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:\tex\talks\NB-Lecture-2008\B_cartoons_Page_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41" y="4365104"/>
            <a:ext cx="1354208" cy="17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Geomagnetic Spectrum</a:t>
            </a:r>
            <a:endParaRPr lang="en-US" noProof="0" dirty="0"/>
          </a:p>
        </p:txBody>
      </p:sp>
      <p:pic>
        <p:nvPicPr>
          <p:cNvPr id="1026" name="Picture 2" descr="C:\nio\tex\talks\EGU-2014\Spectrum_SW_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91917" cy="56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Difference in B</a:t>
            </a:r>
            <a:r>
              <a:rPr lang="en-US" baseline="-25000" noProof="0" dirty="0" smtClean="0"/>
              <a:t>r</a:t>
            </a:r>
            <a:r>
              <a:rPr lang="en-US" noProof="0" dirty="0" smtClean="0"/>
              <a:t> </a:t>
            </a:r>
            <a:r>
              <a:rPr lang="en-US" noProof="0" dirty="0" err="1" smtClean="0"/>
              <a:t>wrt</a:t>
            </a:r>
            <a:r>
              <a:rPr lang="en-US" noProof="0" dirty="0" smtClean="0"/>
              <a:t> CHAOS-4</a:t>
            </a:r>
            <a:br>
              <a:rPr lang="en-US" noProof="0" dirty="0" smtClean="0"/>
            </a:br>
            <a:r>
              <a:rPr lang="en-US" sz="1800" noProof="0" dirty="0" smtClean="0"/>
              <a:t>Crustal Field (n=15-30)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rgbClr val="990000"/>
                </a:solidFill>
              </a:rPr>
              <a:t>Good agreement of Swarm_04c and CHAOS-4</a:t>
            </a:r>
            <a:endParaRPr lang="da-DK" sz="1800" dirty="0">
              <a:solidFill>
                <a:srgbClr val="990000"/>
              </a:solidFill>
            </a:endParaRPr>
          </a:p>
        </p:txBody>
      </p:sp>
      <p:pic>
        <p:nvPicPr>
          <p:cNvPr id="5122" name="Picture 2" descr="C:\nio\m\Swarm\Cal-Val\Map_dBr_SW-C4_cru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584000"/>
            <a:ext cx="694122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Difference in B</a:t>
            </a:r>
            <a:r>
              <a:rPr lang="en-US" baseline="-25000" noProof="0" dirty="0" smtClean="0"/>
              <a:t>r</a:t>
            </a:r>
            <a:r>
              <a:rPr lang="en-US" noProof="0" dirty="0" smtClean="0"/>
              <a:t> </a:t>
            </a:r>
            <a:r>
              <a:rPr lang="en-US" noProof="0" dirty="0" err="1" smtClean="0"/>
              <a:t>wrt</a:t>
            </a:r>
            <a:r>
              <a:rPr lang="en-US" noProof="0" dirty="0" smtClean="0"/>
              <a:t> CHAOS-4</a:t>
            </a:r>
            <a:br>
              <a:rPr lang="en-US" noProof="0" dirty="0" smtClean="0"/>
            </a:br>
            <a:r>
              <a:rPr lang="en-US" sz="1800" noProof="0" dirty="0" smtClean="0"/>
              <a:t>Core Field (n=1-14)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97201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>
                <a:solidFill>
                  <a:srgbClr val="990000"/>
                </a:solidFill>
              </a:rPr>
              <a:t>Extrapolation</a:t>
            </a:r>
            <a:r>
              <a:rPr lang="da-DK" sz="2000" dirty="0" smtClean="0">
                <a:solidFill>
                  <a:srgbClr val="990000"/>
                </a:solidFill>
              </a:rPr>
              <a:t> </a:t>
            </a:r>
            <a:r>
              <a:rPr lang="da-DK" sz="2000" dirty="0" err="1" smtClean="0">
                <a:solidFill>
                  <a:srgbClr val="990000"/>
                </a:solidFill>
              </a:rPr>
              <a:t>error</a:t>
            </a:r>
            <a:r>
              <a:rPr lang="da-DK" sz="2000" dirty="0" smtClean="0">
                <a:solidFill>
                  <a:srgbClr val="990000"/>
                </a:solidFill>
              </a:rPr>
              <a:t> of CHAOS-4 </a:t>
            </a:r>
            <a:br>
              <a:rPr lang="da-DK" sz="2000" dirty="0" smtClean="0">
                <a:solidFill>
                  <a:srgbClr val="990000"/>
                </a:solidFill>
              </a:rPr>
            </a:br>
            <a:r>
              <a:rPr lang="da-DK" sz="1200" dirty="0" smtClean="0">
                <a:solidFill>
                  <a:srgbClr val="990000"/>
                </a:solidFill>
              </a:rPr>
              <a:t>(</a:t>
            </a:r>
            <a:r>
              <a:rPr lang="da-DK" sz="1200" dirty="0" err="1" smtClean="0">
                <a:solidFill>
                  <a:srgbClr val="990000"/>
                </a:solidFill>
              </a:rPr>
              <a:t>latest</a:t>
            </a:r>
            <a:r>
              <a:rPr lang="da-DK" sz="1200" dirty="0" smtClean="0">
                <a:solidFill>
                  <a:srgbClr val="990000"/>
                </a:solidFill>
              </a:rPr>
              <a:t> </a:t>
            </a:r>
            <a:r>
              <a:rPr lang="da-DK" sz="1200" dirty="0" err="1" smtClean="0">
                <a:solidFill>
                  <a:srgbClr val="990000"/>
                </a:solidFill>
              </a:rPr>
              <a:t>vector</a:t>
            </a:r>
            <a:r>
              <a:rPr lang="da-DK" sz="1200" dirty="0" smtClean="0">
                <a:solidFill>
                  <a:srgbClr val="990000"/>
                </a:solidFill>
              </a:rPr>
              <a:t> data: </a:t>
            </a:r>
            <a:r>
              <a:rPr lang="da-DK" sz="1200" dirty="0" err="1" smtClean="0">
                <a:solidFill>
                  <a:srgbClr val="990000"/>
                </a:solidFill>
              </a:rPr>
              <a:t>Sept</a:t>
            </a:r>
            <a:r>
              <a:rPr lang="da-DK" sz="1200" dirty="0" smtClean="0">
                <a:solidFill>
                  <a:srgbClr val="990000"/>
                </a:solidFill>
              </a:rPr>
              <a:t> 2010, </a:t>
            </a:r>
            <a:r>
              <a:rPr lang="da-DK" sz="1200" dirty="0" err="1" smtClean="0">
                <a:solidFill>
                  <a:srgbClr val="990000"/>
                </a:solidFill>
              </a:rPr>
              <a:t>latest</a:t>
            </a:r>
            <a:r>
              <a:rPr lang="da-DK" sz="1200" dirty="0" smtClean="0">
                <a:solidFill>
                  <a:srgbClr val="990000"/>
                </a:solidFill>
              </a:rPr>
              <a:t> </a:t>
            </a:r>
            <a:r>
              <a:rPr lang="da-DK" sz="1200" dirty="0" err="1" smtClean="0">
                <a:solidFill>
                  <a:srgbClr val="990000"/>
                </a:solidFill>
              </a:rPr>
              <a:t>scalar</a:t>
            </a:r>
            <a:r>
              <a:rPr lang="da-DK" sz="1200" dirty="0" smtClean="0">
                <a:solidFill>
                  <a:srgbClr val="990000"/>
                </a:solidFill>
              </a:rPr>
              <a:t> data: Jul 2013)</a:t>
            </a:r>
            <a:endParaRPr lang="da-DK" sz="2000" dirty="0">
              <a:solidFill>
                <a:srgbClr val="990000"/>
              </a:solidFill>
            </a:endParaRPr>
          </a:p>
        </p:txBody>
      </p:sp>
      <p:pic>
        <p:nvPicPr>
          <p:cNvPr id="6" name="Picture 3" descr="C:\nio\m\Swarm\Cal-Val\Map_dBr_SW-C4_co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584000"/>
            <a:ext cx="694122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146" name="Picture 2" descr="C:\nio\m\Swarm\Cal-Val\Map_dBr_SW-C5_co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584000"/>
            <a:ext cx="694122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Difference in B</a:t>
            </a:r>
            <a:r>
              <a:rPr lang="en-US" baseline="-25000" noProof="0" dirty="0" smtClean="0"/>
              <a:t>r</a:t>
            </a:r>
            <a:r>
              <a:rPr lang="en-US" noProof="0" dirty="0" smtClean="0"/>
              <a:t> </a:t>
            </a:r>
            <a:r>
              <a:rPr lang="en-US" noProof="0" dirty="0" err="1" smtClean="0"/>
              <a:t>wrt</a:t>
            </a:r>
            <a:r>
              <a:rPr lang="en-US" noProof="0" dirty="0" smtClean="0"/>
              <a:t> </a:t>
            </a:r>
            <a:r>
              <a:rPr lang="en-US" noProof="0" dirty="0" smtClean="0"/>
              <a:t>CHAOS-4plus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800" noProof="0" dirty="0" smtClean="0"/>
              <a:t>Core Field (n=1-14)</a:t>
            </a:r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4344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rgbClr val="990000"/>
                </a:solidFill>
              </a:rPr>
              <a:t>CHAOS-4plus:</a:t>
            </a:r>
            <a:br>
              <a:rPr lang="da-DK" sz="1800" dirty="0" smtClean="0">
                <a:solidFill>
                  <a:srgbClr val="990000"/>
                </a:solidFill>
              </a:rPr>
            </a:br>
            <a:r>
              <a:rPr lang="da-DK" sz="1800" dirty="0" smtClean="0">
                <a:solidFill>
                  <a:srgbClr val="990000"/>
                </a:solidFill>
              </a:rPr>
              <a:t>Update of CHAOS-4, </a:t>
            </a:r>
            <a:r>
              <a:rPr lang="da-DK" sz="1800" dirty="0" err="1" smtClean="0">
                <a:solidFill>
                  <a:srgbClr val="990000"/>
                </a:solidFill>
              </a:rPr>
              <a:t>combining</a:t>
            </a:r>
            <a:r>
              <a:rPr lang="da-DK" sz="1800" dirty="0" smtClean="0">
                <a:solidFill>
                  <a:srgbClr val="990000"/>
                </a:solidFill>
              </a:rPr>
              <a:t> </a:t>
            </a:r>
            <a:r>
              <a:rPr lang="da-DK" sz="1800" dirty="0">
                <a:solidFill>
                  <a:srgbClr val="990000"/>
                </a:solidFill>
              </a:rPr>
              <a:t>Ø</a:t>
            </a:r>
            <a:r>
              <a:rPr lang="da-DK" sz="1800" dirty="0" smtClean="0">
                <a:solidFill>
                  <a:srgbClr val="990000"/>
                </a:solidFill>
              </a:rPr>
              <a:t>rsted, CHAMP, SAC-C and Swarm data</a:t>
            </a:r>
            <a:endParaRPr lang="da-DK" sz="18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rms</a:t>
            </a:r>
            <a:r>
              <a:rPr lang="en-US" dirty="0" smtClean="0"/>
              <a:t> misfit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520412"/>
              </p:ext>
            </p:extLst>
          </p:nvPr>
        </p:nvGraphicFramePr>
        <p:xfrm>
          <a:off x="251518" y="834498"/>
          <a:ext cx="4320480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111"/>
                <a:gridCol w="1080120"/>
                <a:gridCol w="1080120"/>
                <a:gridCol w="115212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SW-A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SW-B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SW-C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4.82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4.44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4.49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r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3.15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2.16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2.31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</a:t>
                      </a:r>
                      <a:r>
                        <a:rPr lang="en-US" sz="2000" baseline="-25000" dirty="0" err="1" smtClean="0">
                          <a:latin typeface="Symbol" panose="05050102010706020507" pitchFamily="18" charset="2"/>
                        </a:rPr>
                        <a:t>q</a:t>
                      </a:r>
                      <a:endParaRPr lang="en-US" sz="2000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4.21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3.51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3.60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>
                          <a:latin typeface="Symbol" panose="05050102010706020507" pitchFamily="18" charset="2"/>
                        </a:rPr>
                        <a:t>f</a:t>
                      </a:r>
                      <a:endParaRPr lang="en-US" sz="2000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2.83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2.70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2.67 </a:t>
                      </a:r>
                      <a:r>
                        <a:rPr lang="en-US" sz="2000" dirty="0" err="1" smtClean="0"/>
                        <a:t>nT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76249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Swarm-04c</a:t>
            </a:r>
          </a:p>
          <a:p>
            <a:pPr algn="r"/>
            <a:r>
              <a:rPr lang="en-US" sz="2000" dirty="0" smtClean="0"/>
              <a:t>Swarm-only model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9512" y="3066746"/>
            <a:ext cx="8856984" cy="2522494"/>
            <a:chOff x="179512" y="3066746"/>
            <a:chExt cx="8856984" cy="2522494"/>
          </a:xfrm>
        </p:grpSpPr>
        <p:grpSp>
          <p:nvGrpSpPr>
            <p:cNvPr id="7" name="Group 6"/>
            <p:cNvGrpSpPr/>
            <p:nvPr/>
          </p:nvGrpSpPr>
          <p:grpSpPr>
            <a:xfrm>
              <a:off x="251517" y="3066746"/>
              <a:ext cx="8784979" cy="2016224"/>
              <a:chOff x="251517" y="3212976"/>
              <a:chExt cx="8784979" cy="2016224"/>
            </a:xfrm>
          </p:grpSpPr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6307763"/>
                  </p:ext>
                </p:extLst>
              </p:nvPr>
            </p:nvGraphicFramePr>
            <p:xfrm>
              <a:off x="251517" y="3248000"/>
              <a:ext cx="6480723" cy="1981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08112"/>
                    <a:gridCol w="1080120"/>
                    <a:gridCol w="1080120"/>
                    <a:gridCol w="1080120"/>
                    <a:gridCol w="1152131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SW-A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SW-B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SW-C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CHAMP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Ørsted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4.46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4.37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4.41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4.84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3.38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B</a:t>
                          </a:r>
                          <a:r>
                            <a:rPr lang="en-US" sz="2000" baseline="-25000" dirty="0" smtClean="0"/>
                            <a:t>r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1.97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2.39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2.58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2.80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4.45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B</a:t>
                          </a:r>
                          <a:r>
                            <a:rPr lang="en-US" sz="2000" baseline="-25000" dirty="0" err="1" smtClean="0">
                              <a:latin typeface="Symbol" panose="05050102010706020507" pitchFamily="18" charset="2"/>
                            </a:rPr>
                            <a:t>q</a:t>
                          </a:r>
                          <a:endParaRPr lang="en-US" sz="2000" baseline="-25000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3.08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3.37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3.39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3.59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5.36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B</a:t>
                          </a:r>
                          <a:r>
                            <a:rPr lang="en-US" sz="2000" baseline="-25000" dirty="0" smtClean="0">
                              <a:latin typeface="Symbol" panose="05050102010706020507" pitchFamily="18" charset="2"/>
                            </a:rPr>
                            <a:t>f</a:t>
                          </a:r>
                          <a:endParaRPr lang="en-US" sz="2000" baseline="-25000" dirty="0">
                            <a:latin typeface="Symbol" panose="05050102010706020507" pitchFamily="18" charset="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2.85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2.87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2.83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2.76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5.06 </a:t>
                          </a:r>
                          <a:r>
                            <a:rPr lang="en-US" sz="2000" dirty="0" err="1" smtClean="0"/>
                            <a:t>nT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6012160" y="3212976"/>
                <a:ext cx="30243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70C0"/>
                    </a:solidFill>
                  </a:rPr>
                  <a:t>CHAOS-4plus</a:t>
                </a:r>
              </a:p>
              <a:p>
                <a:pPr algn="r"/>
                <a:r>
                  <a:rPr lang="en-US" sz="2000" dirty="0" smtClean="0"/>
                  <a:t>combined </a:t>
                </a:r>
                <a:r>
                  <a:rPr lang="en-US" sz="2000" dirty="0" smtClean="0"/>
                  <a:t>model</a:t>
                </a:r>
                <a:endParaRPr lang="en-US" sz="20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79512" y="5066020"/>
              <a:ext cx="75966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Model coefficients available at CHAOS-4 homepage </a:t>
              </a:r>
              <a:br>
                <a:rPr lang="en-GB" sz="1400" dirty="0"/>
              </a:br>
              <a:r>
                <a:rPr lang="en-GB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www.spacecenter.dk/files/magnetic-models/CHAOS-4</a:t>
              </a:r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5128048"/>
            <a:ext cx="8568952" cy="923330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More on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CHAOS-4plus 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in Poster 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/>
            </a:r>
            <a:b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</a:b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“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Towards </a:t>
            </a:r>
            <a:r>
              <a:rPr lang="en-GB" sz="1800" kern="0" dirty="0">
                <a:solidFill>
                  <a:srgbClr val="FFFFFF"/>
                </a:solidFill>
                <a:latin typeface="Verdana"/>
                <a:ea typeface="ＭＳ Ｐゴシック"/>
              </a:rPr>
              <a:t>CHAOS-5 - How can Swarm contribute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?”</a:t>
            </a:r>
            <a:b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</a:b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by Christopher </a:t>
            </a:r>
            <a:r>
              <a:rPr lang="en-GB" sz="1800" kern="0" dirty="0">
                <a:solidFill>
                  <a:srgbClr val="FFFFFF"/>
                </a:solidFill>
                <a:latin typeface="Verdana"/>
                <a:ea typeface="ＭＳ Ｐゴシック"/>
              </a:rPr>
              <a:t>C. 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Finlay</a:t>
            </a:r>
            <a:r>
              <a:rPr lang="da-DK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et </a:t>
            </a: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8477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84784"/>
            <a:ext cx="8281615" cy="4248150"/>
          </a:xfrm>
        </p:spPr>
        <p:txBody>
          <a:bodyPr/>
          <a:lstStyle/>
          <a:p>
            <a:r>
              <a:rPr lang="en-US" dirty="0" smtClean="0"/>
              <a:t>Very </a:t>
            </a:r>
            <a:r>
              <a:rPr lang="en-US" dirty="0"/>
              <a:t>good </a:t>
            </a:r>
            <a:r>
              <a:rPr lang="en-US" dirty="0" smtClean="0"/>
              <a:t>Swarm magnetic data quality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nter-satellite agreement in scalar intensity </a:t>
            </a:r>
            <a:br>
              <a:rPr lang="en-US" dirty="0" smtClean="0"/>
            </a:br>
            <a:r>
              <a:rPr lang="en-US" dirty="0" smtClean="0"/>
              <a:t>during quiet dark conditions is better than 5 ppm (0.2 </a:t>
            </a:r>
            <a:r>
              <a:rPr lang="en-US" dirty="0" err="1" smtClean="0"/>
              <a:t>nT</a:t>
            </a:r>
            <a:r>
              <a:rPr lang="en-US" dirty="0" smtClean="0"/>
              <a:t>) </a:t>
            </a:r>
          </a:p>
          <a:p>
            <a:pPr lvl="1"/>
            <a:endParaRPr lang="en-US" dirty="0"/>
          </a:p>
          <a:p>
            <a:r>
              <a:rPr lang="en-US" dirty="0" smtClean="0"/>
              <a:t>CHAOS-4plus: Magnetic </a:t>
            </a:r>
            <a:r>
              <a:rPr lang="en-US" dirty="0"/>
              <a:t>f</a:t>
            </a:r>
            <a:r>
              <a:rPr lang="en-US" dirty="0" smtClean="0"/>
              <a:t>ield model spanning 16 years of data </a:t>
            </a:r>
            <a:br>
              <a:rPr lang="en-US" dirty="0" smtClean="0"/>
            </a:br>
            <a:r>
              <a:rPr lang="en-US" dirty="0" smtClean="0"/>
              <a:t>show excellent agreement of data from 6 different satellites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Ørsted</a:t>
            </a:r>
            <a:r>
              <a:rPr lang="en-US" dirty="0" smtClean="0"/>
              <a:t>, CHAMP, SAC-C and 3 x Swarm)</a:t>
            </a:r>
          </a:p>
          <a:p>
            <a:endParaRPr lang="en-US" dirty="0" smtClean="0"/>
          </a:p>
          <a:p>
            <a:r>
              <a:rPr lang="en-US" dirty="0" smtClean="0"/>
              <a:t>First Level-2 products expected at end of 2014 …</a:t>
            </a:r>
            <a:br>
              <a:rPr lang="en-US" dirty="0" smtClean="0"/>
            </a:br>
            <a:r>
              <a:rPr lang="en-US" dirty="0" smtClean="0"/>
              <a:t>… and already very soon for the CAT-2 products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9" descr="Sw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624"/>
            <a:ext cx="3528392" cy="275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048" y="4941168"/>
            <a:ext cx="6157192" cy="461665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Verdana"/>
                <a:ea typeface="ＭＳ Ｐゴシック"/>
              </a:rPr>
              <a:t>We are </a:t>
            </a:r>
            <a:r>
              <a:rPr lang="en-US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waiting </a:t>
            </a:r>
            <a:r>
              <a:rPr lang="en-US" kern="0" dirty="0">
                <a:solidFill>
                  <a:srgbClr val="FFFFFF"/>
                </a:solidFill>
                <a:latin typeface="Verdana"/>
                <a:ea typeface="ＭＳ Ｐゴシック"/>
              </a:rPr>
              <a:t>for more Swarm data!</a:t>
            </a:r>
          </a:p>
        </p:txBody>
      </p:sp>
    </p:spTree>
    <p:extLst>
      <p:ext uri="{BB962C8B-B14F-4D97-AF65-F5344CB8AC3E}">
        <p14:creationId xmlns:p14="http://schemas.microsoft.com/office/powerpoint/2010/main" val="6480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Level-1b Data Products</a:t>
            </a:r>
            <a:endParaRPr lang="en-US" noProof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1076" y="1314450"/>
            <a:ext cx="72268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56110"/>
              </p:ext>
            </p:extLst>
          </p:nvPr>
        </p:nvGraphicFramePr>
        <p:xfrm>
          <a:off x="3347864" y="980728"/>
          <a:ext cx="5040560" cy="14630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96144"/>
                <a:gridCol w="37444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Type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Descriptive Name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MAGx_LR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Low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Rate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magnetic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MAGx_HR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High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Rate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magnetic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MAGx_CA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Magnetic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calibration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ASMxAUX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Magnetic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stray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fields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at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ASM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sensor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VFMxAUX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Magnetic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stray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fields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at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sensor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5462"/>
              </p:ext>
            </p:extLst>
          </p:nvPr>
        </p:nvGraphicFramePr>
        <p:xfrm>
          <a:off x="3347864" y="2912871"/>
          <a:ext cx="5040560" cy="9753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96144"/>
                <a:gridCol w="37444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Type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Descriptive Name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EFIx_PL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Plasma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LP_x_CA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Langmuir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probe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calibration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TIIx_CA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Thermal Ion 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Imager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calibration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58189"/>
              </p:ext>
            </p:extLst>
          </p:nvPr>
        </p:nvGraphicFramePr>
        <p:xfrm>
          <a:off x="3347864" y="4261733"/>
          <a:ext cx="5040560" cy="17068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96144"/>
                <a:gridCol w="37444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Type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Descriptive Name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GPSx_RO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RINEX Observations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GPSx_RN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RINEX Navigation 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GPSxNAV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Navigational 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MODx_SC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Medium-Precision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Orbit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Determination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STRxATT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Attitude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ACCx_PR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Non-gravitational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Accelerations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944868"/>
            <a:ext cx="219528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err="1"/>
              <a:t>Magnetic</a:t>
            </a:r>
            <a:r>
              <a:rPr lang="da-DK" sz="1800" dirty="0"/>
              <a:t> Products</a:t>
            </a: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/>
          </a:p>
          <a:p>
            <a:r>
              <a:rPr lang="da-DK" sz="1800" dirty="0" smtClean="0"/>
              <a:t>Plasma Products</a:t>
            </a: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err="1"/>
              <a:t>Ephemeris</a:t>
            </a:r>
            <a:r>
              <a:rPr lang="da-DK" sz="1800" dirty="0"/>
              <a:t> </a:t>
            </a:r>
            <a:r>
              <a:rPr lang="da-DK" sz="1800" dirty="0" smtClean="0"/>
              <a:t>Products</a:t>
            </a: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/>
          </a:p>
          <a:p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1800" dirty="0" smtClean="0"/>
              <a:t> = A, B or C</a:t>
            </a:r>
            <a:endParaRPr lang="da-DK" sz="1800" dirty="0"/>
          </a:p>
          <a:p>
            <a:endParaRPr lang="da-DK" sz="1800" dirty="0"/>
          </a:p>
        </p:txBody>
      </p:sp>
      <p:sp>
        <p:nvSpPr>
          <p:cNvPr id="17" name="Oval 16"/>
          <p:cNvSpPr/>
          <p:nvPr/>
        </p:nvSpPr>
        <p:spPr bwMode="auto">
          <a:xfrm>
            <a:off x="2987824" y="1124744"/>
            <a:ext cx="5616624" cy="41830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169966"/>
            <a:ext cx="8568952" cy="923330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More on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Plasma Products 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in 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Presentation </a:t>
            </a:r>
            <a:b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</a:b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“</a:t>
            </a:r>
            <a:r>
              <a:rPr lang="en-GB" sz="1800" i="1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First results from the Swarm Electric Field Instruments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” </a:t>
            </a:r>
            <a:b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</a:b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by </a:t>
            </a:r>
            <a:r>
              <a:rPr lang="da-DK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David Knudsen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et </a:t>
            </a: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4077072"/>
            <a:ext cx="8568952" cy="923330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00">
                <a:shade val="95000"/>
                <a:satMod val="105000"/>
              </a:srgbClr>
            </a:solidFill>
            <a:prstDash val="solid"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More on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Swarm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 Level 1b Data Processing in </a:t>
            </a:r>
            <a:r>
              <a:rPr kumimoji="0" lang="da-DK" sz="1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Poster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/>
            </a:r>
            <a:b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</a:b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“</a:t>
            </a:r>
            <a:r>
              <a:rPr lang="en-GB" sz="1800" i="1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ESA </a:t>
            </a:r>
            <a:r>
              <a:rPr lang="en-GB" sz="1800" i="1" kern="0" dirty="0">
                <a:solidFill>
                  <a:srgbClr val="FFFFFF"/>
                </a:solidFill>
                <a:latin typeface="Verdana"/>
                <a:ea typeface="ＭＳ Ｐゴシック"/>
              </a:rPr>
              <a:t>Swarm Mission - Level 1b </a:t>
            </a:r>
            <a:r>
              <a:rPr lang="en-GB" sz="1800" i="1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Products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” </a:t>
            </a:r>
            <a:b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</a:b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by Lars </a:t>
            </a:r>
            <a:r>
              <a:rPr lang="en-GB" sz="1800" kern="0" dirty="0" err="1" smtClean="0">
                <a:solidFill>
                  <a:srgbClr val="FFFFFF"/>
                </a:solidFill>
                <a:latin typeface="Verdana"/>
                <a:ea typeface="ＭＳ Ｐゴシック"/>
              </a:rPr>
              <a:t>Tøffner</a:t>
            </a:r>
            <a:r>
              <a:rPr lang="en-GB" sz="1800" kern="0" dirty="0" smtClean="0">
                <a:solidFill>
                  <a:srgbClr val="FFFFFF"/>
                </a:solidFill>
                <a:latin typeface="Verdana"/>
                <a:ea typeface="ＭＳ Ｐゴシック"/>
              </a:rPr>
              <a:t>-Clausen</a:t>
            </a:r>
            <a:r>
              <a:rPr lang="da-DK" sz="1800" kern="0" dirty="0">
                <a:solidFill>
                  <a:srgbClr val="FFFFFF"/>
                </a:solidFill>
                <a:latin typeface="Verdana"/>
                <a:ea typeface="ＭＳ Ｐゴシック"/>
              </a:rPr>
              <a:t> </a:t>
            </a:r>
            <a:r>
              <a:rPr kumimoji="0" lang="da-DK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et </a:t>
            </a: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402532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Magnetic Level-1b Data </a:t>
            </a:r>
            <a:r>
              <a:rPr lang="en-US" dirty="0" smtClean="0"/>
              <a:t>Product  </a:t>
            </a:r>
            <a:r>
              <a:rPr lang="en-US" dirty="0" err="1" smtClean="0"/>
              <a:t>MAGx_LR</a:t>
            </a:r>
            <a:endParaRPr lang="en-US" noProof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187460"/>
            <a:ext cx="7226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800" dirty="0" smtClean="0"/>
              <a:t>1 Hz magnetic field observations: time, position, </a:t>
            </a:r>
            <a:r>
              <a:rPr lang="en-US" altLang="en-US" sz="1800" i="1" dirty="0" smtClean="0"/>
              <a:t>F</a:t>
            </a:r>
            <a:r>
              <a:rPr lang="en-US" altLang="en-US" sz="1800" dirty="0" smtClean="0"/>
              <a:t>, </a:t>
            </a:r>
            <a:r>
              <a:rPr lang="en-US" altLang="en-US" sz="1800" b="1" dirty="0" smtClean="0"/>
              <a:t>B</a:t>
            </a:r>
            <a:r>
              <a:rPr lang="en-US" altLang="en-US" sz="1800" baseline="-25000" dirty="0" smtClean="0"/>
              <a:t>NEC</a:t>
            </a:r>
            <a:r>
              <a:rPr lang="en-US" altLang="en-US" sz="1800" dirty="0" smtClean="0"/>
              <a:t> and </a:t>
            </a:r>
            <a:r>
              <a:rPr lang="en-US" altLang="en-US" sz="1800" b="1" dirty="0"/>
              <a:t>B</a:t>
            </a:r>
            <a:r>
              <a:rPr lang="en-US" altLang="en-US" sz="1800" baseline="-25000" dirty="0"/>
              <a:t>VFM</a:t>
            </a:r>
            <a:r>
              <a:rPr lang="en-US" altLang="en-US" sz="1800" dirty="0"/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06986"/>
              </p:ext>
            </p:extLst>
          </p:nvPr>
        </p:nvGraphicFramePr>
        <p:xfrm>
          <a:off x="218104" y="1749448"/>
          <a:ext cx="8458352" cy="4320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0603"/>
                <a:gridCol w="5293533"/>
                <a:gridCol w="885657"/>
                <a:gridCol w="82536"/>
                <a:gridCol w="976023"/>
              </a:tblGrid>
              <a:tr h="222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Element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Contents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Frame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Units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Timestamp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Time of observation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CDF_EPOCH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SyncStatus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Time reference information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Latitude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Latitude of observation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ITRF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degree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Longitude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Longitude of observation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ITRF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degree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Radius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Radius of observation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ITRF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field intensity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06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dF_AOCS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Magnetic stray field correction intensity related to attitude control magneto-</a:t>
                      </a: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torquers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dF_other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stray field correction intensity of all other sources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F_error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Error estimate on magnetic field intensity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B_VFM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field vector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B_NEC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field vector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NEC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dB_AOCS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stray field correction vector related to attitude control magneto-torquers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dB_other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stray field correction vector of all other sources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B_error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Error estimates on magnetic field vector (B_VFM)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q_NEC_CRF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Rotation from NEC frame to STR Common Reference Frame (CRF), quaternion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NEC 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sym typeface="Wingdings"/>
                        </a:rPr>
                        <a:t>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 CRF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Att_error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Error estimate on attitude information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degree/10</a:t>
                      </a:r>
                      <a:r>
                        <a:rPr lang="en-GB" sz="1200" baseline="30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Flags_F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Flags characterizing the magnetic field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intensity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Flags_B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Flags characterizing the magnetic field vector measurement B_VFM and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B_NEC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Flags_q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Flags characterizing the attitude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information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Flags_Platform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Flags characterizing the spacecraft platform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information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ASM_Freq_Dev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ASM reference frequency calibration data deviation – for ASM stability assessment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Hz</a:t>
                      </a:r>
                      <a:r>
                        <a:rPr lang="en-GB" sz="1200" baseline="30000" dirty="0">
                          <a:effectLst/>
                          <a:latin typeface="Times New Roman"/>
                          <a:ea typeface="Times New Roman"/>
                        </a:rPr>
                        <a:t>½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0" y="1916832"/>
            <a:ext cx="1259632" cy="136815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0" y="3623876"/>
            <a:ext cx="1259632" cy="46805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00" y="188913"/>
            <a:ext cx="8642350" cy="693737"/>
          </a:xfrm>
        </p:spPr>
        <p:txBody>
          <a:bodyPr/>
          <a:lstStyle/>
          <a:p>
            <a:r>
              <a:rPr lang="en-US" dirty="0" smtClean="0"/>
              <a:t>Swarm-A </a:t>
            </a:r>
            <a:br>
              <a:rPr lang="en-US" dirty="0" smtClean="0"/>
            </a:br>
            <a:r>
              <a:rPr lang="en-US" sz="2000" dirty="0" smtClean="0"/>
              <a:t>1 sec Level1b Data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MAGA_LR</a:t>
            </a:r>
            <a:endParaRPr lang="en-US" dirty="0"/>
          </a:p>
        </p:txBody>
      </p:sp>
      <p:pic>
        <p:nvPicPr>
          <p:cNvPr id="1026" name="Picture 2" descr="C:\nio\m\Swarm\Cal-Val\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7048501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6136" y="188640"/>
            <a:ext cx="324105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>
              <a:buFont typeface="Times" pitchFamily="18" charset="0"/>
              <a:buNone/>
            </a:pPr>
            <a:r>
              <a:rPr lang="en-US" kern="0" smtClean="0"/>
              <a:t>2 December 2013</a:t>
            </a:r>
          </a:p>
          <a:p>
            <a:pPr marL="0" indent="0">
              <a:buFont typeface="Times" pitchFamily="18" charset="0"/>
              <a:buNone/>
            </a:pPr>
            <a:r>
              <a:rPr lang="en-US" kern="0" smtClean="0"/>
              <a:t>Quiet day (Kp </a:t>
            </a:r>
            <a:r>
              <a:rPr lang="en-US" kern="0" smtClean="0">
                <a:sym typeface="Symbol"/>
              </a:rPr>
              <a:t></a:t>
            </a:r>
            <a:r>
              <a:rPr lang="en-US" kern="0" smtClean="0"/>
              <a:t> 0</a:t>
            </a:r>
            <a:r>
              <a:rPr lang="en-US" kern="0" baseline="30000" smtClean="0"/>
              <a:t>+</a:t>
            </a:r>
            <a:r>
              <a:rPr lang="en-US" kern="0" smtClean="0"/>
              <a:t>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784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00" y="188913"/>
            <a:ext cx="8642350" cy="693737"/>
          </a:xfrm>
        </p:spPr>
        <p:txBody>
          <a:bodyPr/>
          <a:lstStyle/>
          <a:p>
            <a:r>
              <a:rPr lang="en-US" dirty="0" smtClean="0"/>
              <a:t>Swarm-A </a:t>
            </a:r>
            <a:br>
              <a:rPr lang="en-US" dirty="0" smtClean="0"/>
            </a:br>
            <a:r>
              <a:rPr lang="en-US" sz="2000" dirty="0" smtClean="0"/>
              <a:t>1 sec Level1b Data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MAGA_LR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88640"/>
            <a:ext cx="3241055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December </a:t>
            </a:r>
            <a:r>
              <a:rPr lang="en-US" dirty="0" smtClean="0"/>
              <a:t>2013</a:t>
            </a:r>
          </a:p>
          <a:p>
            <a:pPr marL="0" indent="0">
              <a:buNone/>
            </a:pPr>
            <a:r>
              <a:rPr lang="en-US" dirty="0" smtClean="0"/>
              <a:t>Quiet day (</a:t>
            </a:r>
            <a:r>
              <a:rPr lang="en-US" dirty="0" err="1" smtClean="0"/>
              <a:t>Kp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0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C:\nio\m\Swarm\Cal-Val\dF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0000"/>
            <a:ext cx="6830338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9512" y="1196752"/>
            <a:ext cx="8856984" cy="4743248"/>
            <a:chOff x="108000" y="1196752"/>
            <a:chExt cx="8928496" cy="4743248"/>
          </a:xfrm>
        </p:grpSpPr>
        <p:pic>
          <p:nvPicPr>
            <p:cNvPr id="1027" name="Picture 3" descr="C:\nio\m\Swarm\Cal-Val\dF_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" y="1260000"/>
              <a:ext cx="6901850" cy="46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7308303" y="1196752"/>
              <a:ext cx="1728193" cy="80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000">
                  <a:solidFill>
                    <a:srgbClr val="0066C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9pPr>
            </a:lstStyle>
            <a:p>
              <a:pPr marL="0" indent="0" algn="r">
                <a:buFont typeface="Times" pitchFamily="18" charset="0"/>
                <a:buNone/>
              </a:pPr>
              <a:r>
                <a:rPr lang="en-US" sz="1800" kern="0" dirty="0" smtClean="0">
                  <a:solidFill>
                    <a:srgbClr val="0070C0"/>
                  </a:solidFill>
                </a:rPr>
                <a:t>CHAOS-4 model subtracted</a:t>
              </a:r>
            </a:p>
          </p:txBody>
        </p:sp>
      </p:grpSp>
      <p:pic>
        <p:nvPicPr>
          <p:cNvPr id="1028" name="Picture 4" descr="C:\nio\m\Swarm\Cal-Val\dF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0000"/>
            <a:ext cx="6830338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00" y="188913"/>
            <a:ext cx="8642350" cy="693737"/>
          </a:xfrm>
        </p:spPr>
        <p:txBody>
          <a:bodyPr/>
          <a:lstStyle/>
          <a:p>
            <a:r>
              <a:rPr lang="en-US" dirty="0" smtClean="0"/>
              <a:t>Swarm-A and </a:t>
            </a:r>
            <a:r>
              <a:rPr lang="en-US" dirty="0" smtClean="0">
                <a:solidFill>
                  <a:srgbClr val="00B050"/>
                </a:solidFill>
              </a:rPr>
              <a:t>Swarm-B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1 sec Level1b Data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MAGA_LR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88640"/>
            <a:ext cx="3241055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December </a:t>
            </a:r>
            <a:r>
              <a:rPr lang="en-US" dirty="0" smtClean="0"/>
              <a:t>2013</a:t>
            </a:r>
          </a:p>
          <a:p>
            <a:pPr marL="0" indent="0">
              <a:buNone/>
            </a:pPr>
            <a:r>
              <a:rPr lang="en-US" dirty="0" smtClean="0"/>
              <a:t>Quiet day (</a:t>
            </a:r>
            <a:r>
              <a:rPr lang="en-US" dirty="0" err="1" smtClean="0"/>
              <a:t>Kp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0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22145" y="1196752"/>
            <a:ext cx="1714351" cy="8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 algn="r">
              <a:buFont typeface="Times" pitchFamily="18" charset="0"/>
              <a:buNone/>
            </a:pPr>
            <a:r>
              <a:rPr lang="en-US" sz="1800" kern="0" dirty="0" smtClean="0">
                <a:solidFill>
                  <a:srgbClr val="0070C0"/>
                </a:solidFill>
              </a:rPr>
              <a:t>CHAOS-4 model subtracted</a:t>
            </a:r>
          </a:p>
        </p:txBody>
      </p:sp>
      <p:pic>
        <p:nvPicPr>
          <p:cNvPr id="10" name="Picture 5" descr="C:\nio\m\Swarm\Cal-Val\dF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0000"/>
            <a:ext cx="684076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1260000"/>
            <a:ext cx="8871720" cy="4680000"/>
            <a:chOff x="179512" y="1260000"/>
            <a:chExt cx="8871720" cy="4680000"/>
          </a:xfrm>
        </p:grpSpPr>
        <p:pic>
          <p:nvPicPr>
            <p:cNvPr id="2050" name="Picture 2" descr="C:\nio\m\Swarm\Cal-Val\dF_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0000"/>
              <a:ext cx="6840759" cy="46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7020274" y="2047128"/>
              <a:ext cx="2030958" cy="805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000">
                  <a:solidFill>
                    <a:srgbClr val="0066C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1600">
                  <a:solidFill>
                    <a:srgbClr val="0066CC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Times" pitchFamily="1" charset="0"/>
                <a:buChar char="•"/>
                <a:defRPr>
                  <a:solidFill>
                    <a:srgbClr val="0066CC"/>
                  </a:solidFill>
                  <a:latin typeface="+mn-lt"/>
                </a:defRPr>
              </a:lvl9pPr>
            </a:lstStyle>
            <a:p>
              <a:pPr marL="0" indent="0" algn="r">
                <a:buFont typeface="Times" pitchFamily="18" charset="0"/>
                <a:buNone/>
              </a:pPr>
              <a:r>
                <a:rPr lang="en-US" sz="1800" kern="0" dirty="0" smtClean="0">
                  <a:solidFill>
                    <a:srgbClr val="0070C0"/>
                  </a:solidFill>
                </a:rPr>
                <a:t>Difference</a:t>
              </a:r>
              <a:br>
                <a:rPr lang="en-US" sz="1800" kern="0" dirty="0" smtClean="0">
                  <a:solidFill>
                    <a:srgbClr val="0070C0"/>
                  </a:solidFill>
                </a:rPr>
              </a:br>
              <a:r>
                <a:rPr lang="en-US" sz="1800" kern="0" dirty="0" smtClean="0">
                  <a:solidFill>
                    <a:srgbClr val="0070C0"/>
                  </a:solidFill>
                </a:rPr>
                <a:t>Swarm A -Swarm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0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ocess 34"/>
          <p:cNvSpPr/>
          <p:nvPr/>
        </p:nvSpPr>
        <p:spPr bwMode="auto">
          <a:xfrm>
            <a:off x="2109440" y="3789040"/>
            <a:ext cx="3176736" cy="79208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L2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Processor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Flowchart: Process 7"/>
          <p:cNvSpPr/>
          <p:nvPr/>
        </p:nvSpPr>
        <p:spPr bwMode="auto">
          <a:xfrm>
            <a:off x="611560" y="2492896"/>
            <a:ext cx="2032992" cy="79208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L1b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(Operational Processor)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1560" y="908720"/>
            <a:ext cx="2032992" cy="944488"/>
            <a:chOff x="611560" y="1772816"/>
            <a:chExt cx="2032992" cy="1096888"/>
          </a:xfrm>
        </p:grpSpPr>
        <p:sp>
          <p:nvSpPr>
            <p:cNvPr id="6" name="Flowchart: Process 5"/>
            <p:cNvSpPr/>
            <p:nvPr/>
          </p:nvSpPr>
          <p:spPr bwMode="auto">
            <a:xfrm>
              <a:off x="611560" y="17728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  <p:sp>
          <p:nvSpPr>
            <p:cNvPr id="16" name="Flowchart: Process 15"/>
            <p:cNvSpPr/>
            <p:nvPr/>
          </p:nvSpPr>
          <p:spPr bwMode="auto">
            <a:xfrm>
              <a:off x="763960" y="19252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916360" y="20776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</p:grpSp>
      <p:cxnSp>
        <p:nvCxnSpPr>
          <p:cNvPr id="25" name="Straight Arrow Connector 24"/>
          <p:cNvCxnSpPr>
            <a:stCxn id="8" idx="2"/>
          </p:cNvCxnSpPr>
          <p:nvPr/>
        </p:nvCxnSpPr>
        <p:spPr bwMode="auto">
          <a:xfrm>
            <a:off x="1628056" y="3284984"/>
            <a:ext cx="0" cy="187220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703712" y="4581128"/>
            <a:ext cx="0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3" name="Straight Arrow Connector 32"/>
          <p:cNvCxnSpPr>
            <a:endCxn id="8" idx="0"/>
          </p:cNvCxnSpPr>
          <p:nvPr/>
        </p:nvCxnSpPr>
        <p:spPr bwMode="auto">
          <a:xfrm>
            <a:off x="1628056" y="1853208"/>
            <a:ext cx="0" cy="6396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15616" y="1979548"/>
            <a:ext cx="51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L0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916360" y="3717032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L1b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3224608" y="4653136"/>
            <a:ext cx="512440" cy="369332"/>
          </a:xfrm>
          <a:prstGeom prst="rect">
            <a:avLst/>
          </a:prstGeom>
          <a:noFill/>
          <a:ln w="6350" cap="rnd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L2</a:t>
            </a:r>
            <a:endParaRPr lang="en-US" sz="1800" dirty="0"/>
          </a:p>
        </p:txBody>
      </p:sp>
      <p:cxnSp>
        <p:nvCxnSpPr>
          <p:cNvPr id="51" name="Elbow Connector 50"/>
          <p:cNvCxnSpPr/>
          <p:nvPr/>
        </p:nvCxnSpPr>
        <p:spPr bwMode="auto">
          <a:xfrm>
            <a:off x="1628056" y="3439492"/>
            <a:ext cx="2075656" cy="34954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827584" y="5157192"/>
            <a:ext cx="3774504" cy="59638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cientific users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28056" y="1979548"/>
            <a:ext cx="5248200" cy="1612344"/>
            <a:chOff x="1628056" y="1979548"/>
            <a:chExt cx="5248200" cy="1612344"/>
          </a:xfrm>
        </p:grpSpPr>
        <p:sp>
          <p:nvSpPr>
            <p:cNvPr id="10" name="Left-Right Arrow 9"/>
            <p:cNvSpPr/>
            <p:nvPr/>
          </p:nvSpPr>
          <p:spPr bwMode="auto">
            <a:xfrm>
              <a:off x="2742656" y="2795216"/>
              <a:ext cx="1713148" cy="243644"/>
            </a:xfrm>
            <a:prstGeom prst="leftRightArrow">
              <a:avLst/>
            </a:prstGeom>
            <a:solidFill>
              <a:schemeClr val="accent1">
                <a:lumMod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538464" y="2495004"/>
              <a:ext cx="2337792" cy="1096888"/>
              <a:chOff x="3347864" y="2495004"/>
              <a:chExt cx="2337792" cy="1096888"/>
            </a:xfrm>
            <a:solidFill>
              <a:srgbClr val="92D050"/>
            </a:solidFill>
          </p:grpSpPr>
          <p:sp>
            <p:nvSpPr>
              <p:cNvPr id="21" name="Flowchart: Process 20"/>
              <p:cNvSpPr/>
              <p:nvPr/>
            </p:nvSpPr>
            <p:spPr bwMode="auto">
              <a:xfrm>
                <a:off x="3652664" y="2799804"/>
                <a:ext cx="2032992" cy="792088"/>
              </a:xfrm>
              <a:prstGeom prst="flowChartProcess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0" name="Flowchart: Process 19"/>
              <p:cNvSpPr/>
              <p:nvPr/>
            </p:nvSpPr>
            <p:spPr bwMode="auto">
              <a:xfrm>
                <a:off x="3500264" y="2647404"/>
                <a:ext cx="2032992" cy="792088"/>
              </a:xfrm>
              <a:prstGeom prst="flowChartProcess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9" name="Flowchart: Process 18"/>
              <p:cNvSpPr/>
              <p:nvPr/>
            </p:nvSpPr>
            <p:spPr bwMode="auto">
              <a:xfrm>
                <a:off x="3347864" y="2495004"/>
                <a:ext cx="2032992" cy="792088"/>
              </a:xfrm>
              <a:prstGeom prst="flowChartProcess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L1b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 Processor</a:t>
                </a:r>
                <a:b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</a:br>
                <a:r>
                  <a:rPr kumimoji="0" lang="en-US" sz="1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(Prototype Processor)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58" name="Elbow Connector 57"/>
            <p:cNvCxnSpPr>
              <a:endCxn id="19" idx="0"/>
            </p:cNvCxnSpPr>
            <p:nvPr/>
          </p:nvCxnSpPr>
          <p:spPr bwMode="auto">
            <a:xfrm>
              <a:off x="1628056" y="1979548"/>
              <a:ext cx="3926904" cy="51545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/>
          <a:p>
            <a:r>
              <a:rPr lang="en-US" i="1" dirty="0" smtClean="0"/>
              <a:t>Swarm </a:t>
            </a:r>
            <a:r>
              <a:rPr lang="en-US" dirty="0" smtClean="0"/>
              <a:t>Data Processing Hierarchy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3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00" y="188913"/>
            <a:ext cx="8642350" cy="693737"/>
          </a:xfrm>
        </p:spPr>
        <p:txBody>
          <a:bodyPr/>
          <a:lstStyle/>
          <a:p>
            <a:r>
              <a:rPr lang="en-US" dirty="0" smtClean="0"/>
              <a:t>Level1b Data from </a:t>
            </a:r>
            <a:r>
              <a:rPr lang="en-US" dirty="0"/>
              <a:t>Operational Processor 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22145" y="1196752"/>
            <a:ext cx="1714351" cy="8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 algn="r">
              <a:buFont typeface="Times" pitchFamily="18" charset="0"/>
              <a:buNone/>
            </a:pPr>
            <a:r>
              <a:rPr lang="en-US" sz="1800" kern="0" dirty="0" smtClean="0">
                <a:solidFill>
                  <a:srgbClr val="0070C0"/>
                </a:solidFill>
              </a:rPr>
              <a:t>CHAOS-4 model subtracted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020274" y="2047128"/>
            <a:ext cx="2030958" cy="8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 algn="r">
              <a:buFont typeface="Times" pitchFamily="18" charset="0"/>
              <a:buNone/>
            </a:pPr>
            <a:r>
              <a:rPr lang="en-US" sz="1800" kern="0" dirty="0" smtClean="0">
                <a:solidFill>
                  <a:srgbClr val="0070C0"/>
                </a:solidFill>
              </a:rPr>
              <a:t>Difference</a:t>
            </a:r>
            <a:br>
              <a:rPr lang="en-US" sz="1800" kern="0" dirty="0" smtClean="0">
                <a:solidFill>
                  <a:srgbClr val="0070C0"/>
                </a:solidFill>
              </a:rPr>
            </a:br>
            <a:r>
              <a:rPr lang="en-US" sz="1800" kern="0" dirty="0" smtClean="0">
                <a:solidFill>
                  <a:srgbClr val="0070C0"/>
                </a:solidFill>
              </a:rPr>
              <a:t>Swarm A -Swarm B</a:t>
            </a:r>
          </a:p>
        </p:txBody>
      </p:sp>
      <p:pic>
        <p:nvPicPr>
          <p:cNvPr id="9" name="Picture 2" descr="C:\nio\m\Swarm\Cal-Val\dF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0000"/>
            <a:ext cx="684075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L_Presentation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ESL_Presentation_Template</Template>
  <TotalTime>1436</TotalTime>
  <Words>992</Words>
  <Application>Microsoft Office PowerPoint</Application>
  <PresentationFormat>On-screen Show (4:3)</PresentationFormat>
  <Paragraphs>347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ESL_Presentation_Template</vt:lpstr>
      <vt:lpstr>PowerPoint Presentation</vt:lpstr>
      <vt:lpstr>Swarm Data Processing Hierarchy</vt:lpstr>
      <vt:lpstr>Level-1b Data Products</vt:lpstr>
      <vt:lpstr>Magnetic Level-1b Data Product  MAGx_LR</vt:lpstr>
      <vt:lpstr>Swarm-A  1 sec Level1b Data MAGA_LR</vt:lpstr>
      <vt:lpstr>Swarm-A  1 sec Level1b Data MAGA_LR</vt:lpstr>
      <vt:lpstr>Swarm-A and Swarm-B  1 sec Level1b Data MAGA_LR</vt:lpstr>
      <vt:lpstr>Swarm Data Processing Hierarchy</vt:lpstr>
      <vt:lpstr>Level1b Data from Operational Processor </vt:lpstr>
      <vt:lpstr>Level1b Data from Prototype Processor  (non-validated data)</vt:lpstr>
      <vt:lpstr>Swarm Level-2 Data Products </vt:lpstr>
      <vt:lpstr>Swarm Level-2 Data Processing</vt:lpstr>
      <vt:lpstr>Swarm Data Processing Hierarchy</vt:lpstr>
      <vt:lpstr>Level-2 Data Products</vt:lpstr>
      <vt:lpstr>Level-2 Data Products</vt:lpstr>
      <vt:lpstr>Field Modelling using Swarm data First Results based on non-validated data</vt:lpstr>
      <vt:lpstr>Spatial Data Distribution</vt:lpstr>
      <vt:lpstr>Spatial Data Distribution</vt:lpstr>
      <vt:lpstr>Spatial Data Distribution</vt:lpstr>
      <vt:lpstr>Geomagnetic Spectrum</vt:lpstr>
      <vt:lpstr>Difference in Br wrt CHAOS-4 Crustal Field (n=15-30)</vt:lpstr>
      <vt:lpstr>Difference in Br wrt CHAOS-4 Core Field (n=1-14)</vt:lpstr>
      <vt:lpstr>Difference in Br wrt CHAOS-4plus Core Field (n=1-14)</vt:lpstr>
      <vt:lpstr>Model rms misfit</vt:lpstr>
      <vt:lpstr>Conclusions</vt:lpstr>
    </vt:vector>
  </TitlesOfParts>
  <Manager>Swarm, SCARF, L2PS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 ESL Operational Readiness Review And Kick-off of main activities</dc:title>
  <dc:subject>Failure Cases</dc:subject>
  <dc:creator>Poul Erik Holmdahl Olsen</dc:creator>
  <cp:keywords>Swarm, SCARF, L2PS, DSAT, Test Result, CI</cp:keywords>
  <cp:lastModifiedBy>Nils Olsen</cp:lastModifiedBy>
  <cp:revision>93</cp:revision>
  <cp:lastPrinted>2014-03-19T13:08:24Z</cp:lastPrinted>
  <dcterms:created xsi:type="dcterms:W3CDTF">2014-03-20T10:48:17Z</dcterms:created>
  <dcterms:modified xsi:type="dcterms:W3CDTF">2014-05-01T07:46:11Z</dcterms:modified>
</cp:coreProperties>
</file>