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1"/>
    <p:sldMasterId id="2147483663" r:id="rId2"/>
  </p:sldMasterIdLst>
  <p:notesMasterIdLst>
    <p:notesMasterId r:id="rId35"/>
  </p:notesMasterIdLst>
  <p:handoutMasterIdLst>
    <p:handoutMasterId r:id="rId36"/>
  </p:handoutMasterIdLst>
  <p:sldIdLst>
    <p:sldId id="419" r:id="rId3"/>
    <p:sldId id="431" r:id="rId4"/>
    <p:sldId id="481" r:id="rId5"/>
    <p:sldId id="482" r:id="rId6"/>
    <p:sldId id="486" r:id="rId7"/>
    <p:sldId id="487" r:id="rId8"/>
    <p:sldId id="485" r:id="rId9"/>
    <p:sldId id="435" r:id="rId10"/>
    <p:sldId id="488" r:id="rId11"/>
    <p:sldId id="438" r:id="rId12"/>
    <p:sldId id="489" r:id="rId13"/>
    <p:sldId id="477" r:id="rId14"/>
    <p:sldId id="461" r:id="rId15"/>
    <p:sldId id="462" r:id="rId16"/>
    <p:sldId id="443" r:id="rId17"/>
    <p:sldId id="464" r:id="rId18"/>
    <p:sldId id="408" r:id="rId19"/>
    <p:sldId id="470" r:id="rId20"/>
    <p:sldId id="452" r:id="rId21"/>
    <p:sldId id="453" r:id="rId22"/>
    <p:sldId id="475" r:id="rId23"/>
    <p:sldId id="465" r:id="rId24"/>
    <p:sldId id="466" r:id="rId25"/>
    <p:sldId id="467" r:id="rId26"/>
    <p:sldId id="468" r:id="rId27"/>
    <p:sldId id="469" r:id="rId28"/>
    <p:sldId id="491" r:id="rId29"/>
    <p:sldId id="492" r:id="rId30"/>
    <p:sldId id="444" r:id="rId31"/>
    <p:sldId id="445" r:id="rId32"/>
    <p:sldId id="459" r:id="rId33"/>
    <p:sldId id="493" r:id="rId34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33"/>
    <a:srgbClr val="FF3399"/>
    <a:srgbClr val="660066"/>
    <a:srgbClr val="555555"/>
    <a:srgbClr val="EEEEEE"/>
    <a:srgbClr val="FFFFFF"/>
    <a:srgbClr val="333333"/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9" autoAdjust="0"/>
    <p:restoredTop sz="74623" autoAdjust="0"/>
  </p:normalViewPr>
  <p:slideViewPr>
    <p:cSldViewPr>
      <p:cViewPr varScale="1">
        <p:scale>
          <a:sx n="85" d="100"/>
          <a:sy n="85" d="100"/>
        </p:scale>
        <p:origin x="-46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-918" y="-7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45FC641D-426C-47DE-B288-4400C84A98D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07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61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" charset="0"/>
              </a:defRPr>
            </a:lvl1pPr>
          </a:lstStyle>
          <a:p>
            <a:pPr>
              <a:defRPr/>
            </a:pPr>
            <a:fld id="{E773BA71-D943-4585-B224-14668FD8E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9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9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6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C/NOFS 9 </a:t>
            </a:r>
            <a:r>
              <a:rPr lang="da-DK" dirty="0" err="1" smtClean="0"/>
              <a:t>minutes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A</a:t>
            </a:r>
          </a:p>
          <a:p>
            <a:r>
              <a:rPr lang="da-DK" dirty="0" smtClean="0"/>
              <a:t>B to A: 1 min</a:t>
            </a:r>
          </a:p>
          <a:p>
            <a:r>
              <a:rPr lang="da-DK" dirty="0" smtClean="0"/>
              <a:t>A to C: 3</a:t>
            </a:r>
            <a:r>
              <a:rPr lang="da-DK" baseline="0" dirty="0" smtClean="0"/>
              <a:t> min</a:t>
            </a:r>
          </a:p>
          <a:p>
            <a:r>
              <a:rPr lang="da-DK" baseline="0" dirty="0" err="1" smtClean="0"/>
              <a:t>Rising</a:t>
            </a:r>
            <a:r>
              <a:rPr lang="da-DK" baseline="0" dirty="0" smtClean="0"/>
              <a:t> speed 1.4 km/s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7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9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fld id="{765F682A-076D-43D9-A8A8-A1B5A942831F}" type="slidenum">
              <a:rPr lang="en-GB" sz="1200" smtClean="0"/>
              <a:pPr/>
              <a:t>8</a:t>
            </a:fld>
            <a:endParaRPr lang="en-GB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BA71-D943-4585-B224-14668FD8ED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08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248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942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57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736"/>
            <a:ext cx="8642350" cy="453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35" name="Rectangle 99"/>
          <p:cNvSpPr>
            <a:spLocks noChangeArrowheads="1"/>
          </p:cNvSpPr>
          <p:nvPr userDrawn="1"/>
        </p:nvSpPr>
        <p:spPr bwMode="ltGray">
          <a:xfrm>
            <a:off x="0" y="6662994"/>
            <a:ext cx="9144000" cy="189453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 userDrawn="1"/>
        </p:nvSpPr>
        <p:spPr bwMode="auto">
          <a:xfrm>
            <a:off x="212549" y="6622378"/>
            <a:ext cx="8931451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 eaLnBrk="0" hangingPunct="0">
              <a:spcBef>
                <a:spcPct val="50000"/>
              </a:spcBef>
              <a:tabLst>
                <a:tab pos="4125600" algn="ctr"/>
                <a:tab pos="8337600" algn="r"/>
              </a:tabLst>
              <a:defRPr/>
            </a:pPr>
            <a:r>
              <a:rPr lang="en-US" sz="1100" b="0" dirty="0" smtClean="0">
                <a:solidFill>
                  <a:schemeClr val="bg1"/>
                </a:solidFill>
              </a:rPr>
              <a:t>CAS</a:t>
            </a:r>
            <a:r>
              <a:rPr lang="en-US" sz="1100" b="0" baseline="0" dirty="0" smtClean="0">
                <a:solidFill>
                  <a:schemeClr val="bg1"/>
                </a:solidFill>
              </a:rPr>
              <a:t> e-pop</a:t>
            </a:r>
            <a:r>
              <a:rPr lang="en-US" sz="1100" b="0" dirty="0" smtClean="0">
                <a:solidFill>
                  <a:schemeClr val="bg1"/>
                </a:solidFill>
              </a:rPr>
              <a:t> 	     26/27 April 2016	 Montreal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39" name="Picture 38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02" y="106770"/>
            <a:ext cx="975554" cy="341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66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66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rgbClr val="0066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6423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642350" cy="47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9" name="Rectangle 99"/>
          <p:cNvSpPr>
            <a:spLocks noChangeArrowheads="1"/>
          </p:cNvSpPr>
          <p:nvPr userDrawn="1"/>
        </p:nvSpPr>
        <p:spPr bwMode="ltGray">
          <a:xfrm>
            <a:off x="0" y="6662994"/>
            <a:ext cx="9144000" cy="189453"/>
          </a:xfrm>
          <a:prstGeom prst="rect">
            <a:avLst/>
          </a:prstGeom>
          <a:solidFill>
            <a:srgbClr val="0066CC"/>
          </a:soli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nl-NL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 userDrawn="1"/>
        </p:nvSpPr>
        <p:spPr bwMode="auto">
          <a:xfrm>
            <a:off x="212549" y="6622378"/>
            <a:ext cx="8931451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 eaLnBrk="0" hangingPunct="0">
              <a:spcBef>
                <a:spcPct val="50000"/>
              </a:spcBef>
              <a:tabLst>
                <a:tab pos="4125600" algn="ctr"/>
                <a:tab pos="8337600" algn="r"/>
              </a:tabLst>
              <a:defRPr/>
            </a:pPr>
            <a:r>
              <a:rPr lang="en-US" sz="1100" b="0" dirty="0" smtClean="0">
                <a:solidFill>
                  <a:schemeClr val="bg1"/>
                </a:solidFill>
              </a:rPr>
              <a:t>CAS</a:t>
            </a:r>
            <a:r>
              <a:rPr lang="en-US" sz="1100" b="0" baseline="0" dirty="0" smtClean="0">
                <a:solidFill>
                  <a:schemeClr val="bg1"/>
                </a:solidFill>
              </a:rPr>
              <a:t> e-pop</a:t>
            </a:r>
            <a:r>
              <a:rPr lang="en-US" sz="1100" b="0" dirty="0" smtClean="0">
                <a:solidFill>
                  <a:schemeClr val="bg1"/>
                </a:solidFill>
              </a:rPr>
              <a:t> 	     26/27 April 2016	 Montreal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02" y="106770"/>
            <a:ext cx="975554" cy="34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77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66CC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CC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2400">
          <a:solidFill>
            <a:srgbClr val="0066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rgbClr val="0066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rgbClr val="0066CC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370328"/>
            <a:ext cx="8712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Swarm</a:t>
            </a:r>
            <a:r>
              <a:rPr lang="en-US" dirty="0" smtClean="0">
                <a:solidFill>
                  <a:srgbClr val="0070C0"/>
                </a:solidFill>
              </a:rPr>
              <a:t> Level 1 and Level 2 Data Products and Processing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Some Selected Science Results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Models of the Earth’s magnetic field including Swarm data</a:t>
            </a:r>
            <a:endParaRPr lang="en-US" sz="1800" dirty="0">
              <a:solidFill>
                <a:srgbClr val="0070C0"/>
              </a:solidFill>
            </a:endParaRP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Currents in the ionosphere (</a:t>
            </a:r>
            <a:r>
              <a:rPr lang="en-US" sz="1800" dirty="0">
                <a:solidFill>
                  <a:srgbClr val="0070C0"/>
                </a:solidFill>
              </a:rPr>
              <a:t>H</a:t>
            </a:r>
            <a:r>
              <a:rPr lang="en-US" sz="1800" dirty="0" smtClean="0">
                <a:solidFill>
                  <a:srgbClr val="0070C0"/>
                </a:solidFill>
              </a:rPr>
              <a:t>ermann, </a:t>
            </a:r>
            <a:r>
              <a:rPr lang="en-US" sz="1800" dirty="0" err="1" smtClean="0">
                <a:solidFill>
                  <a:srgbClr val="0070C0"/>
                </a:solidFill>
              </a:rPr>
              <a:t>Kalle</a:t>
            </a:r>
            <a:r>
              <a:rPr lang="en-US" sz="1800" dirty="0" smtClean="0">
                <a:solidFill>
                  <a:srgbClr val="0070C0"/>
                </a:solidFill>
              </a:rPr>
              <a:t>, Knudsen)</a:t>
            </a:r>
          </a:p>
          <a:p>
            <a:pPr lvl="1"/>
            <a:r>
              <a:rPr lang="en-US" sz="1800" dirty="0" smtClean="0">
                <a:solidFill>
                  <a:srgbClr val="0070C0"/>
                </a:solidFill>
              </a:rPr>
              <a:t>Multi</a:t>
            </a:r>
            <a:r>
              <a:rPr lang="en-US" sz="1800" dirty="0">
                <a:solidFill>
                  <a:srgbClr val="0070C0"/>
                </a:solidFill>
              </a:rPr>
              <a:t>-Point observation of Equatorial plasma </a:t>
            </a:r>
            <a:r>
              <a:rPr lang="en-US" sz="1800" dirty="0" smtClean="0">
                <a:solidFill>
                  <a:srgbClr val="0070C0"/>
                </a:solidFill>
              </a:rPr>
              <a:t>irregularities and its effect on space weather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67544" y="4226312"/>
            <a:ext cx="7704856" cy="20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800">
                <a:solidFill>
                  <a:srgbClr val="0066CC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600">
                <a:solidFill>
                  <a:srgbClr val="0066CC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400">
                <a:solidFill>
                  <a:srgbClr val="0066CC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None/>
              <a:defRPr sz="1400">
                <a:solidFill>
                  <a:srgbClr val="0066CC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1400">
                <a:solidFill>
                  <a:srgbClr val="0066CC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1400">
                <a:solidFill>
                  <a:srgbClr val="0066CC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1400">
                <a:solidFill>
                  <a:srgbClr val="0066CC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None/>
              <a:defRPr sz="1400">
                <a:solidFill>
                  <a:srgbClr val="0066CC"/>
                </a:solidFill>
                <a:latin typeface="+mn-lt"/>
              </a:defRPr>
            </a:lvl9pPr>
          </a:lstStyle>
          <a:p>
            <a:endParaRPr lang="en-US" sz="1400" kern="0" dirty="0" smtClean="0">
              <a:solidFill>
                <a:schemeClr val="tx1"/>
              </a:solidFill>
            </a:endParaRPr>
          </a:p>
          <a:p>
            <a:r>
              <a:rPr lang="en-US" sz="1400" i="1" kern="0" dirty="0" smtClean="0">
                <a:solidFill>
                  <a:schemeClr val="tx1"/>
                </a:solidFill>
              </a:rPr>
              <a:t>Patrick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Alken</a:t>
            </a:r>
            <a:r>
              <a:rPr lang="en-US" sz="1400" i="1" kern="0" dirty="0" smtClean="0">
                <a:solidFill>
                  <a:schemeClr val="tx1"/>
                </a:solidFill>
              </a:rPr>
              <a:t>, Ciaran D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Beggan</a:t>
            </a:r>
            <a:r>
              <a:rPr lang="en-US" sz="1400" i="1" kern="0" dirty="0" smtClean="0">
                <a:solidFill>
                  <a:schemeClr val="tx1"/>
                </a:solidFill>
              </a:rPr>
              <a:t>, Stephan C.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Buchert</a:t>
            </a:r>
            <a:r>
              <a:rPr lang="en-US" sz="1400" i="1" kern="0" dirty="0" smtClean="0">
                <a:solidFill>
                  <a:schemeClr val="tx1"/>
                </a:solidFill>
              </a:rPr>
              <a:t>, Johnathan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Burchill</a:t>
            </a:r>
            <a:r>
              <a:rPr lang="en-US" sz="1400" i="1" kern="0" dirty="0" smtClean="0">
                <a:solidFill>
                  <a:schemeClr val="tx1"/>
                </a:solidFill>
              </a:rPr>
              <a:t>, Arnaud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Chulliat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err="1" smtClean="0">
                <a:solidFill>
                  <a:schemeClr val="tx1"/>
                </a:solidFill>
              </a:rPr>
              <a:t>Eelco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Doornbos</a:t>
            </a:r>
            <a:r>
              <a:rPr lang="en-US" sz="1400" i="1" kern="0" dirty="0" smtClean="0">
                <a:solidFill>
                  <a:schemeClr val="tx1"/>
                </a:solidFill>
              </a:rPr>
              <a:t>, Joao Teixeira da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Encarnacao</a:t>
            </a:r>
            <a:r>
              <a:rPr lang="en-US" sz="1400" i="1" kern="0" dirty="0" smtClean="0">
                <a:solidFill>
                  <a:schemeClr val="tx1"/>
                </a:solidFill>
              </a:rPr>
              <a:t>, Ludwig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Grunwaldt</a:t>
            </a:r>
            <a:r>
              <a:rPr lang="en-US" sz="1400" i="1" kern="0" dirty="0" smtClean="0">
                <a:solidFill>
                  <a:schemeClr val="tx1"/>
                </a:solidFill>
              </a:rPr>
              <a:t>, Brian Hamilton,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smtClean="0">
                <a:solidFill>
                  <a:schemeClr val="tx1"/>
                </a:solidFill>
              </a:rPr>
              <a:t>Rune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Floberghagen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Eigil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Friis</a:t>
            </a:r>
            <a:r>
              <a:rPr lang="en-US" sz="1400" i="1" kern="0" dirty="0" smtClean="0">
                <a:solidFill>
                  <a:schemeClr val="tx1"/>
                </a:solidFill>
              </a:rPr>
              <a:t>-Christensen, Giuseppe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Ottavianelli</a:t>
            </a:r>
            <a:r>
              <a:rPr lang="en-US" sz="1400" i="1" kern="0" dirty="0" smtClean="0">
                <a:solidFill>
                  <a:schemeClr val="tx1"/>
                </a:solidFill>
              </a:rPr>
              <a:t>, Gauthier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Hulot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smtClean="0">
                <a:solidFill>
                  <a:schemeClr val="tx1"/>
                </a:solidFill>
              </a:rPr>
              <a:t>Jose van den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IJssel</a:t>
            </a:r>
            <a:r>
              <a:rPr lang="en-US" sz="1400" i="1" kern="0" dirty="0" smtClean="0">
                <a:solidFill>
                  <a:schemeClr val="tx1"/>
                </a:solidFill>
              </a:rPr>
              <a:t>, David J. Knudsen, Alexey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Kuvshinov</a:t>
            </a:r>
            <a:r>
              <a:rPr lang="en-US" sz="1400" i="1" kern="0" dirty="0" smtClean="0">
                <a:solidFill>
                  <a:schemeClr val="tx1"/>
                </a:solidFill>
              </a:rPr>
              <a:t>, Jean-Michel Leger, Vincent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Lesur</a:t>
            </a:r>
            <a:r>
              <a:rPr lang="en-US" sz="1400" i="1" kern="0" dirty="0" smtClean="0">
                <a:solidFill>
                  <a:schemeClr val="tx1"/>
                </a:solidFill>
              </a:rPr>
              <a:t>, Hermann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Luehr</a:t>
            </a:r>
            <a:r>
              <a:rPr lang="en-US" sz="1400" i="1" kern="0" dirty="0" smtClean="0">
                <a:solidFill>
                  <a:schemeClr val="tx1"/>
                </a:solidFill>
              </a:rPr>
              <a:t>, Susan Macmillan, Stefan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Maus</a:t>
            </a:r>
            <a:r>
              <a:rPr lang="en-US" sz="1400" i="1" kern="0" dirty="0" smtClean="0">
                <a:solidFill>
                  <a:schemeClr val="tx1"/>
                </a:solidFill>
              </a:rPr>
              <a:t>, Ingo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Michaelis</a:t>
            </a:r>
            <a:r>
              <a:rPr lang="en-US" sz="1400" i="1" kern="0" dirty="0" smtClean="0">
                <a:solidFill>
                  <a:schemeClr val="tx1"/>
                </a:solidFill>
              </a:rPr>
              <a:t>, Max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Noja</a:t>
            </a:r>
            <a:r>
              <a:rPr lang="en-US" sz="1400" i="1" kern="0" dirty="0" smtClean="0">
                <a:solidFill>
                  <a:schemeClr val="tx1"/>
                </a:solidFill>
              </a:rPr>
              <a:t>, Nils Olsen,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err="1" smtClean="0">
                <a:solidFill>
                  <a:schemeClr val="tx1"/>
                </a:solidFill>
              </a:rPr>
              <a:t>Poul</a:t>
            </a:r>
            <a:r>
              <a:rPr lang="en-US" sz="1400" i="1" kern="0" dirty="0" smtClean="0">
                <a:solidFill>
                  <a:schemeClr val="tx1"/>
                </a:solidFill>
              </a:rPr>
              <a:t> Erik H Olsen,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Jaeheung</a:t>
            </a:r>
            <a:r>
              <a:rPr lang="en-US" sz="1400" i="1" kern="0" dirty="0" smtClean="0">
                <a:solidFill>
                  <a:schemeClr val="tx1"/>
                </a:solidFill>
              </a:rPr>
              <a:t> Park,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Radek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Peresty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Gernot</a:t>
            </a:r>
            <a:r>
              <a:rPr lang="en-US" sz="1400" i="1" kern="0" dirty="0" smtClean="0">
                <a:solidFill>
                  <a:schemeClr val="tx1"/>
                </a:solidFill>
              </a:rPr>
              <a:t> Plank,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Christoph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Puethe</a:t>
            </a:r>
            <a:r>
              <a:rPr lang="en-US" sz="1400" i="1" kern="0" dirty="0" smtClean="0">
                <a:solidFill>
                  <a:schemeClr val="tx1"/>
                </a:solidFill>
              </a:rPr>
              <a:t>, Jan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Rauberg</a:t>
            </a:r>
            <a:r>
              <a:rPr lang="en-US" sz="1400" i="1" kern="0" dirty="0" smtClean="0">
                <a:solidFill>
                  <a:schemeClr val="tx1"/>
                </a:solidFill>
              </a:rPr>
              <a:t>, Patricia Ritter, Martin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Rother</a:t>
            </a:r>
            <a:r>
              <a:rPr lang="en-US" sz="1400" i="1" kern="0" dirty="0" smtClean="0">
                <a:solidFill>
                  <a:schemeClr val="tx1"/>
                </a:solidFill>
              </a:rPr>
              <a:t>, Terence J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Sabaka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Reyko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Schachtschneider</a:t>
            </a:r>
            <a:r>
              <a:rPr lang="en-US" sz="1400" i="1" kern="0" dirty="0" smtClean="0">
                <a:solidFill>
                  <a:schemeClr val="tx1"/>
                </a:solidFill>
              </a:rPr>
              <a:t>, Olivier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Sirol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smtClean="0">
                <a:solidFill>
                  <a:schemeClr val="tx1"/>
                </a:solidFill>
              </a:rPr>
              <a:t>Claudia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Stolle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Erwan</a:t>
            </a:r>
            <a:r>
              <a:rPr lang="en-US" sz="1400" i="1" kern="0" dirty="0" smtClean="0">
                <a:solidFill>
                  <a:schemeClr val="tx1"/>
                </a:solidFill>
              </a:rPr>
              <a:t>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Thebault</a:t>
            </a:r>
            <a:r>
              <a:rPr lang="en-US" sz="1400" i="1" kern="0" dirty="0" smtClean="0">
                <a:solidFill>
                  <a:schemeClr val="tx1"/>
                </a:solidFill>
              </a:rPr>
              <a:t>, Alan W P Thomson, Lars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Toeffner</a:t>
            </a:r>
            <a:r>
              <a:rPr lang="en-US" sz="1400" i="1" kern="0" dirty="0" smtClean="0">
                <a:solidFill>
                  <a:schemeClr val="tx1"/>
                </a:solidFill>
              </a:rPr>
              <a:t>-Clausen, Jakub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Velımsky</a:t>
            </a:r>
            <a:r>
              <a:rPr lang="en-US" sz="1400" i="1" kern="0" dirty="0" smtClean="0">
                <a:solidFill>
                  <a:schemeClr val="tx1"/>
                </a:solidFill>
              </a:rPr>
              <a:t>, </a:t>
            </a:r>
            <a:br>
              <a:rPr lang="en-US" sz="1400" i="1" kern="0" dirty="0" smtClean="0">
                <a:solidFill>
                  <a:schemeClr val="tx1"/>
                </a:solidFill>
              </a:rPr>
            </a:br>
            <a:r>
              <a:rPr lang="en-US" sz="1400" i="1" kern="0" dirty="0" smtClean="0">
                <a:solidFill>
                  <a:schemeClr val="tx1"/>
                </a:solidFill>
              </a:rPr>
              <a:t>Pierre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Vigneron</a:t>
            </a:r>
            <a:r>
              <a:rPr lang="en-US" sz="1400" i="1" kern="0" dirty="0" smtClean="0">
                <a:solidFill>
                  <a:schemeClr val="tx1"/>
                </a:solidFill>
              </a:rPr>
              <a:t>, Pieter N </a:t>
            </a:r>
            <a:r>
              <a:rPr lang="en-US" sz="1400" i="1" kern="0" dirty="0" err="1" smtClean="0">
                <a:solidFill>
                  <a:schemeClr val="tx1"/>
                </a:solidFill>
              </a:rPr>
              <a:t>Visser</a:t>
            </a:r>
            <a:endParaRPr lang="en-US" sz="1400" i="1" kern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67832" y="332656"/>
            <a:ext cx="7704138" cy="207645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Swarm satellite constellation mission: From data to first scientific results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Claudia </a:t>
            </a:r>
            <a:r>
              <a:rPr lang="en-US" dirty="0" err="1" smtClean="0">
                <a:solidFill>
                  <a:schemeClr val="tx1"/>
                </a:solidFill>
              </a:rPr>
              <a:t>Stolle</a:t>
            </a:r>
            <a:r>
              <a:rPr lang="en-US" dirty="0" smtClean="0">
                <a:solidFill>
                  <a:schemeClr val="tx1"/>
                </a:solidFill>
              </a:rPr>
              <a:t>, Patrick </a:t>
            </a:r>
            <a:r>
              <a:rPr lang="en-US" dirty="0" err="1" smtClean="0">
                <a:solidFill>
                  <a:schemeClr val="tx1"/>
                </a:solidFill>
              </a:rPr>
              <a:t>Alken</a:t>
            </a:r>
            <a:r>
              <a:rPr lang="en-US" dirty="0" smtClean="0">
                <a:solidFill>
                  <a:schemeClr val="tx1"/>
                </a:solidFill>
              </a:rPr>
              <a:t>, Nils Olsen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i="1" dirty="0" smtClean="0">
                <a:solidFill>
                  <a:schemeClr val="tx1"/>
                </a:solidFill>
              </a:rPr>
              <a:t>Swarm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DISC </a:t>
            </a:r>
            <a:r>
              <a:rPr lang="en-US" dirty="0" smtClean="0">
                <a:solidFill>
                  <a:schemeClr val="tx1"/>
                </a:solidFill>
              </a:rPr>
              <a:t>Team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484784"/>
            <a:ext cx="2376264" cy="2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</a:t>
            </a:r>
            <a:r>
              <a:rPr lang="en-US" dirty="0" smtClean="0"/>
              <a:t>Level-2 Data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88660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0" y="1339051"/>
            <a:ext cx="5940152" cy="46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1208" y="1830536"/>
            <a:ext cx="4694808" cy="3254648"/>
            <a:chOff x="21208" y="1830536"/>
            <a:chExt cx="4694808" cy="3254648"/>
          </a:xfrm>
        </p:grpSpPr>
        <p:sp>
          <p:nvSpPr>
            <p:cNvPr id="6" name="Oval 5"/>
            <p:cNvSpPr/>
            <p:nvPr/>
          </p:nvSpPr>
          <p:spPr bwMode="auto">
            <a:xfrm>
              <a:off x="21208" y="1830536"/>
              <a:ext cx="3240360" cy="54748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2699792" y="2378024"/>
              <a:ext cx="2016224" cy="27071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21208" y="2089992"/>
            <a:ext cx="4694808" cy="1641612"/>
            <a:chOff x="21208" y="1830536"/>
            <a:chExt cx="4694808" cy="1641612"/>
          </a:xfrm>
        </p:grpSpPr>
        <p:sp>
          <p:nvSpPr>
            <p:cNvPr id="13" name="Oval 12"/>
            <p:cNvSpPr/>
            <p:nvPr/>
          </p:nvSpPr>
          <p:spPr bwMode="auto">
            <a:xfrm>
              <a:off x="21208" y="1830536"/>
              <a:ext cx="3240360" cy="54748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699792" y="2378024"/>
              <a:ext cx="2016224" cy="10941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838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3800" y="188913"/>
            <a:ext cx="8642350" cy="6937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9pPr>
          </a:lstStyle>
          <a:p>
            <a:r>
              <a:rPr lang="en-US" dirty="0" smtClean="0"/>
              <a:t>Level2 Data: Magnetic Field Models</a:t>
            </a:r>
            <a:endParaRPr lang="en-US" sz="3600" dirty="0"/>
          </a:p>
        </p:txBody>
      </p:sp>
      <p:pic>
        <p:nvPicPr>
          <p:cNvPr id="4" name="Bild 3" descr="grimm_strength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433208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 descr="grimm_strengths_diff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60" y="3429000"/>
            <a:ext cx="4821121" cy="243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0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967" t="-68" r="1029" b="-819"/>
          <a:stretch/>
        </p:blipFill>
        <p:spPr>
          <a:xfrm>
            <a:off x="4644456" y="534890"/>
            <a:ext cx="4032000" cy="54863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Level-2 Data Products</a:t>
            </a:r>
            <a:br>
              <a:rPr lang="en-US" dirty="0"/>
            </a:br>
            <a:endParaRPr lang="da-DK" dirty="0"/>
          </a:p>
        </p:txBody>
      </p:sp>
      <p:sp>
        <p:nvSpPr>
          <p:cNvPr id="5" name="TextBox 4"/>
          <p:cNvSpPr txBox="1"/>
          <p:nvPr/>
        </p:nvSpPr>
        <p:spPr>
          <a:xfrm>
            <a:off x="6548874" y="31041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dirty="0" smtClean="0"/>
              <a:t>nT</a:t>
            </a:r>
            <a:endParaRPr lang="da-DK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559756" y="58996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" dirty="0" smtClean="0"/>
              <a:t>nT</a:t>
            </a:r>
            <a:endParaRPr lang="da-DK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196752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Ionospheric</a:t>
            </a:r>
            <a:r>
              <a:rPr lang="da-DK" sz="2000" dirty="0" smtClean="0"/>
              <a:t> </a:t>
            </a:r>
            <a:r>
              <a:rPr lang="da-DK" sz="2000" dirty="0" err="1" smtClean="0"/>
              <a:t>Daily</a:t>
            </a:r>
            <a:r>
              <a:rPr lang="da-DK" sz="2000" dirty="0" smtClean="0"/>
              <a:t> Variations (”</a:t>
            </a:r>
            <a:r>
              <a:rPr lang="da-DK" sz="2000" dirty="0" err="1" smtClean="0"/>
              <a:t>Sq</a:t>
            </a:r>
            <a:r>
              <a:rPr lang="da-DK" sz="2000" dirty="0" smtClean="0"/>
              <a:t>”)</a:t>
            </a:r>
          </a:p>
          <a:p>
            <a:r>
              <a:rPr lang="da-DK" sz="2000" dirty="0" smtClean="0"/>
              <a:t>Product </a:t>
            </a:r>
            <a:r>
              <a:rPr lang="da-DK" sz="2000" b="1" dirty="0" smtClean="0"/>
              <a:t>MIO</a:t>
            </a:r>
            <a:r>
              <a:rPr lang="da-DK" sz="2000" dirty="0" smtClean="0">
                <a:solidFill>
                  <a:schemeClr val="bg1">
                    <a:lumMod val="65000"/>
                  </a:schemeClr>
                </a:solidFill>
              </a:rPr>
              <a:t>_SHA_2_</a:t>
            </a:r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err="1" smtClean="0"/>
              <a:t>Magnetic</a:t>
            </a:r>
            <a:r>
              <a:rPr lang="da-DK" sz="2000" dirty="0" smtClean="0"/>
              <a:t> Field due to </a:t>
            </a:r>
            <a:r>
              <a:rPr lang="da-DK" sz="2000" dirty="0" err="1" smtClean="0"/>
              <a:t>primary</a:t>
            </a:r>
            <a:r>
              <a:rPr lang="da-DK" sz="2000" dirty="0" smtClean="0"/>
              <a:t> (</a:t>
            </a:r>
            <a:r>
              <a:rPr lang="da-DK" sz="2000" dirty="0" err="1" smtClean="0"/>
              <a:t>ionospheric</a:t>
            </a:r>
            <a:r>
              <a:rPr lang="da-DK" sz="2000" dirty="0" smtClean="0"/>
              <a:t>) and </a:t>
            </a:r>
            <a:r>
              <a:rPr lang="da-DK" sz="2000" dirty="0" err="1" smtClean="0"/>
              <a:t>secondary</a:t>
            </a:r>
            <a:r>
              <a:rPr lang="da-DK" sz="2000" dirty="0" smtClean="0"/>
              <a:t> (Earth-</a:t>
            </a:r>
            <a:r>
              <a:rPr lang="da-DK" sz="2000" dirty="0" err="1" smtClean="0"/>
              <a:t>induced</a:t>
            </a:r>
            <a:r>
              <a:rPr lang="da-DK" sz="2000" dirty="0" smtClean="0"/>
              <a:t>) </a:t>
            </a:r>
            <a:r>
              <a:rPr lang="da-DK" sz="2000" dirty="0" err="1" smtClean="0"/>
              <a:t>currents</a:t>
            </a:r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”</a:t>
            </a:r>
            <a:r>
              <a:rPr lang="da-DK" sz="2000" dirty="0" err="1" smtClean="0"/>
              <a:t>Dedicated</a:t>
            </a:r>
            <a:r>
              <a:rPr lang="da-DK" sz="2000" dirty="0" smtClean="0"/>
              <a:t> </a:t>
            </a:r>
            <a:r>
              <a:rPr lang="da-DK" sz="2000" dirty="0" err="1" smtClean="0"/>
              <a:t>Ionospheric</a:t>
            </a:r>
            <a:r>
              <a:rPr lang="da-DK" sz="2000" dirty="0" smtClean="0"/>
              <a:t> Chain”</a:t>
            </a:r>
          </a:p>
        </p:txBody>
      </p:sp>
    </p:spTree>
    <p:extLst>
      <p:ext uri="{BB962C8B-B14F-4D97-AF65-F5344CB8AC3E}">
        <p14:creationId xmlns:p14="http://schemas.microsoft.com/office/powerpoint/2010/main" val="12662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</a:t>
            </a:r>
            <a:r>
              <a:rPr lang="en-US" dirty="0" smtClean="0"/>
              <a:t>Level-2 Data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88660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0" y="1339051"/>
            <a:ext cx="5940152" cy="46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1208" y="2406600"/>
            <a:ext cx="5054848" cy="1972792"/>
            <a:chOff x="21208" y="1830536"/>
            <a:chExt cx="5054848" cy="1972792"/>
          </a:xfrm>
        </p:grpSpPr>
        <p:sp>
          <p:nvSpPr>
            <p:cNvPr id="29" name="Oval 28"/>
            <p:cNvSpPr/>
            <p:nvPr/>
          </p:nvSpPr>
          <p:spPr bwMode="auto">
            <a:xfrm>
              <a:off x="21208" y="1830536"/>
              <a:ext cx="3240360" cy="120242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3059832" y="2708920"/>
              <a:ext cx="2016224" cy="109440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405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</a:t>
            </a:r>
            <a:r>
              <a:rPr lang="en-US" dirty="0" smtClean="0"/>
              <a:t>Level-2 Data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88660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0" y="1339051"/>
            <a:ext cx="5940152" cy="46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/>
          <p:cNvSpPr/>
          <p:nvPr/>
        </p:nvSpPr>
        <p:spPr bwMode="auto">
          <a:xfrm>
            <a:off x="6352" y="4293096"/>
            <a:ext cx="3240360" cy="93610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1208" y="5085184"/>
            <a:ext cx="3240360" cy="87781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4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Densities</a:t>
            </a:r>
            <a:endParaRPr lang="en-US" dirty="0"/>
          </a:p>
        </p:txBody>
      </p:sp>
      <p:pic>
        <p:nvPicPr>
          <p:cNvPr id="4" name="Picture 3" descr="swarmc_encarnacao_nlrmsis_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074105" cy="47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Swarm </a:t>
            </a:r>
            <a:r>
              <a:rPr lang="en-US" dirty="0" smtClean="0"/>
              <a:t>Level-2 Data Products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886605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60" y="1339051"/>
            <a:ext cx="5940152" cy="468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208" y="1700808"/>
            <a:ext cx="5630912" cy="2333400"/>
            <a:chOff x="21208" y="44624"/>
            <a:chExt cx="5630912" cy="2333400"/>
          </a:xfrm>
        </p:grpSpPr>
        <p:sp>
          <p:nvSpPr>
            <p:cNvPr id="17" name="Oval 16"/>
            <p:cNvSpPr/>
            <p:nvPr/>
          </p:nvSpPr>
          <p:spPr bwMode="auto">
            <a:xfrm>
              <a:off x="21208" y="1830536"/>
              <a:ext cx="3240360" cy="54748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V="1">
              <a:off x="2699792" y="44624"/>
              <a:ext cx="2952328" cy="190821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29592" y="3284984"/>
            <a:ext cx="6130044" cy="1094408"/>
            <a:chOff x="-122808" y="2348880"/>
            <a:chExt cx="6130044" cy="1094408"/>
          </a:xfrm>
        </p:grpSpPr>
        <p:sp>
          <p:nvSpPr>
            <p:cNvPr id="22" name="Oval 21"/>
            <p:cNvSpPr/>
            <p:nvPr/>
          </p:nvSpPr>
          <p:spPr bwMode="auto">
            <a:xfrm>
              <a:off x="-122808" y="2895800"/>
              <a:ext cx="3240360" cy="547488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2" idx="7"/>
            </p:cNvCxnSpPr>
            <p:nvPr/>
          </p:nvCxnSpPr>
          <p:spPr bwMode="auto">
            <a:xfrm flipV="1">
              <a:off x="2643012" y="2348880"/>
              <a:ext cx="3364224" cy="6270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138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Level-2 Data Products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720"/>
            <a:ext cx="7849567" cy="4680868"/>
          </a:xfrm>
        </p:spPr>
        <p:txBody>
          <a:bodyPr/>
          <a:lstStyle/>
          <a:p>
            <a:pPr marL="0" indent="0">
              <a:buNone/>
            </a:pPr>
            <a:r>
              <a:rPr lang="en-US" sz="1800" noProof="0" dirty="0" smtClean="0"/>
              <a:t>Cat-2: Algorithms leading to Level-2 products with minimum delay, e.g. for space weather applications. Near real-time capability. Provided in CDF. Algorithms designed by SCARF, data processed by PDGS</a:t>
            </a:r>
            <a:endParaRPr lang="en-US" sz="1800" noProof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8892480" cy="173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4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6" y="1889294"/>
            <a:ext cx="5496312" cy="39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Visualisation</a:t>
            </a:r>
            <a:r>
              <a:rPr lang="da-DK" dirty="0" smtClean="0"/>
              <a:t> of Data and Models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1800" dirty="0" smtClean="0"/>
              <a:t>VIRES Project</a:t>
            </a:r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2447" r="1765" b="1448"/>
          <a:stretch/>
        </p:blipFill>
        <p:spPr bwMode="auto">
          <a:xfrm>
            <a:off x="251520" y="1772816"/>
            <a:ext cx="8280448" cy="420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7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19" y="306181"/>
            <a:ext cx="8122989" cy="854423"/>
          </a:xfrm>
        </p:spPr>
        <p:txBody>
          <a:bodyPr/>
          <a:lstStyle/>
          <a:p>
            <a:r>
              <a:rPr lang="en-US" noProof="0" dirty="0" smtClean="0"/>
              <a:t>IGRF </a:t>
            </a:r>
            <a:br>
              <a:rPr lang="en-US" noProof="0" dirty="0" smtClean="0"/>
            </a:br>
            <a:r>
              <a:rPr lang="en-US" noProof="0" dirty="0" smtClean="0"/>
              <a:t>International Geomagnetic Reference Field</a:t>
            </a:r>
            <a:endParaRPr lang="en-US" noProof="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265422"/>
            <a:ext cx="7905750" cy="48332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Determined every 5 years by IAGA working group V-MOD</a:t>
            </a:r>
            <a:br>
              <a:rPr lang="en-US" noProof="0" dirty="0" smtClean="0"/>
            </a:br>
            <a:r>
              <a:rPr lang="en-US" baseline="0" noProof="0" dirty="0" smtClean="0"/>
              <a:t>as</a:t>
            </a:r>
            <a:r>
              <a:rPr lang="en-US" noProof="0" dirty="0" smtClean="0"/>
              <a:t> an international collaborative effort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Latest revision, IGRF-12, is valid between 2015 –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 smtClean="0"/>
              <a:t>Swarm was main data source for IGRF-12</a:t>
            </a:r>
          </a:p>
          <a:p>
            <a:pPr>
              <a:buFont typeface="Arial" panose="020B0604020202020204" pitchFamily="34" charset="0"/>
              <a:buChar char="•"/>
            </a:pPr>
            <a:endParaRPr lang="en-US" noProof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7302500" cy="3067050"/>
          </a:xfrm>
          <a:prstGeom prst="rect">
            <a:avLst/>
          </a:prstGeom>
          <a:noFill/>
          <a:ln>
            <a:noFill/>
          </a:ln>
          <a:effectLst>
            <a:outerShdw blurRad="88900" dist="38100" dir="5400000" sx="102000" sy="102000" algn="t" rotWithShape="0">
              <a:prstClr val="black">
                <a:alpha val="3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0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02" y="795171"/>
            <a:ext cx="1771382" cy="143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Flowchart: Process 34"/>
          <p:cNvSpPr/>
          <p:nvPr/>
        </p:nvSpPr>
        <p:spPr bwMode="auto">
          <a:xfrm>
            <a:off x="2109440" y="3789040"/>
            <a:ext cx="3176736" cy="79208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L2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Processor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Flowchart: Process 7"/>
          <p:cNvSpPr/>
          <p:nvPr/>
        </p:nvSpPr>
        <p:spPr bwMode="auto">
          <a:xfrm>
            <a:off x="611560" y="2492896"/>
            <a:ext cx="2032992" cy="792088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L1b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(Operational Processor)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11560" y="908720"/>
            <a:ext cx="2032992" cy="944488"/>
            <a:chOff x="611560" y="1772816"/>
            <a:chExt cx="2032992" cy="1096888"/>
          </a:xfrm>
        </p:grpSpPr>
        <p:sp>
          <p:nvSpPr>
            <p:cNvPr id="6" name="Flowchart: Process 5"/>
            <p:cNvSpPr/>
            <p:nvPr/>
          </p:nvSpPr>
          <p:spPr bwMode="auto">
            <a:xfrm>
              <a:off x="611560" y="17728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  <p:sp>
          <p:nvSpPr>
            <p:cNvPr id="16" name="Flowchart: Process 15"/>
            <p:cNvSpPr/>
            <p:nvPr/>
          </p:nvSpPr>
          <p:spPr bwMode="auto">
            <a:xfrm>
              <a:off x="763960" y="19252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  <p:sp>
          <p:nvSpPr>
            <p:cNvPr id="17" name="Flowchart: Process 16"/>
            <p:cNvSpPr/>
            <p:nvPr/>
          </p:nvSpPr>
          <p:spPr bwMode="auto">
            <a:xfrm>
              <a:off x="916360" y="2077616"/>
              <a:ext cx="1728192" cy="792088"/>
            </a:xfrm>
            <a:prstGeom prst="flowChart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SW-A</a:t>
              </a:r>
            </a:p>
          </p:txBody>
        </p:sp>
      </p:grpSp>
      <p:sp>
        <p:nvSpPr>
          <p:cNvPr id="23" name="Flowchart: Process 22"/>
          <p:cNvSpPr/>
          <p:nvPr/>
        </p:nvSpPr>
        <p:spPr bwMode="auto">
          <a:xfrm>
            <a:off x="2115344" y="3789040"/>
            <a:ext cx="3176736" cy="792088"/>
          </a:xfrm>
          <a:prstGeom prst="flowChart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SCARF 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</a:b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L2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Processing Facility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Arrow Connector 24"/>
          <p:cNvCxnSpPr>
            <a:stCxn id="8" idx="2"/>
          </p:cNvCxnSpPr>
          <p:nvPr/>
        </p:nvCxnSpPr>
        <p:spPr bwMode="auto">
          <a:xfrm>
            <a:off x="1628056" y="3284984"/>
            <a:ext cx="0" cy="187220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703712" y="4581128"/>
            <a:ext cx="0" cy="57606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3" name="Straight Arrow Connector 32"/>
          <p:cNvCxnSpPr>
            <a:endCxn id="8" idx="0"/>
          </p:cNvCxnSpPr>
          <p:nvPr/>
        </p:nvCxnSpPr>
        <p:spPr bwMode="auto">
          <a:xfrm>
            <a:off x="1628056" y="1853208"/>
            <a:ext cx="0" cy="63968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115616" y="1979548"/>
            <a:ext cx="51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L0</a:t>
            </a:r>
            <a:endParaRPr lang="en-US" sz="1800" dirty="0"/>
          </a:p>
        </p:txBody>
      </p:sp>
      <p:sp>
        <p:nvSpPr>
          <p:cNvPr id="39" name="TextBox 38"/>
          <p:cNvSpPr txBox="1"/>
          <p:nvPr/>
        </p:nvSpPr>
        <p:spPr>
          <a:xfrm>
            <a:off x="916360" y="3717032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L1b</a:t>
            </a:r>
            <a:endParaRPr lang="en-US" sz="1800" dirty="0"/>
          </a:p>
        </p:txBody>
      </p:sp>
      <p:sp>
        <p:nvSpPr>
          <p:cNvPr id="40" name="TextBox 39"/>
          <p:cNvSpPr txBox="1"/>
          <p:nvPr/>
        </p:nvSpPr>
        <p:spPr>
          <a:xfrm>
            <a:off x="3224608" y="4653136"/>
            <a:ext cx="512440" cy="369332"/>
          </a:xfrm>
          <a:prstGeom prst="rect">
            <a:avLst/>
          </a:prstGeom>
          <a:noFill/>
          <a:ln w="6350" cap="rnd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L2</a:t>
            </a:r>
            <a:endParaRPr lang="en-US" sz="1800" dirty="0"/>
          </a:p>
        </p:txBody>
      </p:sp>
      <p:cxnSp>
        <p:nvCxnSpPr>
          <p:cNvPr id="51" name="Elbow Connector 50"/>
          <p:cNvCxnSpPr>
            <a:endCxn id="23" idx="0"/>
          </p:cNvCxnSpPr>
          <p:nvPr/>
        </p:nvCxnSpPr>
        <p:spPr bwMode="auto">
          <a:xfrm>
            <a:off x="1628056" y="3439492"/>
            <a:ext cx="2075656" cy="349548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827584" y="5157192"/>
            <a:ext cx="3774504" cy="596389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cientific users</a:t>
            </a:r>
          </a:p>
        </p:txBody>
      </p:sp>
      <p:sp>
        <p:nvSpPr>
          <p:cNvPr id="10" name="Left-Right Arrow 9"/>
          <p:cNvSpPr/>
          <p:nvPr/>
        </p:nvSpPr>
        <p:spPr bwMode="auto">
          <a:xfrm>
            <a:off x="2742656" y="2795216"/>
            <a:ext cx="1713148" cy="243644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Flowchart: Process 18"/>
          <p:cNvSpPr/>
          <p:nvPr/>
        </p:nvSpPr>
        <p:spPr bwMode="auto">
          <a:xfrm>
            <a:off x="4538464" y="2495004"/>
            <a:ext cx="2032992" cy="792088"/>
          </a:xfrm>
          <a:prstGeom prst="flowChartProcess">
            <a:avLst/>
          </a:prstGeom>
          <a:solidFill>
            <a:schemeClr val="bg1">
              <a:lumMod val="85000"/>
              <a:alpha val="4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</a:rPr>
              <a:t>L1b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</a:rPr>
              <a:t> Processor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</a:rPr>
            </a:b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ahoma" pitchFamily="34" charset="0"/>
              </a:rPr>
              <a:t>(Prototype Processor)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ahoma" pitchFamily="34" charset="0"/>
            </a:endParaRPr>
          </a:p>
        </p:txBody>
      </p:sp>
      <p:cxnSp>
        <p:nvCxnSpPr>
          <p:cNvPr id="58" name="Elbow Connector 57"/>
          <p:cNvCxnSpPr>
            <a:endCxn id="19" idx="0"/>
          </p:cNvCxnSpPr>
          <p:nvPr/>
        </p:nvCxnSpPr>
        <p:spPr bwMode="auto">
          <a:xfrm>
            <a:off x="1628056" y="1979548"/>
            <a:ext cx="3926904" cy="515456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7" name="Title 1"/>
          <p:cNvSpPr>
            <a:spLocks noGrp="1"/>
          </p:cNvSpPr>
          <p:nvPr>
            <p:ph type="title" idx="4294967295"/>
          </p:nvPr>
        </p:nvSpPr>
        <p:spPr>
          <a:xfrm>
            <a:off x="251520" y="188913"/>
            <a:ext cx="8642350" cy="693737"/>
          </a:xfrm>
        </p:spPr>
        <p:txBody>
          <a:bodyPr/>
          <a:lstStyle/>
          <a:p>
            <a:r>
              <a:rPr lang="en-US" i="1" dirty="0" smtClean="0"/>
              <a:t>Swarm </a:t>
            </a:r>
            <a:r>
              <a:rPr lang="en-US" dirty="0" smtClean="0"/>
              <a:t>Data Processing Hierarchy</a:t>
            </a:r>
            <a:endParaRPr lang="en-US" noProof="0" dirty="0"/>
          </a:p>
        </p:txBody>
      </p:sp>
      <p:pic>
        <p:nvPicPr>
          <p:cNvPr id="27" name="Picture 2" descr="H:\tex\talks\NB-Lecture-2008\B_cartoons_Page_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288" y="4365104"/>
            <a:ext cx="1354208" cy="17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:\tex\talks\NB-Lecture-2008\B_cartoons_Page_0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61117"/>
            <a:ext cx="1388240" cy="14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Elbow Connector 29"/>
          <p:cNvCxnSpPr>
            <a:stCxn id="19" idx="2"/>
          </p:cNvCxnSpPr>
          <p:nvPr/>
        </p:nvCxnSpPr>
        <p:spPr bwMode="auto">
          <a:xfrm rot="5400000">
            <a:off x="4550183" y="2434717"/>
            <a:ext cx="152402" cy="1857152"/>
          </a:xfrm>
          <a:prstGeom prst="bentConnector2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346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082410"/>
            <a:ext cx="914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19" y="116632"/>
            <a:ext cx="8267005" cy="1107996"/>
          </a:xfrm>
        </p:spPr>
        <p:txBody>
          <a:bodyPr/>
          <a:lstStyle/>
          <a:p>
            <a:r>
              <a:rPr lang="en-US" noProof="0" dirty="0" smtClean="0"/>
              <a:t>Special Section of </a:t>
            </a:r>
            <a:r>
              <a:rPr lang="en-US" i="1" noProof="0" dirty="0" err="1" smtClean="0"/>
              <a:t>Geophys</a:t>
            </a:r>
            <a:r>
              <a:rPr lang="en-US" i="1" noProof="0" dirty="0" smtClean="0"/>
              <a:t>. Res. Lett.</a:t>
            </a:r>
            <a:r>
              <a:rPr lang="en-US" noProof="0" dirty="0" smtClean="0"/>
              <a:t>:  </a:t>
            </a:r>
            <a:br>
              <a:rPr lang="en-US" noProof="0" dirty="0" smtClean="0"/>
            </a:br>
            <a:r>
              <a:rPr lang="en-US" noProof="0" dirty="0" smtClean="0"/>
              <a:t>ESA's Swarm Mission, One Year in Space</a:t>
            </a:r>
            <a:endParaRPr lang="en-US" i="1" noProof="0" dirty="0"/>
          </a:p>
        </p:txBody>
      </p:sp>
      <p:pic>
        <p:nvPicPr>
          <p:cNvPr id="4" name="Picture 2" descr="H:\tex\talks\NB-Lecture-2008\B_cartoons_Page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71" y="2795676"/>
            <a:ext cx="2853489" cy="37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196752"/>
            <a:ext cx="3830319" cy="431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16</a:t>
            </a:r>
            <a:r>
              <a:rPr lang="en-US" noProof="0" dirty="0" smtClean="0"/>
              <a:t> papers published</a:t>
            </a:r>
          </a:p>
          <a:p>
            <a:pPr marL="0" indent="0">
              <a:buNone/>
            </a:pPr>
            <a:r>
              <a:rPr lang="en-US" noProof="0" dirty="0" smtClean="0"/>
              <a:t>Majority of papers on external field investigations </a:t>
            </a:r>
            <a:br>
              <a:rPr lang="en-US" noProof="0" dirty="0" smtClean="0"/>
            </a:br>
            <a:r>
              <a:rPr lang="en-US" noProof="0" dirty="0" smtClean="0"/>
              <a:t>(mainly event studies)</a:t>
            </a:r>
            <a:endParaRPr lang="en-US" noProof="0" dirty="0"/>
          </a:p>
        </p:txBody>
      </p:sp>
      <p:pic>
        <p:nvPicPr>
          <p:cNvPr id="1026" name="Picture 2" descr="C:\nio\tex\SIFM\Swarm_SIF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8649"/>
          <a:stretch/>
        </p:blipFill>
        <p:spPr bwMode="auto">
          <a:xfrm>
            <a:off x="4526280" y="1177290"/>
            <a:ext cx="4617720" cy="56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95536" y="3789040"/>
            <a:ext cx="7173451" cy="2792796"/>
            <a:chOff x="3428047" y="3439783"/>
            <a:chExt cx="7173451" cy="2792796"/>
          </a:xfrm>
          <a:effectLst>
            <a:outerShdw blurRad="88900" dist="38100" dir="5400000" sx="102000" sy="102000" algn="t" rotWithShape="0">
              <a:prstClr val="black">
                <a:alpha val="38000"/>
              </a:prstClr>
            </a:outerShdw>
          </a:effectLst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047" y="3439783"/>
              <a:ext cx="7173451" cy="2792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550096" y="5859875"/>
              <a:ext cx="1384006" cy="372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1" y="3121187"/>
            <a:ext cx="6253997" cy="2521219"/>
          </a:xfrm>
          <a:prstGeom prst="rect">
            <a:avLst/>
          </a:prstGeom>
          <a:noFill/>
          <a:ln>
            <a:noFill/>
          </a:ln>
          <a:effectLst>
            <a:outerShdw blurRad="76200" dist="38100" dir="5400000" sx="101000" sy="101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95736" y="1694676"/>
            <a:ext cx="6243321" cy="3167319"/>
            <a:chOff x="-1663700" y="-557213"/>
            <a:chExt cx="9690100" cy="4635501"/>
          </a:xfrm>
        </p:grpSpPr>
        <p:pic>
          <p:nvPicPr>
            <p:cNvPr id="14" name="Picture 2" descr="C:\nio\tex\SIFM\Captur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63700" y="-557213"/>
              <a:ext cx="9690100" cy="4635501"/>
            </a:xfrm>
            <a:prstGeom prst="rect">
              <a:avLst/>
            </a:prstGeom>
            <a:noFill/>
            <a:effectLst>
              <a:outerShdw blurRad="88900" dist="38100" dir="5400000" sx="101000" sy="101000" algn="t" rotWithShape="0">
                <a:prstClr val="black">
                  <a:alpha val="39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-1663700" y="3375498"/>
              <a:ext cx="2091717" cy="702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105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Three </a:t>
            </a:r>
            <a:r>
              <a:rPr lang="da-DK" dirty="0" err="1" smtClean="0"/>
              <a:t>Selected</a:t>
            </a:r>
            <a:r>
              <a:rPr lang="da-DK" dirty="0" smtClean="0"/>
              <a:t> Science </a:t>
            </a:r>
            <a:r>
              <a:rPr lang="da-DK" dirty="0" err="1" smtClean="0"/>
              <a:t>Results</a:t>
            </a:r>
            <a:r>
              <a:rPr lang="da-DK" dirty="0" smtClean="0"/>
              <a:t> …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Plasma depletion seen in different </a:t>
            </a:r>
            <a:r>
              <a:rPr lang="en-US" dirty="0" smtClean="0"/>
              <a:t>parameters</a:t>
            </a:r>
          </a:p>
          <a:p>
            <a:r>
              <a:rPr lang="en-US" dirty="0"/>
              <a:t>Multi-Point observation </a:t>
            </a:r>
            <a:r>
              <a:rPr lang="en-US" dirty="0" smtClean="0"/>
              <a:t>of Equatorial </a:t>
            </a:r>
            <a:r>
              <a:rPr lang="en-US" dirty="0"/>
              <a:t>plasma </a:t>
            </a:r>
            <a:r>
              <a:rPr lang="en-US" dirty="0" smtClean="0"/>
              <a:t>irregularities</a:t>
            </a:r>
          </a:p>
          <a:p>
            <a:r>
              <a:rPr lang="en-US" dirty="0" smtClean="0"/>
              <a:t>SIFM: Swarm Initial Field Model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1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876256" y="0"/>
            <a:ext cx="228803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904652"/>
            <a:ext cx="2051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/>
              <a:t>Swarm</a:t>
            </a:r>
            <a:r>
              <a:rPr lang="da-DK" sz="1800" dirty="0" smtClean="0"/>
              <a:t> Data</a:t>
            </a:r>
          </a:p>
          <a:p>
            <a:endParaRPr lang="da-DK" sz="1800" dirty="0" smtClean="0"/>
          </a:p>
          <a:p>
            <a:r>
              <a:rPr lang="da-DK" sz="1800" dirty="0" smtClean="0"/>
              <a:t>TEC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200" dirty="0" smtClean="0"/>
          </a:p>
          <a:p>
            <a:endParaRPr lang="da-DK" sz="1800" dirty="0" smtClean="0"/>
          </a:p>
          <a:p>
            <a:r>
              <a:rPr lang="da-DK" sz="1800" dirty="0" smtClean="0"/>
              <a:t>EFI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_PL_1B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 smtClean="0"/>
          </a:p>
          <a:p>
            <a:endParaRPr lang="da-DK" sz="1800" dirty="0"/>
          </a:p>
          <a:p>
            <a:endParaRPr lang="da-DK" sz="400" dirty="0" smtClean="0"/>
          </a:p>
          <a:p>
            <a:endParaRPr lang="da-DK" sz="1800" dirty="0"/>
          </a:p>
          <a:p>
            <a:r>
              <a:rPr lang="da-DK" sz="1800" dirty="0" smtClean="0"/>
              <a:t>MAG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_LR_1B</a:t>
            </a:r>
          </a:p>
          <a:p>
            <a:endParaRPr lang="da-DK" sz="1800" dirty="0" smtClean="0"/>
          </a:p>
          <a:p>
            <a:endParaRPr lang="da-DK" sz="1100" dirty="0"/>
          </a:p>
          <a:p>
            <a:endParaRPr lang="da-DK" sz="1800" dirty="0" smtClean="0"/>
          </a:p>
          <a:p>
            <a:r>
              <a:rPr lang="da-DK" sz="1800" dirty="0"/>
              <a:t>IBI</a:t>
            </a:r>
            <a:r>
              <a:rPr lang="da-DK" sz="1800" dirty="0">
                <a:solidFill>
                  <a:srgbClr val="00B050"/>
                </a:solidFill>
              </a:rPr>
              <a:t>x</a:t>
            </a:r>
            <a:r>
              <a:rPr lang="da-DK" sz="1800" dirty="0">
                <a:solidFill>
                  <a:schemeClr val="bg1">
                    <a:lumMod val="65000"/>
                  </a:schemeClr>
                </a:solidFill>
              </a:rPr>
              <a:t>TMS_2F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100" dirty="0" smtClean="0"/>
          </a:p>
          <a:p>
            <a:r>
              <a:rPr lang="da-DK" sz="1800" dirty="0" smtClean="0"/>
              <a:t>FAC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 descr="C:\nio\tex\talks\IUGG-2015\Swarm\IUG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r="55"/>
          <a:stretch/>
        </p:blipFill>
        <p:spPr bwMode="auto">
          <a:xfrm>
            <a:off x="395536" y="1074114"/>
            <a:ext cx="6336704" cy="57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2276872"/>
            <a:ext cx="9144000" cy="4518400"/>
            <a:chOff x="0" y="2276872"/>
            <a:chExt cx="9144000" cy="4518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2420888"/>
              <a:ext cx="9144000" cy="43743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1520" y="2276872"/>
              <a:ext cx="2331368" cy="7647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/>
          <a:p>
            <a:r>
              <a:rPr lang="en-US" dirty="0" smtClean="0"/>
              <a:t>Plasma depletion seen in different parameters</a:t>
            </a:r>
            <a:br>
              <a:rPr lang="en-US" dirty="0" smtClean="0"/>
            </a:br>
            <a:r>
              <a:rPr lang="en-US" sz="2000" dirty="0" smtClean="0"/>
              <a:t>11 October 2014, </a:t>
            </a:r>
            <a:r>
              <a:rPr lang="en-US" sz="2000" dirty="0"/>
              <a:t>16:06 UT, 22 LT  85 </a:t>
            </a:r>
            <a:r>
              <a:rPr lang="en-US" sz="2000" dirty="0" err="1"/>
              <a:t>deg</a:t>
            </a:r>
            <a:r>
              <a:rPr lang="en-US" sz="2000" dirty="0"/>
              <a:t> E longitude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6082410"/>
            <a:ext cx="914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76256" y="0"/>
            <a:ext cx="228803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904652"/>
            <a:ext cx="2051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/>
              <a:t>Swarm</a:t>
            </a:r>
            <a:r>
              <a:rPr lang="da-DK" sz="1800" dirty="0" smtClean="0"/>
              <a:t> Data</a:t>
            </a:r>
          </a:p>
          <a:p>
            <a:endParaRPr lang="da-DK" sz="1800" dirty="0" smtClean="0"/>
          </a:p>
          <a:p>
            <a:r>
              <a:rPr lang="da-DK" sz="1800" dirty="0" smtClean="0"/>
              <a:t>TEC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200" dirty="0" smtClean="0"/>
          </a:p>
          <a:p>
            <a:endParaRPr lang="da-DK" sz="1800" dirty="0" smtClean="0"/>
          </a:p>
          <a:p>
            <a:r>
              <a:rPr lang="da-DK" sz="1800" dirty="0" smtClean="0"/>
              <a:t>EFI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_PL_1B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 smtClean="0"/>
          </a:p>
          <a:p>
            <a:endParaRPr lang="da-DK" sz="1800" dirty="0"/>
          </a:p>
          <a:p>
            <a:endParaRPr lang="da-DK" sz="400" dirty="0" smtClean="0"/>
          </a:p>
          <a:p>
            <a:endParaRPr lang="da-DK" sz="1800" dirty="0"/>
          </a:p>
          <a:p>
            <a:r>
              <a:rPr lang="da-DK" sz="1800" dirty="0" smtClean="0"/>
              <a:t>MAG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_LR_1B</a:t>
            </a:r>
          </a:p>
          <a:p>
            <a:endParaRPr lang="da-DK" sz="1800" dirty="0" smtClean="0"/>
          </a:p>
          <a:p>
            <a:endParaRPr lang="da-DK" sz="1100" dirty="0"/>
          </a:p>
          <a:p>
            <a:endParaRPr lang="da-DK" sz="1800" dirty="0" smtClean="0"/>
          </a:p>
          <a:p>
            <a:r>
              <a:rPr lang="da-DK" sz="1800" dirty="0"/>
              <a:t>IBI</a:t>
            </a:r>
            <a:r>
              <a:rPr lang="da-DK" sz="1800" dirty="0">
                <a:solidFill>
                  <a:srgbClr val="00B050"/>
                </a:solidFill>
              </a:rPr>
              <a:t>x</a:t>
            </a:r>
            <a:r>
              <a:rPr lang="da-DK" sz="1800" dirty="0">
                <a:solidFill>
                  <a:schemeClr val="bg1">
                    <a:lumMod val="65000"/>
                  </a:schemeClr>
                </a:solidFill>
              </a:rPr>
              <a:t>TMS_2F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100" dirty="0" smtClean="0"/>
          </a:p>
          <a:p>
            <a:r>
              <a:rPr lang="da-DK" sz="1800" dirty="0" smtClean="0"/>
              <a:t>FAC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7" name="Picture 3" descr="C:\nio\tex\talks\IUGG-2015\Swarm\IUG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r="55"/>
          <a:stretch/>
        </p:blipFill>
        <p:spPr bwMode="auto">
          <a:xfrm>
            <a:off x="395536" y="1074114"/>
            <a:ext cx="6336704" cy="57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3501008"/>
            <a:ext cx="9144000" cy="33843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/>
          <a:p>
            <a:r>
              <a:rPr lang="en-US" dirty="0" smtClean="0"/>
              <a:t>Plasma depletion seen in different parameters</a:t>
            </a:r>
            <a:br>
              <a:rPr lang="en-US" dirty="0" smtClean="0"/>
            </a:br>
            <a:r>
              <a:rPr lang="en-US" sz="2000" dirty="0" smtClean="0"/>
              <a:t>11 October 2014</a:t>
            </a:r>
            <a:r>
              <a:rPr lang="en-US" sz="2000" dirty="0"/>
              <a:t>, 16:06 UT, 22 LT  85 </a:t>
            </a:r>
            <a:r>
              <a:rPr lang="en-US" sz="2000" dirty="0" err="1"/>
              <a:t>deg</a:t>
            </a:r>
            <a:r>
              <a:rPr lang="en-US" sz="2000" dirty="0"/>
              <a:t> E longitude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76256" y="0"/>
            <a:ext cx="228803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904652"/>
            <a:ext cx="2051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/>
              <a:t>Swarm</a:t>
            </a:r>
            <a:r>
              <a:rPr lang="da-DK" sz="1800" dirty="0" smtClean="0"/>
              <a:t> Data</a:t>
            </a:r>
          </a:p>
          <a:p>
            <a:endParaRPr lang="da-DK" sz="1800" dirty="0" smtClean="0"/>
          </a:p>
          <a:p>
            <a:r>
              <a:rPr lang="da-DK" sz="1800" dirty="0" smtClean="0"/>
              <a:t>TEC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200" dirty="0" smtClean="0"/>
          </a:p>
          <a:p>
            <a:endParaRPr lang="da-DK" sz="1800" dirty="0" smtClean="0"/>
          </a:p>
          <a:p>
            <a:r>
              <a:rPr lang="da-DK" sz="1800" dirty="0" smtClean="0"/>
              <a:t>EFI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_PL_1B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 smtClean="0"/>
          </a:p>
          <a:p>
            <a:endParaRPr lang="da-DK" sz="1800" dirty="0"/>
          </a:p>
          <a:p>
            <a:endParaRPr lang="da-DK" sz="400" dirty="0" smtClean="0"/>
          </a:p>
          <a:p>
            <a:endParaRPr lang="da-DK" sz="1800" dirty="0"/>
          </a:p>
          <a:p>
            <a:r>
              <a:rPr lang="da-DK" sz="1800" dirty="0" smtClean="0"/>
              <a:t>MAG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_LR_1B</a:t>
            </a:r>
          </a:p>
          <a:p>
            <a:endParaRPr lang="da-DK" sz="1800" dirty="0" smtClean="0"/>
          </a:p>
          <a:p>
            <a:endParaRPr lang="da-DK" sz="1100" dirty="0"/>
          </a:p>
          <a:p>
            <a:endParaRPr lang="da-DK" sz="1800" dirty="0" smtClean="0"/>
          </a:p>
          <a:p>
            <a:r>
              <a:rPr lang="da-DK" sz="1800" dirty="0"/>
              <a:t>IBI</a:t>
            </a:r>
            <a:r>
              <a:rPr lang="da-DK" sz="1800" dirty="0">
                <a:solidFill>
                  <a:srgbClr val="00B050"/>
                </a:solidFill>
              </a:rPr>
              <a:t>x</a:t>
            </a:r>
            <a:r>
              <a:rPr lang="da-DK" sz="1800" dirty="0">
                <a:solidFill>
                  <a:schemeClr val="bg1">
                    <a:lumMod val="65000"/>
                  </a:schemeClr>
                </a:solidFill>
              </a:rPr>
              <a:t>TMS_2F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100" dirty="0" smtClean="0"/>
          </a:p>
          <a:p>
            <a:r>
              <a:rPr lang="da-DK" sz="1800" dirty="0" smtClean="0"/>
              <a:t>FAC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7" name="Picture 3" descr="C:\nio\tex\talks\IUGG-2015\Swarm\IUG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r="55"/>
          <a:stretch/>
        </p:blipFill>
        <p:spPr bwMode="auto">
          <a:xfrm>
            <a:off x="395536" y="1074114"/>
            <a:ext cx="6336704" cy="57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4725144"/>
            <a:ext cx="9144000" cy="21328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/>
          <a:p>
            <a:r>
              <a:rPr lang="en-US" dirty="0" smtClean="0"/>
              <a:t>Plasma depletion seen in different parameters</a:t>
            </a:r>
            <a:br>
              <a:rPr lang="en-US" dirty="0" smtClean="0"/>
            </a:br>
            <a:r>
              <a:rPr lang="en-US" sz="2000" dirty="0" smtClean="0"/>
              <a:t>11 October </a:t>
            </a:r>
            <a:r>
              <a:rPr lang="en-US" sz="2000" dirty="0"/>
              <a:t>2014, 16:06 UT, 22 LT  85 </a:t>
            </a:r>
            <a:r>
              <a:rPr lang="en-US" sz="2000" dirty="0" err="1"/>
              <a:t>deg</a:t>
            </a:r>
            <a:r>
              <a:rPr lang="en-US" sz="2000" dirty="0"/>
              <a:t> E longitude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76256" y="0"/>
            <a:ext cx="228803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2280" y="904652"/>
            <a:ext cx="2051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/>
              <a:t>Swarm</a:t>
            </a:r>
            <a:r>
              <a:rPr lang="da-DK" sz="1800" dirty="0" smtClean="0"/>
              <a:t> Data</a:t>
            </a:r>
          </a:p>
          <a:p>
            <a:endParaRPr lang="da-DK" sz="1800" dirty="0" smtClean="0"/>
          </a:p>
          <a:p>
            <a:r>
              <a:rPr lang="da-DK" sz="1800" dirty="0" smtClean="0"/>
              <a:t>TEC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200" dirty="0" smtClean="0"/>
          </a:p>
          <a:p>
            <a:endParaRPr lang="da-DK" sz="1800" dirty="0" smtClean="0"/>
          </a:p>
          <a:p>
            <a:r>
              <a:rPr lang="da-DK" sz="1800" dirty="0" smtClean="0"/>
              <a:t>EFI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_PL_1B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 smtClean="0"/>
          </a:p>
          <a:p>
            <a:endParaRPr lang="da-DK" sz="1800" dirty="0"/>
          </a:p>
          <a:p>
            <a:endParaRPr lang="da-DK" sz="400" dirty="0" smtClean="0"/>
          </a:p>
          <a:p>
            <a:endParaRPr lang="da-DK" sz="1800" dirty="0"/>
          </a:p>
          <a:p>
            <a:r>
              <a:rPr lang="da-DK" sz="1800" dirty="0" smtClean="0"/>
              <a:t>MAG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_LR_1B</a:t>
            </a:r>
          </a:p>
          <a:p>
            <a:endParaRPr lang="da-DK" sz="1800" dirty="0" smtClean="0"/>
          </a:p>
          <a:p>
            <a:endParaRPr lang="da-DK" sz="1100" dirty="0"/>
          </a:p>
          <a:p>
            <a:endParaRPr lang="da-DK" sz="1800" dirty="0" smtClean="0"/>
          </a:p>
          <a:p>
            <a:r>
              <a:rPr lang="da-DK" sz="1800" dirty="0"/>
              <a:t>IBI</a:t>
            </a:r>
            <a:r>
              <a:rPr lang="da-DK" sz="1800" dirty="0">
                <a:solidFill>
                  <a:srgbClr val="00B050"/>
                </a:solidFill>
              </a:rPr>
              <a:t>x</a:t>
            </a:r>
            <a:r>
              <a:rPr lang="da-DK" sz="1800" dirty="0">
                <a:solidFill>
                  <a:schemeClr val="bg1">
                    <a:lumMod val="65000"/>
                  </a:schemeClr>
                </a:solidFill>
              </a:rPr>
              <a:t>TMS_2F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100" dirty="0" smtClean="0"/>
          </a:p>
          <a:p>
            <a:r>
              <a:rPr lang="da-DK" sz="1800" dirty="0" smtClean="0"/>
              <a:t>FAC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7" name="Picture 3" descr="C:\nio\tex\talks\IUGG-2015\Swarm\IUG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r="55"/>
          <a:stretch/>
        </p:blipFill>
        <p:spPr bwMode="auto">
          <a:xfrm>
            <a:off x="395536" y="1074114"/>
            <a:ext cx="6336704" cy="57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5445224"/>
            <a:ext cx="9144000" cy="14127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93737"/>
          </a:xfrm>
        </p:spPr>
        <p:txBody>
          <a:bodyPr/>
          <a:lstStyle/>
          <a:p>
            <a:r>
              <a:rPr lang="en-US" dirty="0" smtClean="0"/>
              <a:t>Plasma depletion seen in different parameters</a:t>
            </a:r>
            <a:br>
              <a:rPr lang="en-US" dirty="0" smtClean="0"/>
            </a:br>
            <a:r>
              <a:rPr lang="en-US" sz="2000" dirty="0" smtClean="0"/>
              <a:t>11 October 2014</a:t>
            </a:r>
            <a:r>
              <a:rPr lang="en-US" sz="2000" dirty="0"/>
              <a:t>, 16:06 UT, 22 LT  85 </a:t>
            </a:r>
            <a:r>
              <a:rPr lang="en-US" sz="2000" dirty="0" err="1"/>
              <a:t>deg</a:t>
            </a:r>
            <a:r>
              <a:rPr lang="en-US" sz="2000" dirty="0"/>
              <a:t> E longitude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876256" y="0"/>
            <a:ext cx="2288032" cy="1152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depletion seen in different parameters</a:t>
            </a:r>
            <a:br>
              <a:rPr lang="en-US" dirty="0" smtClean="0"/>
            </a:br>
            <a:r>
              <a:rPr lang="en-US" sz="2000" dirty="0" smtClean="0"/>
              <a:t>11 October 2014, 16:06 UT, 22 LT  85 </a:t>
            </a:r>
            <a:r>
              <a:rPr lang="en-US" sz="2000" dirty="0" err="1" smtClean="0"/>
              <a:t>deg</a:t>
            </a:r>
            <a:r>
              <a:rPr lang="en-US" sz="2000" dirty="0" smtClean="0"/>
              <a:t> E longitude</a:t>
            </a:r>
            <a:endParaRPr lang="en-US" dirty="0"/>
          </a:p>
        </p:txBody>
      </p:sp>
      <p:pic>
        <p:nvPicPr>
          <p:cNvPr id="1027" name="Picture 3" descr="C:\nio\tex\talks\IUGG-2015\Swarm\IUG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6" r="55"/>
          <a:stretch/>
        </p:blipFill>
        <p:spPr bwMode="auto">
          <a:xfrm>
            <a:off x="395536" y="1074114"/>
            <a:ext cx="6336704" cy="57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2280" y="904652"/>
            <a:ext cx="2051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err="1" smtClean="0"/>
              <a:t>Swarm</a:t>
            </a:r>
            <a:r>
              <a:rPr lang="da-DK" sz="1800" dirty="0" smtClean="0"/>
              <a:t> Data</a:t>
            </a:r>
          </a:p>
          <a:p>
            <a:endParaRPr lang="da-DK" sz="1800" dirty="0" smtClean="0"/>
          </a:p>
          <a:p>
            <a:r>
              <a:rPr lang="da-DK" sz="1800" dirty="0" smtClean="0"/>
              <a:t>TEC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200" dirty="0" smtClean="0"/>
          </a:p>
          <a:p>
            <a:endParaRPr lang="da-DK" sz="1800" dirty="0" smtClean="0"/>
          </a:p>
          <a:p>
            <a:r>
              <a:rPr lang="da-DK" sz="1800" dirty="0" smtClean="0"/>
              <a:t>EFI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_PL_1B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  <a:p>
            <a:endParaRPr lang="da-DK" sz="1800" dirty="0" smtClean="0"/>
          </a:p>
          <a:p>
            <a:endParaRPr lang="da-DK" sz="1800" dirty="0"/>
          </a:p>
          <a:p>
            <a:endParaRPr lang="da-DK" sz="400" dirty="0" smtClean="0"/>
          </a:p>
          <a:p>
            <a:endParaRPr lang="da-DK" sz="1800" dirty="0"/>
          </a:p>
          <a:p>
            <a:r>
              <a:rPr lang="da-DK" sz="1800" dirty="0" smtClean="0"/>
              <a:t>MAG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_LR_1B</a:t>
            </a:r>
          </a:p>
          <a:p>
            <a:endParaRPr lang="da-DK" sz="1800" dirty="0" smtClean="0"/>
          </a:p>
          <a:p>
            <a:endParaRPr lang="da-DK" sz="1100" dirty="0"/>
          </a:p>
          <a:p>
            <a:endParaRPr lang="da-DK" sz="1800" dirty="0" smtClean="0"/>
          </a:p>
          <a:p>
            <a:r>
              <a:rPr lang="da-DK" sz="1800" dirty="0"/>
              <a:t>IBI</a:t>
            </a:r>
            <a:r>
              <a:rPr lang="da-DK" sz="1800" dirty="0">
                <a:solidFill>
                  <a:srgbClr val="00B050"/>
                </a:solidFill>
              </a:rPr>
              <a:t>x</a:t>
            </a:r>
            <a:r>
              <a:rPr lang="da-DK" sz="1800" dirty="0">
                <a:solidFill>
                  <a:schemeClr val="bg1">
                    <a:lumMod val="65000"/>
                  </a:schemeClr>
                </a:solidFill>
              </a:rPr>
              <a:t>TMS_2F</a:t>
            </a:r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100" dirty="0" smtClean="0"/>
          </a:p>
          <a:p>
            <a:r>
              <a:rPr lang="da-DK" sz="1800" dirty="0" smtClean="0"/>
              <a:t>FAC</a:t>
            </a:r>
            <a:r>
              <a:rPr lang="da-DK" sz="1800" dirty="0" smtClean="0">
                <a:solidFill>
                  <a:srgbClr val="00B050"/>
                </a:solidFill>
              </a:rPr>
              <a:t>x</a:t>
            </a:r>
            <a:r>
              <a:rPr lang="da-DK" sz="1800" dirty="0" smtClean="0">
                <a:solidFill>
                  <a:schemeClr val="bg1">
                    <a:lumMod val="65000"/>
                  </a:schemeClr>
                </a:solidFill>
              </a:rPr>
              <a:t>TMS_2F</a:t>
            </a:r>
            <a:endParaRPr lang="da-DK" sz="1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4" descr="GPS_lose_lock_world_map_C_upleg_downle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5500"/>
            <a:ext cx="7924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6" name="Gerade Verbindung mit Pfeil 3"/>
          <p:cNvCxnSpPr>
            <a:cxnSpLocks noChangeShapeType="1"/>
          </p:cNvCxnSpPr>
          <p:nvPr/>
        </p:nvCxnSpPr>
        <p:spPr bwMode="auto">
          <a:xfrm>
            <a:off x="8039100" y="1320800"/>
            <a:ext cx="12700" cy="35687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27" name="Gerade Verbindung mit Pfeil 5"/>
          <p:cNvCxnSpPr>
            <a:cxnSpLocks noChangeShapeType="1"/>
          </p:cNvCxnSpPr>
          <p:nvPr/>
        </p:nvCxnSpPr>
        <p:spPr bwMode="auto">
          <a:xfrm>
            <a:off x="8420100" y="1333500"/>
            <a:ext cx="12700" cy="356870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4D95"/>
                </a:solidFill>
                <a:latin typeface="Verdana" charset="0"/>
                <a:cs typeface="Arial" charset="0"/>
              </a:rPr>
              <a:t>Plasma irregularities: </a:t>
            </a:r>
            <a:r>
              <a:rPr lang="de-DE" sz="2400" dirty="0">
                <a:solidFill>
                  <a:srgbClr val="004D95"/>
                </a:solidFill>
                <a:latin typeface="Verdana" charset="0"/>
                <a:cs typeface="Arial" charset="0"/>
              </a:rPr>
              <a:t>GPS </a:t>
            </a:r>
            <a:r>
              <a:rPr lang="de-DE" sz="2400" dirty="0" err="1">
                <a:solidFill>
                  <a:srgbClr val="004D95"/>
                </a:solidFill>
                <a:latin typeface="Verdana" charset="0"/>
                <a:cs typeface="Arial" charset="0"/>
              </a:rPr>
              <a:t>loss</a:t>
            </a:r>
            <a:r>
              <a:rPr lang="de-DE" sz="2400" dirty="0">
                <a:solidFill>
                  <a:srgbClr val="004D95"/>
                </a:solidFill>
                <a:latin typeface="Verdana" charset="0"/>
                <a:cs typeface="Arial" charset="0"/>
              </a:rPr>
              <a:t> </a:t>
            </a:r>
            <a:r>
              <a:rPr lang="de-DE" sz="2400" dirty="0" err="1">
                <a:solidFill>
                  <a:srgbClr val="004D95"/>
                </a:solidFill>
                <a:latin typeface="Verdana" charset="0"/>
                <a:cs typeface="Arial" charset="0"/>
              </a:rPr>
              <a:t>of</a:t>
            </a:r>
            <a:r>
              <a:rPr lang="de-DE" sz="2400" dirty="0">
                <a:solidFill>
                  <a:srgbClr val="004D95"/>
                </a:solidFill>
                <a:latin typeface="Verdana" charset="0"/>
                <a:cs typeface="Arial" charset="0"/>
              </a:rPr>
              <a:t> </a:t>
            </a:r>
            <a:r>
              <a:rPr lang="de-DE" sz="2400" dirty="0" err="1">
                <a:solidFill>
                  <a:srgbClr val="004D95"/>
                </a:solidFill>
                <a:latin typeface="Verdana" charset="0"/>
                <a:cs typeface="Arial" charset="0"/>
              </a:rPr>
              <a:t>signal</a:t>
            </a:r>
            <a:r>
              <a:rPr lang="en-GB" sz="2400" dirty="0">
                <a:solidFill>
                  <a:srgbClr val="004D95"/>
                </a:solidFill>
                <a:latin typeface="Verdana" charset="0"/>
                <a:cs typeface="Arial" charset="0"/>
              </a:rPr>
              <a:t/>
            </a:r>
            <a:br>
              <a:rPr lang="en-GB" sz="2400" dirty="0">
                <a:solidFill>
                  <a:srgbClr val="004D95"/>
                </a:solidFill>
                <a:latin typeface="Verdana" charset="0"/>
                <a:cs typeface="Arial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9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bubbles_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827088"/>
            <a:ext cx="7021513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80988" y="177800"/>
            <a:ext cx="8736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b="1" dirty="0" smtClean="0">
                <a:solidFill>
                  <a:srgbClr val="004D95"/>
                </a:solidFill>
                <a:latin typeface="Verdana"/>
                <a:cs typeface="Calibri" charset="0"/>
              </a:rPr>
              <a:t>F region equatorial plasma irregularities</a:t>
            </a:r>
            <a:endParaRPr lang="en-GB" sz="1800" b="1" dirty="0">
              <a:solidFill>
                <a:srgbClr val="004D95"/>
              </a:solidFill>
              <a:latin typeface="Verdana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895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tex\talks\IUGG-2015\Swarm\SW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6" y="980728"/>
            <a:ext cx="5384180" cy="51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tex\talks\IUGG-2015\Swarm\SW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6" y="980728"/>
            <a:ext cx="5384180" cy="51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tex\talks\IUGG-2015\Swarm\SW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6" y="980728"/>
            <a:ext cx="5384180" cy="51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tex\talks\IUGG-2015\Swarm\SW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6" y="980728"/>
            <a:ext cx="5384180" cy="51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9728" y="301027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FF9933"/>
                </a:solidFill>
              </a:rPr>
              <a:t>C/NOFS</a:t>
            </a:r>
            <a:endParaRPr lang="da-DK" sz="1400" dirty="0">
              <a:solidFill>
                <a:srgbClr val="FF99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306896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rgbClr val="00B050"/>
                </a:solidFill>
              </a:rPr>
              <a:t>Swarm</a:t>
            </a:r>
            <a:r>
              <a:rPr lang="da-DK" sz="1400" dirty="0" smtClean="0">
                <a:solidFill>
                  <a:srgbClr val="00B050"/>
                </a:solidFill>
              </a:rPr>
              <a:t> </a:t>
            </a:r>
            <a:r>
              <a:rPr lang="da-DK" sz="1400" i="1" dirty="0" smtClean="0">
                <a:solidFill>
                  <a:srgbClr val="00B050"/>
                </a:solidFill>
              </a:rPr>
              <a:t>Bravo</a:t>
            </a:r>
            <a:endParaRPr lang="da-DK" sz="1400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25401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rgbClr val="FF0000"/>
                </a:solidFill>
              </a:rPr>
              <a:t>Swarm</a:t>
            </a:r>
            <a:r>
              <a:rPr lang="da-DK" sz="1400" dirty="0" smtClean="0">
                <a:solidFill>
                  <a:srgbClr val="FF0000"/>
                </a:solidFill>
              </a:rPr>
              <a:t> </a:t>
            </a:r>
            <a:r>
              <a:rPr lang="da-DK" sz="1400" i="1" dirty="0" smtClean="0">
                <a:solidFill>
                  <a:srgbClr val="FF0000"/>
                </a:solidFill>
              </a:rPr>
              <a:t>Alpha</a:t>
            </a:r>
            <a:endParaRPr lang="da-DK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4036" y="342900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rgbClr val="0070C0"/>
                </a:solidFill>
              </a:rPr>
              <a:t>Swarm</a:t>
            </a:r>
            <a:r>
              <a:rPr lang="da-DK" sz="1400" dirty="0" smtClean="0">
                <a:solidFill>
                  <a:srgbClr val="0070C0"/>
                </a:solidFill>
              </a:rPr>
              <a:t> </a:t>
            </a:r>
            <a:r>
              <a:rPr lang="da-DK" sz="1400" i="1" dirty="0" smtClean="0">
                <a:solidFill>
                  <a:srgbClr val="0070C0"/>
                </a:solidFill>
              </a:rPr>
              <a:t>Charlie</a:t>
            </a:r>
            <a:endParaRPr lang="da-DK" sz="14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87727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err="1" smtClean="0"/>
              <a:t>Courtesy</a:t>
            </a:r>
            <a:r>
              <a:rPr lang="da-DK" sz="1100" dirty="0" smtClean="0"/>
              <a:t>: C. Stolle / GFZ</a:t>
            </a:r>
            <a:endParaRPr lang="da-DK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0825" y="-1041"/>
            <a:ext cx="8642350" cy="693737"/>
          </a:xfrm>
        </p:spPr>
        <p:txBody>
          <a:bodyPr/>
          <a:lstStyle/>
          <a:p>
            <a:r>
              <a:rPr lang="en-US" dirty="0"/>
              <a:t>Multi-Point observation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Equatorial </a:t>
            </a:r>
            <a:r>
              <a:rPr lang="en-US" dirty="0"/>
              <a:t>plasma irregularities</a:t>
            </a:r>
            <a:endParaRPr lang="da-DK" dirty="0"/>
          </a:p>
        </p:txBody>
      </p:sp>
      <p:sp>
        <p:nvSpPr>
          <p:cNvPr id="19" name="Oval 18"/>
          <p:cNvSpPr/>
          <p:nvPr/>
        </p:nvSpPr>
        <p:spPr bwMode="auto">
          <a:xfrm rot="5400000">
            <a:off x="-1277786" y="1648936"/>
            <a:ext cx="3108801" cy="354880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rot="5400000">
            <a:off x="-1396961" y="1815286"/>
            <a:ext cx="2792651" cy="321610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rot="5400000">
            <a:off x="-1675731" y="1178990"/>
            <a:ext cx="3793791" cy="443600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5400000">
            <a:off x="-2958258" y="3001945"/>
            <a:ext cx="5637994" cy="1053550"/>
          </a:xfrm>
          <a:prstGeom prst="ellipse">
            <a:avLst/>
          </a:prstGeom>
          <a:solidFill>
            <a:srgbClr val="804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3" name="Gerade Verbindung 2"/>
          <p:cNvCxnSpPr/>
          <p:nvPr/>
        </p:nvCxnSpPr>
        <p:spPr bwMode="auto">
          <a:xfrm rot="5400000">
            <a:off x="1635140" y="2149366"/>
            <a:ext cx="0" cy="249525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hteck 20"/>
          <p:cNvSpPr/>
          <p:nvPr/>
        </p:nvSpPr>
        <p:spPr bwMode="auto">
          <a:xfrm rot="5400000">
            <a:off x="-3896770" y="2556965"/>
            <a:ext cx="5796069" cy="1996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Gerade Verbindung mit Pfeil 11"/>
          <p:cNvCxnSpPr/>
          <p:nvPr/>
        </p:nvCxnSpPr>
        <p:spPr bwMode="auto">
          <a:xfrm rot="5400000" flipV="1">
            <a:off x="-781634" y="3290229"/>
            <a:ext cx="4057248" cy="5545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accent2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26" name="Picture 2" descr="C:\nio\tex\talks\IUGG-2015\Swarm\SwarmOrthogonal_Si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4963" y="3291851"/>
            <a:ext cx="1364055" cy="3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83568" y="85819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70C0"/>
                </a:solidFill>
              </a:rPr>
              <a:t>1. Jan. 2014, 02:15 – 03:18 UT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5792" y="113076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 smtClean="0"/>
              <a:t>Plasma </a:t>
            </a:r>
            <a:r>
              <a:rPr lang="da-DK" sz="1400" dirty="0" err="1" smtClean="0"/>
              <a:t>density</a:t>
            </a:r>
            <a:r>
              <a:rPr lang="da-DK" sz="1400" dirty="0" smtClean="0"/>
              <a:t> </a:t>
            </a:r>
            <a:r>
              <a:rPr lang="da-DK" sz="1400" dirty="0" err="1" smtClean="0"/>
              <a:t>anomaly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567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Level-1b Data Products</a:t>
            </a:r>
            <a:endParaRPr lang="en-US" noProof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1076" y="1314450"/>
            <a:ext cx="72268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63700" algn="r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685312"/>
              </p:ext>
            </p:extLst>
          </p:nvPr>
        </p:nvGraphicFramePr>
        <p:xfrm>
          <a:off x="3347864" y="980728"/>
          <a:ext cx="5040560" cy="14630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96144"/>
                <a:gridCol w="37444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Type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Descriptive Name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MAGx_LR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Low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Rate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magnetic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MAGx_HR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High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Rate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magnetic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MAGx_CA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Magnetic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calibration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ASMxAUX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Magnetic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stray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fields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at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ASM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sensor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VFMxAUX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Magnetic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stray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fields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at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sensor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84204"/>
              </p:ext>
            </p:extLst>
          </p:nvPr>
        </p:nvGraphicFramePr>
        <p:xfrm>
          <a:off x="3347864" y="2912871"/>
          <a:ext cx="5040560" cy="9753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96144"/>
                <a:gridCol w="37444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Type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Descriptive Name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EFIx_PL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Plasma 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LP_x_CA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Langmuir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probe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calibration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TIIx_CA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Thermal Ion 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Imager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calibration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712529"/>
              </p:ext>
            </p:extLst>
          </p:nvPr>
        </p:nvGraphicFramePr>
        <p:xfrm>
          <a:off x="3347864" y="4261733"/>
          <a:ext cx="5040560" cy="17068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96144"/>
                <a:gridCol w="374441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Type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Descriptive Name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GPSx_RO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RINEX Observations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GPSx_RN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RINEX Navigation 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data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GPSxNAV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Navigational Solution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MODx_SC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Medium-Precision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Orbit </a:t>
                      </a: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Determination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STRxATT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Times New Roman"/>
                        </a:rPr>
                        <a:t>Attitude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Courier New" panose="02070309020205020404" pitchFamily="49" charset="0"/>
                          <a:ea typeface="Times New Roman"/>
                          <a:cs typeface="Courier New" panose="02070309020205020404" pitchFamily="49" charset="0"/>
                        </a:rPr>
                        <a:t>ACCx_PR</a:t>
                      </a:r>
                      <a:endParaRPr lang="en-GB" sz="1600" dirty="0">
                        <a:effectLst/>
                        <a:latin typeface="Courier New" panose="02070309020205020404" pitchFamily="49" charset="0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Non-gravitational</a:t>
                      </a:r>
                      <a:r>
                        <a:rPr lang="en-GB" sz="16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Times New Roman"/>
                          <a:ea typeface="Times New Roman"/>
                        </a:rPr>
                        <a:t>Accelerations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3528" y="944868"/>
            <a:ext cx="219528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err="1"/>
              <a:t>Magnetic</a:t>
            </a:r>
            <a:r>
              <a:rPr lang="da-DK" sz="1800" dirty="0"/>
              <a:t> Products</a:t>
            </a: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/>
          </a:p>
          <a:p>
            <a:r>
              <a:rPr lang="da-DK" sz="1800" dirty="0" smtClean="0"/>
              <a:t>Plasma Products</a:t>
            </a: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 smtClean="0"/>
          </a:p>
          <a:p>
            <a:r>
              <a:rPr lang="da-DK" sz="1800" dirty="0" err="1"/>
              <a:t>Ephemeris</a:t>
            </a:r>
            <a:r>
              <a:rPr lang="da-DK" sz="1800" dirty="0"/>
              <a:t> </a:t>
            </a:r>
            <a:r>
              <a:rPr lang="da-DK" sz="1800" dirty="0" smtClean="0"/>
              <a:t>Products</a:t>
            </a:r>
          </a:p>
          <a:p>
            <a:endParaRPr lang="da-DK" sz="1800" dirty="0"/>
          </a:p>
          <a:p>
            <a:endParaRPr lang="da-DK" sz="1800" dirty="0" smtClean="0"/>
          </a:p>
          <a:p>
            <a:endParaRPr lang="da-DK" sz="1800" dirty="0" smtClean="0"/>
          </a:p>
          <a:p>
            <a:endParaRPr lang="da-DK" sz="1800" dirty="0"/>
          </a:p>
          <a:p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1800" dirty="0" smtClean="0"/>
              <a:t> = A, B or C</a:t>
            </a:r>
            <a:endParaRPr lang="da-DK" sz="1800" dirty="0"/>
          </a:p>
          <a:p>
            <a:endParaRPr lang="da-DK" sz="1800" dirty="0"/>
          </a:p>
        </p:txBody>
      </p:sp>
      <p:sp>
        <p:nvSpPr>
          <p:cNvPr id="17" name="Oval 16"/>
          <p:cNvSpPr/>
          <p:nvPr/>
        </p:nvSpPr>
        <p:spPr bwMode="auto">
          <a:xfrm>
            <a:off x="2987824" y="1124744"/>
            <a:ext cx="5616624" cy="41830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 rot="5400000">
            <a:off x="-2449162" y="1110711"/>
            <a:ext cx="5796068" cy="4879601"/>
            <a:chOff x="755576" y="2780928"/>
            <a:chExt cx="7920880" cy="6336704"/>
          </a:xfrm>
        </p:grpSpPr>
        <p:grpSp>
          <p:nvGrpSpPr>
            <p:cNvPr id="55" name="Gruppierung 57"/>
            <p:cNvGrpSpPr/>
            <p:nvPr/>
          </p:nvGrpSpPr>
          <p:grpSpPr>
            <a:xfrm>
              <a:off x="2123728" y="4293096"/>
              <a:ext cx="4896544" cy="4248472"/>
              <a:chOff x="1835696" y="3645024"/>
              <a:chExt cx="5472608" cy="4896544"/>
            </a:xfrm>
          </p:grpSpPr>
          <p:sp>
            <p:nvSpPr>
              <p:cNvPr id="64" name="Oval 63"/>
              <p:cNvSpPr/>
              <p:nvPr/>
            </p:nvSpPr>
            <p:spPr bwMode="auto">
              <a:xfrm>
                <a:off x="2339752" y="3645024"/>
                <a:ext cx="4392488" cy="460851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411760" y="4077072"/>
                <a:ext cx="4176464" cy="446449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6" name="Rechteck 50"/>
              <p:cNvSpPr/>
              <p:nvPr/>
            </p:nvSpPr>
            <p:spPr bwMode="auto">
              <a:xfrm>
                <a:off x="1835696" y="5445224"/>
                <a:ext cx="5472608" cy="115212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56" name="Oval 55"/>
            <p:cNvSpPr/>
            <p:nvPr/>
          </p:nvSpPr>
          <p:spPr bwMode="auto">
            <a:xfrm>
              <a:off x="2411760" y="3861048"/>
              <a:ext cx="4248472" cy="46085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627784" y="4437112"/>
              <a:ext cx="3816424" cy="417646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907704" y="3356992"/>
              <a:ext cx="5184576" cy="57606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827584" y="6021288"/>
              <a:ext cx="7704856" cy="1368152"/>
            </a:xfrm>
            <a:prstGeom prst="ellipse">
              <a:avLst/>
            </a:prstGeom>
            <a:solidFill>
              <a:srgbClr val="804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60" name="Gerade Verbindung mit Pfeil 11"/>
            <p:cNvCxnSpPr/>
            <p:nvPr/>
          </p:nvCxnSpPr>
          <p:spPr bwMode="auto">
            <a:xfrm flipV="1">
              <a:off x="1619672" y="4869160"/>
              <a:ext cx="5544616" cy="7200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cxnSp>
          <p:nvCxnSpPr>
            <p:cNvPr id="61" name="Gerade Verbindung 12"/>
            <p:cNvCxnSpPr/>
            <p:nvPr/>
          </p:nvCxnSpPr>
          <p:spPr bwMode="auto">
            <a:xfrm>
              <a:off x="4499992" y="2780928"/>
              <a:ext cx="0" cy="3240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Rechteck 1"/>
            <p:cNvSpPr/>
            <p:nvPr/>
          </p:nvSpPr>
          <p:spPr bwMode="auto">
            <a:xfrm>
              <a:off x="755576" y="6525344"/>
              <a:ext cx="7920880" cy="259228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pic>
          <p:nvPicPr>
            <p:cNvPr id="63" name="Picture 2" descr="C:\nio\tex\talks\IUGG-2015\Swarm\SwarmOrthogonal_Sid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944" y="4700202"/>
              <a:ext cx="1864111" cy="40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-1041"/>
            <a:ext cx="8642350" cy="693737"/>
          </a:xfrm>
        </p:spPr>
        <p:txBody>
          <a:bodyPr/>
          <a:lstStyle/>
          <a:p>
            <a:r>
              <a:rPr lang="en-US" dirty="0" smtClean="0"/>
              <a:t>Multi-Point observation of</a:t>
            </a:r>
            <a:br>
              <a:rPr lang="en-US" dirty="0" smtClean="0"/>
            </a:br>
            <a:r>
              <a:rPr lang="en-US" dirty="0" smtClean="0"/>
              <a:t>Equatorial </a:t>
            </a:r>
            <a:r>
              <a:rPr lang="en-US" dirty="0"/>
              <a:t>plasma irregularities</a:t>
            </a:r>
            <a:endParaRPr lang="da-DK" dirty="0"/>
          </a:p>
        </p:txBody>
      </p:sp>
      <p:pic>
        <p:nvPicPr>
          <p:cNvPr id="1026" name="Picture 2" descr="H:\tex\talks\IUGG-2015\Swarm\SW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6" y="980728"/>
            <a:ext cx="5384180" cy="51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tex\talks\IUGG-2015\Swarm\SW-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6" y="980728"/>
            <a:ext cx="5384180" cy="51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tex\talks\IUGG-2015\Swarm\SW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6" y="980728"/>
            <a:ext cx="5384180" cy="51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tex\talks\IUGG-2015\Swarm\SW-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16" y="980728"/>
            <a:ext cx="5384180" cy="51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9728" y="301027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>
                <a:solidFill>
                  <a:srgbClr val="FF9933"/>
                </a:solidFill>
              </a:rPr>
              <a:t>C/NOFS</a:t>
            </a:r>
            <a:endParaRPr lang="da-DK" sz="1400" dirty="0">
              <a:solidFill>
                <a:srgbClr val="FF99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200" y="306896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rgbClr val="00B050"/>
                </a:solidFill>
              </a:rPr>
              <a:t>Swarm</a:t>
            </a:r>
            <a:r>
              <a:rPr lang="da-DK" sz="1400" dirty="0" smtClean="0">
                <a:solidFill>
                  <a:srgbClr val="00B050"/>
                </a:solidFill>
              </a:rPr>
              <a:t> </a:t>
            </a:r>
            <a:r>
              <a:rPr lang="da-DK" sz="1400" i="1" dirty="0" smtClean="0">
                <a:solidFill>
                  <a:srgbClr val="00B050"/>
                </a:solidFill>
              </a:rPr>
              <a:t>Bravo</a:t>
            </a:r>
            <a:endParaRPr lang="da-DK" sz="1400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325401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rgbClr val="FF0000"/>
                </a:solidFill>
              </a:rPr>
              <a:t>Swarm</a:t>
            </a:r>
            <a:r>
              <a:rPr lang="da-DK" sz="1400" dirty="0" smtClean="0">
                <a:solidFill>
                  <a:srgbClr val="FF0000"/>
                </a:solidFill>
              </a:rPr>
              <a:t> </a:t>
            </a:r>
            <a:r>
              <a:rPr lang="da-DK" sz="1400" i="1" dirty="0" smtClean="0">
                <a:solidFill>
                  <a:srgbClr val="FF0000"/>
                </a:solidFill>
              </a:rPr>
              <a:t>Alpha</a:t>
            </a:r>
            <a:endParaRPr lang="da-DK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4036" y="342900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i="1" dirty="0" err="1" smtClean="0">
                <a:solidFill>
                  <a:srgbClr val="0070C0"/>
                </a:solidFill>
              </a:rPr>
              <a:t>Swarm</a:t>
            </a:r>
            <a:r>
              <a:rPr lang="da-DK" sz="1400" dirty="0" smtClean="0">
                <a:solidFill>
                  <a:srgbClr val="0070C0"/>
                </a:solidFill>
              </a:rPr>
              <a:t> </a:t>
            </a:r>
            <a:r>
              <a:rPr lang="da-DK" sz="1400" i="1" dirty="0" smtClean="0">
                <a:solidFill>
                  <a:srgbClr val="0070C0"/>
                </a:solidFill>
              </a:rPr>
              <a:t>Charlie</a:t>
            </a:r>
            <a:endParaRPr lang="da-DK" sz="1400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5877272"/>
            <a:ext cx="2592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err="1" smtClean="0"/>
              <a:t>Courtesy</a:t>
            </a:r>
            <a:r>
              <a:rPr lang="da-DK" sz="1100" dirty="0" smtClean="0"/>
              <a:t>: C. Stolle / GFZ</a:t>
            </a:r>
            <a:endParaRPr lang="da-DK" sz="1100" dirty="0"/>
          </a:p>
        </p:txBody>
      </p:sp>
      <p:grpSp>
        <p:nvGrpSpPr>
          <p:cNvPr id="41" name="Group 40"/>
          <p:cNvGrpSpPr/>
          <p:nvPr/>
        </p:nvGrpSpPr>
        <p:grpSpPr>
          <a:xfrm rot="5400000">
            <a:off x="-2455070" y="1115501"/>
            <a:ext cx="5796068" cy="4879601"/>
            <a:chOff x="755576" y="2780928"/>
            <a:chExt cx="7920880" cy="6336704"/>
          </a:xfrm>
        </p:grpSpPr>
        <p:grpSp>
          <p:nvGrpSpPr>
            <p:cNvPr id="42" name="Gruppierung 57"/>
            <p:cNvGrpSpPr/>
            <p:nvPr/>
          </p:nvGrpSpPr>
          <p:grpSpPr>
            <a:xfrm>
              <a:off x="1835696" y="3645024"/>
              <a:ext cx="5472608" cy="4896544"/>
              <a:chOff x="1835696" y="3645024"/>
              <a:chExt cx="5472608" cy="4896544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2339752" y="3645024"/>
                <a:ext cx="4392488" cy="460851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2411760" y="4077072"/>
                <a:ext cx="4176464" cy="446449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3" name="Rechteck 50"/>
              <p:cNvSpPr/>
              <p:nvPr/>
            </p:nvSpPr>
            <p:spPr bwMode="auto">
              <a:xfrm>
                <a:off x="1835696" y="5445224"/>
                <a:ext cx="5472608" cy="115212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43" name="Oval 42"/>
            <p:cNvSpPr/>
            <p:nvPr/>
          </p:nvSpPr>
          <p:spPr bwMode="auto">
            <a:xfrm>
              <a:off x="2411760" y="3861048"/>
              <a:ext cx="4248472" cy="46085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627784" y="4437112"/>
              <a:ext cx="3816424" cy="417646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907704" y="3356992"/>
              <a:ext cx="5184576" cy="57606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827584" y="6021288"/>
              <a:ext cx="7704856" cy="1368152"/>
            </a:xfrm>
            <a:prstGeom prst="ellipse">
              <a:avLst/>
            </a:prstGeom>
            <a:solidFill>
              <a:srgbClr val="804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7" name="Gerade Verbindung 19"/>
            <p:cNvCxnSpPr/>
            <p:nvPr/>
          </p:nvCxnSpPr>
          <p:spPr bwMode="auto">
            <a:xfrm>
              <a:off x="4499992" y="2780928"/>
              <a:ext cx="0" cy="3240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hteck 25"/>
            <p:cNvSpPr/>
            <p:nvPr/>
          </p:nvSpPr>
          <p:spPr bwMode="auto">
            <a:xfrm>
              <a:off x="755576" y="6525344"/>
              <a:ext cx="7920880" cy="259228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9" name="Gerade Verbindung mit Pfeil 11"/>
            <p:cNvCxnSpPr/>
            <p:nvPr/>
          </p:nvCxnSpPr>
          <p:spPr bwMode="auto">
            <a:xfrm flipV="1">
              <a:off x="1619672" y="4869160"/>
              <a:ext cx="5544616" cy="7200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pic>
          <p:nvPicPr>
            <p:cNvPr id="50" name="Picture 2" descr="C:\nio\tex\talks\IUGG-2015\Swarm\SwarmOrthogonal_Sid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944" y="4700202"/>
              <a:ext cx="1864111" cy="40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 rot="5400000">
            <a:off x="-2455070" y="1115265"/>
            <a:ext cx="5796069" cy="4879601"/>
            <a:chOff x="755576" y="2780928"/>
            <a:chExt cx="7920880" cy="6336704"/>
          </a:xfrm>
        </p:grpSpPr>
        <p:grpSp>
          <p:nvGrpSpPr>
            <p:cNvPr id="68" name="Gruppierung 57"/>
            <p:cNvGrpSpPr/>
            <p:nvPr/>
          </p:nvGrpSpPr>
          <p:grpSpPr>
            <a:xfrm>
              <a:off x="1403648" y="3140968"/>
              <a:ext cx="6336704" cy="5184576"/>
              <a:chOff x="1835696" y="3645024"/>
              <a:chExt cx="5472608" cy="4896544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2339752" y="3645024"/>
                <a:ext cx="4392488" cy="4608512"/>
              </a:xfrm>
              <a:prstGeom prst="ellipse">
                <a:avLst/>
              </a:prstGeom>
              <a:solidFill>
                <a:srgbClr val="008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411760" y="4077072"/>
                <a:ext cx="4176464" cy="446449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9" name="Rechteck 50"/>
              <p:cNvSpPr/>
              <p:nvPr/>
            </p:nvSpPr>
            <p:spPr bwMode="auto">
              <a:xfrm>
                <a:off x="1835696" y="5445224"/>
                <a:ext cx="5472608" cy="115212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69" name="Oval 68"/>
            <p:cNvSpPr/>
            <p:nvPr/>
          </p:nvSpPr>
          <p:spPr bwMode="auto">
            <a:xfrm>
              <a:off x="2411760" y="3861048"/>
              <a:ext cx="4248472" cy="460851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2627784" y="4437112"/>
              <a:ext cx="3816424" cy="417646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1907704" y="3356992"/>
              <a:ext cx="5184576" cy="57606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827584" y="6021288"/>
              <a:ext cx="7704856" cy="1368152"/>
            </a:xfrm>
            <a:prstGeom prst="ellipse">
              <a:avLst/>
            </a:prstGeom>
            <a:solidFill>
              <a:srgbClr val="804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3" name="Gerade Verbindung 2"/>
            <p:cNvCxnSpPr/>
            <p:nvPr/>
          </p:nvCxnSpPr>
          <p:spPr bwMode="auto">
            <a:xfrm>
              <a:off x="4499992" y="2780928"/>
              <a:ext cx="0" cy="32403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Rechteck 20"/>
            <p:cNvSpPr/>
            <p:nvPr/>
          </p:nvSpPr>
          <p:spPr bwMode="auto">
            <a:xfrm>
              <a:off x="755576" y="6525344"/>
              <a:ext cx="7920880" cy="259228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5" name="Gerade Verbindung mit Pfeil 11"/>
            <p:cNvCxnSpPr/>
            <p:nvPr/>
          </p:nvCxnSpPr>
          <p:spPr bwMode="auto">
            <a:xfrm flipV="1">
              <a:off x="1619672" y="4869160"/>
              <a:ext cx="5544616" cy="72008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pic>
          <p:nvPicPr>
            <p:cNvPr id="76" name="Picture 2" descr="C:\nio\tex\talks\IUGG-2015\Swarm\SwarmOrthogonal_Sid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39944" y="4700202"/>
              <a:ext cx="1864111" cy="40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683568" y="85819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0070C0"/>
                </a:solidFill>
              </a:rPr>
              <a:t>1. Jan. 2014, 02:15 – 03:18 UT</a:t>
            </a:r>
            <a:endParaRPr lang="da-DK" sz="1600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635792" y="113076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dirty="0" smtClean="0"/>
              <a:t>Plasma </a:t>
            </a:r>
            <a:r>
              <a:rPr lang="da-DK" sz="1400" dirty="0" err="1" smtClean="0"/>
              <a:t>density</a:t>
            </a:r>
            <a:r>
              <a:rPr lang="da-DK" sz="1400" dirty="0" smtClean="0"/>
              <a:t> </a:t>
            </a:r>
            <a:r>
              <a:rPr lang="da-DK" sz="1400" dirty="0" err="1" smtClean="0"/>
              <a:t>anomaly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725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0388"/>
            <a:ext cx="2376264" cy="191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1124744"/>
            <a:ext cx="8642350" cy="4248150"/>
          </a:xfrm>
        </p:spPr>
        <p:txBody>
          <a:bodyPr/>
          <a:lstStyle/>
          <a:p>
            <a:r>
              <a:rPr lang="en-US" dirty="0" smtClean="0"/>
              <a:t>20 months of high quality magnetic Level-1b data, </a:t>
            </a:r>
            <a:br>
              <a:rPr lang="en-US" dirty="0" smtClean="0"/>
            </a:br>
            <a:r>
              <a:rPr lang="en-US" dirty="0" smtClean="0"/>
              <a:t>including 14 months from constellation</a:t>
            </a:r>
          </a:p>
          <a:p>
            <a:r>
              <a:rPr lang="en-US" dirty="0" smtClean="0"/>
              <a:t>Misfit statistics to derived geomagnetic models (e.g. SIFM+) confirm </a:t>
            </a:r>
            <a:br>
              <a:rPr lang="en-US" dirty="0" smtClean="0"/>
            </a:br>
            <a:r>
              <a:rPr lang="en-US" dirty="0" smtClean="0"/>
              <a:t>Swarm as “the best ever survey of the Earth’s magnetic field”</a:t>
            </a:r>
          </a:p>
          <a:p>
            <a:r>
              <a:rPr lang="en-US" dirty="0" smtClean="0"/>
              <a:t>First Level-2 data products released</a:t>
            </a:r>
          </a:p>
          <a:p>
            <a:r>
              <a:rPr lang="en-US" dirty="0" smtClean="0"/>
              <a:t>Swarm capabilities cover research topics spanning from the Earth’s core to the magnetosphere, including “Space weather and climate”</a:t>
            </a:r>
          </a:p>
          <a:p>
            <a:r>
              <a:rPr lang="en-US" dirty="0"/>
              <a:t>Ideas for making a good mission even better </a:t>
            </a:r>
          </a:p>
          <a:p>
            <a:pPr lvl="1"/>
            <a:r>
              <a:rPr lang="en-US" dirty="0"/>
              <a:t>Inter-satellite (“differential”) calibration </a:t>
            </a:r>
          </a:p>
          <a:p>
            <a:pPr lvl="1"/>
            <a:r>
              <a:rPr lang="en-US" dirty="0"/>
              <a:t>New data products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Special </a:t>
            </a:r>
            <a:r>
              <a:rPr lang="en-US" dirty="0">
                <a:solidFill>
                  <a:srgbClr val="C00000"/>
                </a:solidFill>
              </a:rPr>
              <a:t>Issue </a:t>
            </a:r>
            <a:r>
              <a:rPr lang="en-US" dirty="0" smtClean="0">
                <a:solidFill>
                  <a:srgbClr val="C00000"/>
                </a:solidFill>
              </a:rPr>
              <a:t>in </a:t>
            </a:r>
            <a:r>
              <a:rPr lang="en-US" i="1" dirty="0">
                <a:solidFill>
                  <a:srgbClr val="C00000"/>
                </a:solidFill>
              </a:rPr>
              <a:t>Earth, Planets Space </a:t>
            </a:r>
            <a:r>
              <a:rPr lang="en-US" dirty="0" smtClean="0">
                <a:solidFill>
                  <a:srgbClr val="C00000"/>
                </a:solidFill>
              </a:rPr>
              <a:t>on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Swarm Science Results after two years in Space”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based </a:t>
            </a:r>
            <a:r>
              <a:rPr lang="en-US" dirty="0">
                <a:solidFill>
                  <a:srgbClr val="C00000"/>
                </a:solidFill>
              </a:rPr>
              <a:t>on contributions to this </a:t>
            </a:r>
            <a:r>
              <a:rPr lang="en-US" dirty="0" smtClean="0">
                <a:solidFill>
                  <a:srgbClr val="C00000"/>
                </a:solidFill>
              </a:rPr>
              <a:t>session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>
                <a:solidFill>
                  <a:srgbClr val="C00000"/>
                </a:solidFill>
              </a:rPr>
              <a:t>more information to follow)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Ionospheric Currents</a:t>
            </a:r>
            <a:br>
              <a:rPr lang="en-US" noProof="0" dirty="0" smtClean="0"/>
            </a:br>
            <a:r>
              <a:rPr lang="en-US" sz="1600" b="0" noProof="0" dirty="0" smtClean="0"/>
              <a:t>Climatological Model, from CHAMP and Swarm magnetic data</a:t>
            </a:r>
            <a:br>
              <a:rPr lang="en-US" sz="1600" b="0" noProof="0" dirty="0" smtClean="0"/>
            </a:br>
            <a:r>
              <a:rPr lang="en-US" sz="1600" b="0" noProof="0" dirty="0" smtClean="0"/>
              <a:t>parameterized by IMF B</a:t>
            </a:r>
            <a:r>
              <a:rPr lang="en-US" sz="1600" b="0" baseline="-25000" noProof="0" dirty="0" smtClean="0"/>
              <a:t>y</a:t>
            </a:r>
            <a:r>
              <a:rPr lang="en-US" sz="1600" b="0" noProof="0" dirty="0" smtClean="0"/>
              <a:t>, </a:t>
            </a:r>
            <a:r>
              <a:rPr lang="en-US" sz="1600" b="0" noProof="0" dirty="0" err="1" smtClean="0"/>
              <a:t>B</a:t>
            </a:r>
            <a:r>
              <a:rPr lang="en-US" sz="1600" b="0" baseline="-25000" noProof="0" dirty="0" err="1" smtClean="0"/>
              <a:t>z</a:t>
            </a:r>
            <a:r>
              <a:rPr lang="en-US" sz="1600" b="0" noProof="0" dirty="0" smtClean="0"/>
              <a:t>, </a:t>
            </a:r>
            <a:r>
              <a:rPr lang="en-US" sz="1600" b="0" noProof="0" dirty="0" err="1" smtClean="0"/>
              <a:t>v</a:t>
            </a:r>
            <a:r>
              <a:rPr lang="en-US" sz="1600" b="0" baseline="-25000" noProof="0" dirty="0" err="1" smtClean="0"/>
              <a:t>SW</a:t>
            </a:r>
            <a:r>
              <a:rPr lang="en-US" sz="1600" b="0" noProof="0" dirty="0" smtClean="0"/>
              <a:t>,, F</a:t>
            </a:r>
            <a:r>
              <a:rPr lang="en-US" sz="1600" b="0" baseline="-25000" noProof="0" dirty="0" smtClean="0"/>
              <a:t>10.7</a:t>
            </a:r>
            <a:r>
              <a:rPr lang="en-US" sz="1600" b="0" noProof="0" dirty="0" smtClean="0"/>
              <a:t>, tilt angle (season)</a:t>
            </a:r>
            <a:endParaRPr lang="en-US" sz="1600" b="0" noProof="0" dirty="0"/>
          </a:p>
        </p:txBody>
      </p:sp>
      <p:pic>
        <p:nvPicPr>
          <p:cNvPr id="6146" name="Picture 2" descr="C:\nio\py\figur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" y="1916832"/>
            <a:ext cx="9012705" cy="46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5877272"/>
            <a:ext cx="3096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a-DK" sz="1600" i="1" dirty="0" err="1" smtClean="0">
                <a:solidFill>
                  <a:srgbClr val="000000"/>
                </a:solidFill>
              </a:rPr>
              <a:t>Courtesy</a:t>
            </a:r>
            <a:r>
              <a:rPr lang="da-DK" sz="1600" i="1" dirty="0" smtClean="0">
                <a:solidFill>
                  <a:srgbClr val="000000"/>
                </a:solidFill>
              </a:rPr>
              <a:t> K. M. </a:t>
            </a:r>
            <a:r>
              <a:rPr lang="da-DK" sz="1600" i="1" dirty="0" err="1" smtClean="0">
                <a:solidFill>
                  <a:srgbClr val="000000"/>
                </a:solidFill>
              </a:rPr>
              <a:t>Laundal</a:t>
            </a:r>
            <a:r>
              <a:rPr lang="da-DK" sz="1600" i="1" dirty="0" smtClean="0">
                <a:solidFill>
                  <a:srgbClr val="000000"/>
                </a:solidFill>
              </a:rPr>
              <a:t/>
            </a:r>
            <a:br>
              <a:rPr lang="da-DK" sz="1600" i="1" dirty="0" smtClean="0">
                <a:solidFill>
                  <a:srgbClr val="000000"/>
                </a:solidFill>
              </a:rPr>
            </a:br>
            <a:r>
              <a:rPr lang="en-US" sz="1200" dirty="0" err="1" smtClean="0">
                <a:solidFill>
                  <a:srgbClr val="000000"/>
                </a:solidFill>
              </a:rPr>
              <a:t>Birkeland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Centre for Space </a:t>
            </a:r>
            <a:r>
              <a:rPr lang="en-US" sz="1200" dirty="0" smtClean="0">
                <a:solidFill>
                  <a:srgbClr val="000000"/>
                </a:solidFill>
              </a:rPr>
              <a:t>Science</a:t>
            </a:r>
          </a:p>
          <a:p>
            <a:pPr algn="r"/>
            <a:r>
              <a:rPr lang="da-DK" sz="1200" dirty="0" err="1" smtClean="0">
                <a:solidFill>
                  <a:srgbClr val="000000"/>
                </a:solidFill>
              </a:rPr>
              <a:t>Univ</a:t>
            </a:r>
            <a:r>
              <a:rPr lang="da-DK" sz="1200" dirty="0" smtClean="0">
                <a:solidFill>
                  <a:srgbClr val="000000"/>
                </a:solidFill>
              </a:rPr>
              <a:t>. Bergen/N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68760"/>
            <a:ext cx="8893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rgbClr val="C00000"/>
                </a:solidFill>
              </a:rPr>
              <a:t>First-</a:t>
            </a:r>
            <a:r>
              <a:rPr lang="da-DK" sz="1600" dirty="0" err="1" smtClean="0">
                <a:solidFill>
                  <a:srgbClr val="C00000"/>
                </a:solidFill>
              </a:rPr>
              <a:t>ever</a:t>
            </a:r>
            <a:r>
              <a:rPr lang="da-DK" sz="1600" dirty="0" smtClean="0">
                <a:solidFill>
                  <a:srgbClr val="C00000"/>
                </a:solidFill>
              </a:rPr>
              <a:t> determination of </a:t>
            </a:r>
            <a:r>
              <a:rPr lang="da-DK" sz="1600" dirty="0" err="1" smtClean="0">
                <a:solidFill>
                  <a:srgbClr val="C00000"/>
                </a:solidFill>
              </a:rPr>
              <a:t>horizontal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</a:rPr>
              <a:t>ionospheric</a:t>
            </a:r>
            <a:r>
              <a:rPr lang="da-DK" sz="1600" dirty="0" smtClean="0">
                <a:solidFill>
                  <a:srgbClr val="C00000"/>
                </a:solidFill>
              </a:rPr>
              <a:t> and Field-</a:t>
            </a:r>
            <a:r>
              <a:rPr lang="da-DK" sz="1600" dirty="0" err="1" smtClean="0">
                <a:solidFill>
                  <a:srgbClr val="C00000"/>
                </a:solidFill>
              </a:rPr>
              <a:t>aligned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</a:rPr>
              <a:t>currents</a:t>
            </a:r>
            <a:endParaRPr lang="da-DK" sz="1600" dirty="0" smtClean="0">
              <a:solidFill>
                <a:srgbClr val="C00000"/>
              </a:solidFill>
            </a:endParaRPr>
          </a:p>
          <a:p>
            <a:r>
              <a:rPr lang="da-DK" sz="1600" dirty="0" smtClean="0">
                <a:solidFill>
                  <a:srgbClr val="C00000"/>
                </a:solidFill>
              </a:rPr>
              <a:t>No </a:t>
            </a:r>
            <a:r>
              <a:rPr lang="da-DK" sz="1600" dirty="0" err="1" smtClean="0">
                <a:solidFill>
                  <a:srgbClr val="C00000"/>
                </a:solidFill>
              </a:rPr>
              <a:t>additional</a:t>
            </a:r>
            <a:r>
              <a:rPr lang="da-DK" sz="1600" dirty="0" smtClean="0">
                <a:solidFill>
                  <a:srgbClr val="C00000"/>
                </a:solidFill>
              </a:rPr>
              <a:t> a-priori information (</a:t>
            </a:r>
            <a:r>
              <a:rPr lang="da-DK" sz="1600" dirty="0" err="1" smtClean="0">
                <a:solidFill>
                  <a:srgbClr val="C00000"/>
                </a:solidFill>
              </a:rPr>
              <a:t>e.g</a:t>
            </a:r>
            <a:r>
              <a:rPr lang="da-DK" sz="1600" dirty="0" smtClean="0">
                <a:solidFill>
                  <a:srgbClr val="C00000"/>
                </a:solidFill>
              </a:rPr>
              <a:t>. </a:t>
            </a:r>
            <a:r>
              <a:rPr lang="da-DK" sz="1600" dirty="0" err="1" smtClean="0">
                <a:solidFill>
                  <a:srgbClr val="C00000"/>
                </a:solidFill>
              </a:rPr>
              <a:t>no</a:t>
            </a:r>
            <a:r>
              <a:rPr lang="da-DK" sz="1600" dirty="0" smtClean="0">
                <a:solidFill>
                  <a:srgbClr val="C00000"/>
                </a:solidFill>
              </a:rPr>
              <a:t> information on </a:t>
            </a:r>
            <a:r>
              <a:rPr lang="da-DK" sz="1600" dirty="0" err="1" smtClean="0">
                <a:solidFill>
                  <a:srgbClr val="C00000"/>
                </a:solidFill>
              </a:rPr>
              <a:t>ionospheric</a:t>
            </a:r>
            <a:r>
              <a:rPr lang="da-DK" sz="1600" dirty="0" smtClean="0">
                <a:solidFill>
                  <a:srgbClr val="C00000"/>
                </a:solidFill>
              </a:rPr>
              <a:t> </a:t>
            </a:r>
            <a:r>
              <a:rPr lang="da-DK" sz="1600" dirty="0" err="1" smtClean="0">
                <a:solidFill>
                  <a:srgbClr val="C00000"/>
                </a:solidFill>
              </a:rPr>
              <a:t>conductance</a:t>
            </a:r>
            <a:r>
              <a:rPr lang="da-DK" sz="1600" dirty="0" smtClean="0">
                <a:solidFill>
                  <a:srgbClr val="C00000"/>
                </a:solidFill>
              </a:rPr>
              <a:t>, E-</a:t>
            </a:r>
            <a:r>
              <a:rPr lang="da-DK" sz="1600" dirty="0" err="1" smtClean="0">
                <a:solidFill>
                  <a:srgbClr val="C00000"/>
                </a:solidFill>
              </a:rPr>
              <a:t>field</a:t>
            </a:r>
            <a:r>
              <a:rPr lang="da-DK" sz="1600" dirty="0" smtClean="0">
                <a:solidFill>
                  <a:srgbClr val="C00000"/>
                </a:solidFill>
              </a:rPr>
              <a:t>, …)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01429" y="3759403"/>
            <a:ext cx="34651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 smtClean="0">
                <a:solidFill>
                  <a:srgbClr val="000000"/>
                </a:solidFill>
              </a:rPr>
              <a:t>South                     North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409" y="1826894"/>
            <a:ext cx="32403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 err="1" smtClean="0">
                <a:solidFill>
                  <a:srgbClr val="000000"/>
                </a:solidFill>
              </a:rPr>
              <a:t>J</a:t>
            </a:r>
            <a:r>
              <a:rPr lang="da-DK" sz="1600" baseline="-25000" dirty="0" err="1" smtClean="0">
                <a:solidFill>
                  <a:srgbClr val="000000"/>
                </a:solidFill>
              </a:rPr>
              <a:t>r</a:t>
            </a:r>
            <a:r>
              <a:rPr lang="da-DK" sz="1600" dirty="0" smtClean="0">
                <a:solidFill>
                  <a:srgbClr val="000000"/>
                </a:solidFill>
              </a:rPr>
              <a:t>                              </a:t>
            </a:r>
            <a:r>
              <a:rPr lang="da-DK" sz="1600" dirty="0" err="1" smtClean="0">
                <a:solidFill>
                  <a:srgbClr val="000000"/>
                </a:solidFill>
              </a:rPr>
              <a:t>J</a:t>
            </a:r>
            <a:r>
              <a:rPr lang="da-DK" sz="1600" baseline="-25000" dirty="0" err="1" smtClean="0">
                <a:solidFill>
                  <a:srgbClr val="000000"/>
                </a:solidFill>
              </a:rPr>
              <a:t>equ</a:t>
            </a:r>
            <a:r>
              <a:rPr lang="da-DK" sz="1600" dirty="0" smtClean="0">
                <a:solidFill>
                  <a:srgbClr val="000000"/>
                </a:solidFill>
              </a:rPr>
              <a:t>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noProof="0" dirty="0" smtClean="0"/>
              <a:t>Magnetic Level-1b Data </a:t>
            </a:r>
            <a:r>
              <a:rPr lang="en-US" sz="2600" dirty="0" smtClean="0"/>
              <a:t>Product  </a:t>
            </a:r>
            <a:r>
              <a:rPr lang="en-US" sz="2600" dirty="0" err="1" smtClean="0"/>
              <a:t>MAGx_LR</a:t>
            </a:r>
            <a:endParaRPr lang="en-US" sz="2600" noProof="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187460"/>
            <a:ext cx="7226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637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en-US" altLang="en-US" sz="1800" dirty="0" smtClean="0"/>
              <a:t>1 Hz magnetic field observations: time, position, </a:t>
            </a:r>
            <a:r>
              <a:rPr lang="en-US" altLang="en-US" sz="1800" i="1" dirty="0" smtClean="0"/>
              <a:t>F</a:t>
            </a:r>
            <a:r>
              <a:rPr lang="en-US" altLang="en-US" sz="1800" dirty="0" smtClean="0"/>
              <a:t>, </a:t>
            </a:r>
            <a:r>
              <a:rPr lang="en-US" altLang="en-US" sz="1800" b="1" dirty="0" smtClean="0"/>
              <a:t>B</a:t>
            </a:r>
            <a:r>
              <a:rPr lang="en-US" altLang="en-US" sz="1800" baseline="-25000" dirty="0" smtClean="0"/>
              <a:t>NEC</a:t>
            </a:r>
            <a:r>
              <a:rPr lang="en-US" altLang="en-US" sz="1800" dirty="0" smtClean="0"/>
              <a:t> and </a:t>
            </a:r>
            <a:r>
              <a:rPr lang="en-US" altLang="en-US" sz="1800" b="1" dirty="0"/>
              <a:t>B</a:t>
            </a:r>
            <a:r>
              <a:rPr lang="en-US" altLang="en-US" sz="1800" baseline="-25000" dirty="0"/>
              <a:t>VFM</a:t>
            </a:r>
            <a:r>
              <a:rPr lang="en-US" altLang="en-US" sz="1800" dirty="0"/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010716"/>
              </p:ext>
            </p:extLst>
          </p:nvPr>
        </p:nvGraphicFramePr>
        <p:xfrm>
          <a:off x="218104" y="1749448"/>
          <a:ext cx="8458352" cy="4320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0603"/>
                <a:gridCol w="5293533"/>
                <a:gridCol w="885657"/>
                <a:gridCol w="82536"/>
                <a:gridCol w="976023"/>
              </a:tblGrid>
              <a:tr h="222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Element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Contents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Frame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i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Units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Timestamp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Time of observation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CDF_EPOCH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SyncStatus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Time reference information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Latitude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Latitude of observation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ITRF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degree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Longitude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Longitude of observation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ITRF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degree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Radius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Radius of observation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ITRF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field intensity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06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dF_AOCS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Magnetic stray field correction intensity related to attitude control magneto-</a:t>
                      </a: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torquers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dF_other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stray field correction intensity of all other sources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F_error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Error estimate on magnetic field intensity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B_VFM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field vector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B_NEC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field vector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NEC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04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dB_AOCS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stray field correction vector related to attitude control magneto-torquers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/>
                          <a:ea typeface="Times New Roman"/>
                        </a:rPr>
                        <a:t>dB_other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Magnetic stray field correction vector of all other sources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B_error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Error estimates on magnetic field vector (B_VFM)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VFM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nT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q_NEC_CRF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Rotation from NEC frame to STR Common Reference Frame (CRF), quaternion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NEC 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sym typeface="Wingdings"/>
                        </a:rPr>
                        <a:t>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</a:rPr>
                        <a:t> CRF</a:t>
                      </a:r>
                      <a:endParaRPr lang="en-GB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Att_error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Error estimate on attitude information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degree/10</a:t>
                      </a:r>
                      <a:r>
                        <a:rPr lang="en-GB" sz="1200" baseline="300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177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Flags_F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Flags characterizing the magnetic field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intensity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Flags_B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Flags characterizing the magnetic field vector measurement B_VFM and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B_NEC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Flags_q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Flags characterizing the attitude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information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Flags_Platform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Flags characterizing the spacecraft platform </a:t>
                      </a:r>
                      <a:r>
                        <a:rPr lang="en-GB" sz="1200" dirty="0" smtClean="0">
                          <a:effectLst/>
                          <a:latin typeface="Times New Roman"/>
                          <a:ea typeface="Times New Roman"/>
                        </a:rPr>
                        <a:t>information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/>
                          <a:ea typeface="Times New Roman"/>
                        </a:rPr>
                        <a:t>ASM_Freq_Dev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ASM reference frequency calibration data deviation – for ASM stability assessment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/>
                          <a:ea typeface="Times New Roman"/>
                        </a:rPr>
                        <a:t>Hz</a:t>
                      </a:r>
                      <a:r>
                        <a:rPr lang="en-GB" sz="1200" baseline="30000" dirty="0">
                          <a:effectLst/>
                          <a:latin typeface="Times New Roman"/>
                          <a:ea typeface="Times New Roman"/>
                        </a:rPr>
                        <a:t>½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7462" marR="37462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0" y="1916832"/>
            <a:ext cx="1259632" cy="136815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0" y="3623876"/>
            <a:ext cx="1259632" cy="46805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00" y="188913"/>
            <a:ext cx="8642350" cy="693737"/>
          </a:xfrm>
        </p:spPr>
        <p:txBody>
          <a:bodyPr/>
          <a:lstStyle/>
          <a:p>
            <a:r>
              <a:rPr lang="en-US" dirty="0" smtClean="0"/>
              <a:t>Level1b Data: Magnetic time series 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22145" y="1196752"/>
            <a:ext cx="1714351" cy="8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 algn="r">
              <a:buFont typeface="Times" pitchFamily="18" charset="0"/>
              <a:buNone/>
            </a:pPr>
            <a:r>
              <a:rPr lang="en-US" sz="1800" kern="0" dirty="0" smtClean="0">
                <a:solidFill>
                  <a:srgbClr val="0070C0"/>
                </a:solidFill>
              </a:rPr>
              <a:t>CHAOS-6 model subtracted</a:t>
            </a:r>
          </a:p>
        </p:txBody>
      </p:sp>
      <p:pic>
        <p:nvPicPr>
          <p:cNvPr id="3" name="Bild 2" descr="F_day_night_2464_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2870200" cy="2082800"/>
          </a:xfrm>
          <a:prstGeom prst="rect">
            <a:avLst/>
          </a:prstGeom>
        </p:spPr>
      </p:pic>
      <p:pic>
        <p:nvPicPr>
          <p:cNvPr id="4" name="Bild 3" descr="F_day_night_2464_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2870200" cy="2082800"/>
          </a:xfrm>
          <a:prstGeom prst="rect">
            <a:avLst/>
          </a:prstGeom>
        </p:spPr>
      </p:pic>
      <p:pic>
        <p:nvPicPr>
          <p:cNvPr id="5" name="Bild 4" descr="F_day_night_2464_f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4784"/>
            <a:ext cx="2632571" cy="1910361"/>
          </a:xfrm>
          <a:prstGeom prst="rect">
            <a:avLst/>
          </a:prstGeom>
        </p:spPr>
      </p:pic>
      <p:pic>
        <p:nvPicPr>
          <p:cNvPr id="6" name="Bild 5" descr="map_246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83" y="3727244"/>
            <a:ext cx="2870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00" y="188913"/>
            <a:ext cx="8642350" cy="693737"/>
          </a:xfrm>
        </p:spPr>
        <p:txBody>
          <a:bodyPr/>
          <a:lstStyle/>
          <a:p>
            <a:r>
              <a:rPr lang="en-US" dirty="0" smtClean="0"/>
              <a:t>Level1b Data: Magnetic time series </a:t>
            </a:r>
            <a:endParaRPr lang="en-US" sz="3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322145" y="1196752"/>
            <a:ext cx="1714351" cy="80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rgbClr val="0066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>
                <a:solidFill>
                  <a:srgbClr val="0066C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" charset="0"/>
              <a:buChar char="•"/>
              <a:defRPr>
                <a:solidFill>
                  <a:srgbClr val="0066CC"/>
                </a:solidFill>
                <a:latin typeface="+mn-lt"/>
              </a:defRPr>
            </a:lvl9pPr>
          </a:lstStyle>
          <a:p>
            <a:pPr marL="0" indent="0" algn="r">
              <a:buFont typeface="Times" pitchFamily="18" charset="0"/>
              <a:buNone/>
            </a:pPr>
            <a:r>
              <a:rPr lang="en-US" sz="1800" kern="0" dirty="0" smtClean="0">
                <a:solidFill>
                  <a:srgbClr val="0070C0"/>
                </a:solidFill>
              </a:rPr>
              <a:t>CHAOS-6 model subtracted</a:t>
            </a:r>
          </a:p>
        </p:txBody>
      </p:sp>
      <p:pic>
        <p:nvPicPr>
          <p:cNvPr id="6" name="Bild 5" descr="dF_QD_bi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7524328" cy="493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3800" y="188913"/>
            <a:ext cx="8642350" cy="6937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9pPr>
          </a:lstStyle>
          <a:p>
            <a:r>
              <a:rPr lang="en-US" dirty="0" smtClean="0"/>
              <a:t>Level1b Data: EFI-Data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08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724400" y="3200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88913" indent="-188913">
              <a:spcBef>
                <a:spcPct val="20000"/>
              </a:spcBef>
              <a:defRPr/>
            </a:pPr>
            <a:r>
              <a:rPr lang="en-US" i="1" dirty="0"/>
              <a:t>Swarm </a:t>
            </a:r>
            <a:r>
              <a:rPr lang="en-US" dirty="0"/>
              <a:t>Level-2 Data </a:t>
            </a:r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2938" y="1071563"/>
            <a:ext cx="82153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8913" indent="-188913">
              <a:spcBef>
                <a:spcPct val="20000"/>
              </a:spcBef>
              <a:defRPr/>
            </a:pPr>
            <a:endParaRPr lang="en-US" kern="0" dirty="0">
              <a:solidFill>
                <a:srgbClr val="3333CC"/>
              </a:solidFill>
              <a:latin typeface="+mn-lt"/>
              <a:ea typeface="+mn-ea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9552" y="1007939"/>
            <a:ext cx="8431336" cy="47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8913" indent="-188913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0070C0"/>
                </a:solidFill>
                <a:latin typeface="+mn-lt"/>
                <a:ea typeface="+mn-ea"/>
              </a:rPr>
              <a:t>Swarm </a:t>
            </a:r>
            <a:r>
              <a:rPr lang="en-US" sz="1800" b="1" i="1" kern="0" dirty="0">
                <a:solidFill>
                  <a:srgbClr val="0070C0"/>
                </a:solidFill>
              </a:rPr>
              <a:t>SCARF</a:t>
            </a:r>
            <a:r>
              <a:rPr lang="en-US" sz="1800" i="1" kern="0" dirty="0">
                <a:solidFill>
                  <a:srgbClr val="0070C0"/>
                </a:solidFill>
              </a:rPr>
              <a:t> </a:t>
            </a:r>
            <a:r>
              <a:rPr lang="en-US" sz="1800" i="1" kern="0" dirty="0"/>
              <a:t>(</a:t>
            </a:r>
            <a:r>
              <a:rPr lang="en-US" sz="1800" b="1" i="1" kern="0" dirty="0">
                <a:solidFill>
                  <a:srgbClr val="0070C0"/>
                </a:solidFill>
              </a:rPr>
              <a:t>S</a:t>
            </a:r>
            <a:r>
              <a:rPr lang="en-US" sz="1800" i="1" kern="0" dirty="0"/>
              <a:t>atellite </a:t>
            </a:r>
            <a:r>
              <a:rPr lang="en-US" sz="1800" b="1" i="1" kern="0" dirty="0">
                <a:solidFill>
                  <a:srgbClr val="0070C0"/>
                </a:solidFill>
              </a:rPr>
              <a:t>C</a:t>
            </a:r>
            <a:r>
              <a:rPr lang="en-US" sz="1800" i="1" kern="0" dirty="0"/>
              <a:t>onstellation </a:t>
            </a:r>
            <a:r>
              <a:rPr lang="en-US" sz="1800" b="1" i="1" kern="0" dirty="0">
                <a:solidFill>
                  <a:srgbClr val="0070C0"/>
                </a:solidFill>
              </a:rPr>
              <a:t>A</a:t>
            </a:r>
            <a:r>
              <a:rPr lang="en-US" sz="1800" i="1" kern="0" dirty="0"/>
              <a:t>pplication and </a:t>
            </a:r>
            <a:r>
              <a:rPr lang="en-US" sz="1800" b="1" i="1" kern="0" dirty="0">
                <a:solidFill>
                  <a:srgbClr val="0070C0"/>
                </a:solidFill>
              </a:rPr>
              <a:t>R</a:t>
            </a:r>
            <a:r>
              <a:rPr lang="en-US" sz="1800" i="1" kern="0" dirty="0"/>
              <a:t>esearch </a:t>
            </a:r>
            <a:r>
              <a:rPr lang="en-US" sz="1800" b="1" i="1" kern="0" dirty="0">
                <a:solidFill>
                  <a:srgbClr val="0070C0"/>
                </a:solidFill>
              </a:rPr>
              <a:t>F</a:t>
            </a:r>
            <a:r>
              <a:rPr lang="en-US" sz="1800" i="1" kern="0" dirty="0"/>
              <a:t>acility)</a:t>
            </a:r>
            <a:endParaRPr lang="en-US" sz="1800" i="1" kern="0" dirty="0">
              <a:solidFill>
                <a:srgbClr val="3333CC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n-US" sz="1100" kern="0" dirty="0">
              <a:solidFill>
                <a:srgbClr val="3333CC"/>
              </a:solidFill>
            </a:endParaRPr>
          </a:p>
          <a:p>
            <a:pPr marL="188913" indent="-188913">
              <a:spcBef>
                <a:spcPct val="20000"/>
              </a:spcBef>
              <a:defRPr/>
            </a:pPr>
            <a:r>
              <a:rPr lang="en-US" sz="1800" kern="0" dirty="0" smtClean="0">
                <a:latin typeface="+mn-lt"/>
                <a:ea typeface="+mn-ea"/>
              </a:rPr>
              <a:t>Consortium of 10 Partners from Europe, US and Canada </a:t>
            </a:r>
            <a:br>
              <a:rPr lang="en-US" sz="1800" kern="0" dirty="0" smtClean="0">
                <a:latin typeface="+mn-lt"/>
                <a:ea typeface="+mn-ea"/>
              </a:rPr>
            </a:br>
            <a:r>
              <a:rPr lang="en-US" sz="1800" kern="0" dirty="0" smtClean="0">
                <a:latin typeface="+mn-lt"/>
                <a:ea typeface="+mn-ea"/>
              </a:rPr>
              <a:t>(DTU, GFZ, IPGP, ETH, DEOS, BGS, NASA/GSFC, CIRES, CUP and </a:t>
            </a:r>
            <a:r>
              <a:rPr lang="en-US" sz="1800" kern="0" dirty="0" err="1" smtClean="0">
                <a:latin typeface="+mn-lt"/>
                <a:ea typeface="+mn-ea"/>
              </a:rPr>
              <a:t>UoC</a:t>
            </a:r>
            <a:r>
              <a:rPr lang="en-US" sz="1800" kern="0" dirty="0" smtClean="0">
                <a:latin typeface="+mn-lt"/>
                <a:ea typeface="+mn-ea"/>
              </a:rPr>
              <a:t>)</a:t>
            </a:r>
          </a:p>
          <a:p>
            <a:pPr marL="188913" indent="-188913">
              <a:spcBef>
                <a:spcPct val="20000"/>
              </a:spcBef>
              <a:defRPr/>
            </a:pPr>
            <a:r>
              <a:rPr lang="en-US" sz="1800" dirty="0"/>
              <a:t>ESA funded </a:t>
            </a:r>
            <a:r>
              <a:rPr lang="en-US" sz="1800" dirty="0" smtClean="0"/>
              <a:t>Level-2 </a:t>
            </a:r>
            <a:r>
              <a:rPr lang="en-US" sz="1800" dirty="0"/>
              <a:t>Processing Facility </a:t>
            </a:r>
            <a:endParaRPr lang="en-US" sz="1800" dirty="0" smtClean="0"/>
          </a:p>
          <a:p>
            <a:pPr marL="188913" indent="-188913">
              <a:spcBef>
                <a:spcPct val="20000"/>
              </a:spcBef>
              <a:defRPr/>
            </a:pPr>
            <a:endParaRPr lang="en-US" sz="1800" dirty="0"/>
          </a:p>
          <a:p>
            <a:pPr marL="188913" indent="-188913"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3333CC"/>
                </a:solidFill>
                <a:latin typeface="+mn-lt"/>
                <a:ea typeface="+mn-ea"/>
              </a:rPr>
              <a:t>Cat-1 </a:t>
            </a:r>
            <a: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  <a:t>chains with “scientists in the loop” (operated by SCARF)</a:t>
            </a:r>
            <a:b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</a:br>
            <a: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  <a:t>	advanced geomagnetic models, mantle conductivity … </a:t>
            </a:r>
          </a:p>
          <a:p>
            <a:pPr>
              <a:spcBef>
                <a:spcPct val="20000"/>
              </a:spcBef>
              <a:defRPr/>
            </a:pPr>
            <a:endParaRPr lang="en-US" sz="1050" kern="0" dirty="0" smtClean="0">
              <a:solidFill>
                <a:srgbClr val="3333CC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b="1" kern="0" dirty="0" smtClean="0">
                <a:solidFill>
                  <a:srgbClr val="3333CC"/>
                </a:solidFill>
                <a:latin typeface="+mn-lt"/>
                <a:ea typeface="+mn-ea"/>
              </a:rPr>
              <a:t>Cat-2 </a:t>
            </a:r>
            <a: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  <a:t>chains with automatic processing (operated by ESRIN)</a:t>
            </a:r>
            <a:b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</a:br>
            <a:r>
              <a:rPr lang="en-US" sz="1800" kern="0" dirty="0" smtClean="0">
                <a:solidFill>
                  <a:srgbClr val="3333CC"/>
                </a:solidFill>
                <a:latin typeface="+mn-lt"/>
                <a:ea typeface="+mn-ea"/>
              </a:rPr>
              <a:t>	products describing Earth environment, Near Real-Time capability</a:t>
            </a:r>
            <a:endParaRPr lang="en-US" sz="1800" kern="0" dirty="0">
              <a:solidFill>
                <a:srgbClr val="3333CC"/>
              </a:solidFill>
              <a:latin typeface="+mn-lt"/>
              <a:ea typeface="+mn-ea"/>
            </a:endParaRPr>
          </a:p>
          <a:p>
            <a:pPr marL="188913" indent="-188913">
              <a:spcBef>
                <a:spcPct val="20000"/>
              </a:spcBef>
              <a:defRPr/>
            </a:pPr>
            <a:endParaRPr lang="en-US" sz="1800" kern="0" dirty="0" smtClean="0">
              <a:solidFill>
                <a:srgbClr val="3333CC"/>
              </a:solidFill>
              <a:latin typeface="+mn-lt"/>
              <a:ea typeface="+mn-e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0000" y="980728"/>
            <a:ext cx="8100000" cy="4671272"/>
            <a:chOff x="540000" y="1303642"/>
            <a:chExt cx="8100000" cy="4671272"/>
          </a:xfrm>
        </p:grpSpPr>
        <p:pic>
          <p:nvPicPr>
            <p:cNvPr id="11" name="Picture 10" descr="D:\SwarmESL-DTU\Proposal_Inputs\DTU\Graphics\MANAGEMENT STRUCTURE.eps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4" t="8272" r="442" b="3276"/>
            <a:stretch/>
          </p:blipFill>
          <p:spPr bwMode="auto">
            <a:xfrm>
              <a:off x="540000" y="1303642"/>
              <a:ext cx="8100000" cy="4671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157820" y="4904042"/>
              <a:ext cx="2448272" cy="52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n-lt"/>
                  <a:cs typeface="Courier New" panose="02070309020205020404" pitchFamily="49" charset="0"/>
                </a:rPr>
                <a:t>10 European institutes</a:t>
              </a:r>
            </a:p>
            <a:p>
              <a:r>
                <a:rPr lang="en-US" sz="1400" dirty="0" smtClean="0">
                  <a:solidFill>
                    <a:schemeClr val="bg1"/>
                  </a:solidFill>
                  <a:latin typeface="+mn-lt"/>
                  <a:cs typeface="Courier New" panose="02070309020205020404" pitchFamily="49" charset="0"/>
                </a:rPr>
                <a:t>  3 oversea partners </a:t>
              </a:r>
              <a:endParaRPr lang="en-US" sz="1400" dirty="0">
                <a:solidFill>
                  <a:schemeClr val="bg1"/>
                </a:solidFill>
                <a:latin typeface="+mn-lt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8525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3800" y="188913"/>
            <a:ext cx="8642350" cy="6937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66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66CC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66CC"/>
                </a:solidFill>
                <a:latin typeface="Tahoma" pitchFamily="34" charset="0"/>
              </a:defRPr>
            </a:lvl9pPr>
          </a:lstStyle>
          <a:p>
            <a:r>
              <a:rPr lang="en-US" dirty="0" smtClean="0"/>
              <a:t>Level2 Data:</a:t>
            </a:r>
            <a:endParaRPr lang="en-US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1340768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Core field</a:t>
            </a:r>
          </a:p>
          <a:p>
            <a:r>
              <a:rPr lang="en-GB" dirty="0" smtClean="0"/>
              <a:t>Lithospheric field</a:t>
            </a:r>
          </a:p>
          <a:p>
            <a:r>
              <a:rPr lang="en-GB" dirty="0" smtClean="0"/>
              <a:t>Ionospheric field</a:t>
            </a:r>
          </a:p>
          <a:p>
            <a:endParaRPr lang="en-GB" dirty="0"/>
          </a:p>
          <a:p>
            <a:r>
              <a:rPr lang="en-GB" dirty="0" smtClean="0"/>
              <a:t>Mantle Conductivity</a:t>
            </a:r>
          </a:p>
          <a:p>
            <a:endParaRPr lang="en-GB" dirty="0" smtClean="0"/>
          </a:p>
          <a:p>
            <a:r>
              <a:rPr lang="en-GB" dirty="0" smtClean="0"/>
              <a:t>Neutral density</a:t>
            </a:r>
          </a:p>
          <a:p>
            <a:endParaRPr lang="en-GB" dirty="0" smtClean="0"/>
          </a:p>
          <a:p>
            <a:r>
              <a:rPr lang="en-GB" dirty="0" smtClean="0"/>
              <a:t>(Precise orbits)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Cat-2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6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L_Presentation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L_PPT_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ESL_Presentation_Template</Template>
  <TotalTime>23</TotalTime>
  <Words>846</Words>
  <Application>Microsoft Office PowerPoint</Application>
  <PresentationFormat>On-screen Show (4:3)</PresentationFormat>
  <Paragraphs>387</Paragraphs>
  <Slides>32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ESL_Presentation_Template</vt:lpstr>
      <vt:lpstr>ESL_PPT_Template</vt:lpstr>
      <vt:lpstr>PowerPoint Presentation</vt:lpstr>
      <vt:lpstr>Swarm Data Processing Hierarchy</vt:lpstr>
      <vt:lpstr>Level-1b Data Products</vt:lpstr>
      <vt:lpstr>Magnetic Level-1b Data Product  MAGx_LR</vt:lpstr>
      <vt:lpstr>Level1b Data: Magnetic time series </vt:lpstr>
      <vt:lpstr>Level1b Data: Magnetic time series </vt:lpstr>
      <vt:lpstr>PowerPoint Presentation</vt:lpstr>
      <vt:lpstr>Swarm Level-2 Data Processing</vt:lpstr>
      <vt:lpstr>PowerPoint Presentation</vt:lpstr>
      <vt:lpstr>Swarm Level-2 Data Products </vt:lpstr>
      <vt:lpstr>PowerPoint Presentation</vt:lpstr>
      <vt:lpstr>Swarm Level-2 Data Products </vt:lpstr>
      <vt:lpstr>Swarm Level-2 Data Products </vt:lpstr>
      <vt:lpstr>Swarm Level-2 Data Products </vt:lpstr>
      <vt:lpstr>Neutral Densities</vt:lpstr>
      <vt:lpstr>Swarm Level-2 Data Products </vt:lpstr>
      <vt:lpstr>Level-2 Data Products</vt:lpstr>
      <vt:lpstr>Visualisation of Data and Models  VIRES Project</vt:lpstr>
      <vt:lpstr>IGRF  International Geomagnetic Reference Field</vt:lpstr>
      <vt:lpstr>Special Section of Geophys. Res. Lett.:   ESA's Swarm Mission, One Year in Space</vt:lpstr>
      <vt:lpstr>Three Selected Science Results …</vt:lpstr>
      <vt:lpstr>Plasma depletion seen in different parameters 11 October 2014, 16:06 UT, 22 LT  85 deg E longitude</vt:lpstr>
      <vt:lpstr>Plasma depletion seen in different parameters 11 October 2014, 16:06 UT, 22 LT  85 deg E longitude</vt:lpstr>
      <vt:lpstr>Plasma depletion seen in different parameters 11 October 2014, 16:06 UT, 22 LT  85 deg E longitude</vt:lpstr>
      <vt:lpstr>Plasma depletion seen in different parameters 11 October 2014, 16:06 UT, 22 LT  85 deg E longitude</vt:lpstr>
      <vt:lpstr>Plasma depletion seen in different parameters 11 October 2014, 16:06 UT, 22 LT  85 deg E longitude</vt:lpstr>
      <vt:lpstr>Plasma irregularities: GPS loss of signal </vt:lpstr>
      <vt:lpstr>PowerPoint Presentation</vt:lpstr>
      <vt:lpstr>Multi-Point observation of Equatorial plasma irregularities</vt:lpstr>
      <vt:lpstr>Multi-Point observation of Equatorial plasma irregularities</vt:lpstr>
      <vt:lpstr>Conclusions</vt:lpstr>
      <vt:lpstr>Ionospheric Currents Climatological Model, from CHAMP and Swarm magnetic data parameterized by IMF By, Bz, vSW,, F10.7, tilt angle (season)</vt:lpstr>
    </vt:vector>
  </TitlesOfParts>
  <Manager>Swarm, SCARF, L2PS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 ESL Operational Readiness Review And Kick-off of main activities</dc:title>
  <dc:subject>Failure Cases</dc:subject>
  <dc:creator>Poul Erik Holmdahl Olsen</dc:creator>
  <cp:keywords>Swarm, SCARF, L2PS, DSAT, Test Result, CI</cp:keywords>
  <cp:lastModifiedBy>Nils Olsen</cp:lastModifiedBy>
  <cp:revision>163</cp:revision>
  <cp:lastPrinted>2014-03-19T13:08:24Z</cp:lastPrinted>
  <dcterms:created xsi:type="dcterms:W3CDTF">2014-03-20T10:48:17Z</dcterms:created>
  <dcterms:modified xsi:type="dcterms:W3CDTF">2016-04-22T09:06:57Z</dcterms:modified>
</cp:coreProperties>
</file>