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3" r:id="rId1"/>
    <p:sldMasterId id="2147487131" r:id="rId2"/>
  </p:sldMasterIdLst>
  <p:notesMasterIdLst>
    <p:notesMasterId r:id="rId33"/>
  </p:notesMasterIdLst>
  <p:handoutMasterIdLst>
    <p:handoutMasterId r:id="rId34"/>
  </p:handoutMasterIdLst>
  <p:sldIdLst>
    <p:sldId id="256" r:id="rId3"/>
    <p:sldId id="460" r:id="rId4"/>
    <p:sldId id="462" r:id="rId5"/>
    <p:sldId id="393" r:id="rId6"/>
    <p:sldId id="540" r:id="rId7"/>
    <p:sldId id="401" r:id="rId8"/>
    <p:sldId id="392" r:id="rId9"/>
    <p:sldId id="541" r:id="rId10"/>
    <p:sldId id="542" r:id="rId11"/>
    <p:sldId id="455" r:id="rId12"/>
    <p:sldId id="397" r:id="rId13"/>
    <p:sldId id="433" r:id="rId14"/>
    <p:sldId id="436" r:id="rId15"/>
    <p:sldId id="437" r:id="rId16"/>
    <p:sldId id="545" r:id="rId17"/>
    <p:sldId id="547" r:id="rId18"/>
    <p:sldId id="548" r:id="rId19"/>
    <p:sldId id="549" r:id="rId20"/>
    <p:sldId id="543" r:id="rId21"/>
    <p:sldId id="544" r:id="rId22"/>
    <p:sldId id="458" r:id="rId23"/>
    <p:sldId id="419" r:id="rId24"/>
    <p:sldId id="459" r:id="rId25"/>
    <p:sldId id="457" r:id="rId26"/>
    <p:sldId id="432" r:id="rId27"/>
    <p:sldId id="483" r:id="rId28"/>
    <p:sldId id="444" r:id="rId29"/>
    <p:sldId id="454" r:id="rId30"/>
    <p:sldId id="476" r:id="rId31"/>
    <p:sldId id="478" r:id="rId32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7A6"/>
    <a:srgbClr val="0000FF"/>
    <a:srgbClr val="0876BF"/>
    <a:srgbClr val="0070BC"/>
    <a:srgbClr val="D95319"/>
    <a:srgbClr val="EDB120"/>
    <a:srgbClr val="7E2F8E"/>
    <a:srgbClr val="77AC30"/>
    <a:srgbClr val="45BBED"/>
    <a:srgbClr val="043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5" autoAdjust="0"/>
    <p:restoredTop sz="95109" autoAdjust="0"/>
  </p:normalViewPr>
  <p:slideViewPr>
    <p:cSldViewPr snapToGrid="0">
      <p:cViewPr varScale="1">
        <p:scale>
          <a:sx n="79" d="100"/>
          <a:sy n="79" d="100"/>
        </p:scale>
        <p:origin x="350" y="120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092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6/16/2021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4674A-B2BF-4B79-B18F-8EF9F1501FA2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1871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2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7C3ED-50AB-7140-93CA-E79C4C43A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5040525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5763294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119135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246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4" y="980728"/>
            <a:ext cx="11523133" cy="504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4434" y="188914"/>
            <a:ext cx="11523133" cy="57579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450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55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7C3ED-50AB-7140-93CA-E79C4C43A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5040525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9" name="Title 5">
            <a:extLst>
              <a:ext uri="{FF2B5EF4-FFF2-40B4-BE49-F238E27FC236}">
                <a16:creationId xmlns:a16="http://schemas.microsoft.com/office/drawing/2014/main" id="{05AF5603-48AE-40E0-BABD-D33D6CFA5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5763294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C9B870-FA89-4E4C-9AB3-B8AEC6A5B02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F7DA335-EB82-40BB-BE8B-09D47E17FA64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E5C67BF-3368-4607-A79D-219FF169C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5040525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8" name="Title 5">
            <a:extLst>
              <a:ext uri="{FF2B5EF4-FFF2-40B4-BE49-F238E27FC236}">
                <a16:creationId xmlns:a16="http://schemas.microsoft.com/office/drawing/2014/main" id="{99FC44B9-1062-48BC-B898-B0F197FD9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5763294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5DF6F82-550F-4CCD-9495-E9D40DBD88D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9993FFB-0391-45C0-ACB7-F21DDFDF82A0}"/>
              </a:ext>
            </a:extLst>
          </p:cNvPr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308100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46116B-8DB1-894E-94A1-ECEA11265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4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28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5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06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751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719039"/>
            <a:ext cx="11451125" cy="693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2807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719039"/>
            <a:ext cx="11523133" cy="69373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4" y="1484784"/>
            <a:ext cx="11523133" cy="504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776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33" Type="http://schemas.openxmlformats.org/officeDocument/2006/relationships/image" Target="../media/image2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32" Type="http://schemas.openxmlformats.org/officeDocument/2006/relationships/image" Target="../media/image27.png"/><Relationship Id="rId5" Type="http://schemas.openxmlformats.org/officeDocument/2006/relationships/image" Target="../media/image31.jp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31" Type="http://schemas.openxmlformats.org/officeDocument/2006/relationships/image" Target="../media/image26.png"/><Relationship Id="rId4" Type="http://schemas.openxmlformats.org/officeDocument/2006/relationships/theme" Target="../theme/theme2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24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7" r:id="rId1"/>
    <p:sldLayoutId id="2147487104" r:id="rId2"/>
    <p:sldLayoutId id="2147487146" r:id="rId3"/>
    <p:sldLayoutId id="2147487105" r:id="rId4"/>
    <p:sldLayoutId id="2147487107" r:id="rId5"/>
    <p:sldLayoutId id="2147487108" r:id="rId6"/>
    <p:sldLayoutId id="2147487123" r:id="rId7"/>
    <p:sldLayoutId id="2147487144" r:id="rId8"/>
    <p:sldLayoutId id="2147487145" r:id="rId9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790938-3E89-3347-BA99-F8F3FC7FFD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9650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1097914"/>
            <a:ext cx="11763662" cy="53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42515" y="6585764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FD7AE56-FAF9-F14D-B94F-89B3ACEDEE1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D0FF82D-7048-3143-A742-6C31618FFC2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93B7FE3A-4359-A447-9B32-14F5094D7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85C17C33-4EEF-AB48-A58B-3E7C2895B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F30D6C9F-3118-4144-B8CA-62A7D457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6C461C24-C1DC-D245-90A2-3314BA31D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60F96A84-B039-7342-93E3-ED516B266E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AE96FBE8-840D-6642-BB73-D88C770A8A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B7065868-FF44-3E4D-AA22-1240C02F6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41951BAC-C603-8446-99E7-83F31EAB4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9263D2E6-26B3-1D46-B728-72B5CFDB7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3F4A4008-8ECF-3945-9FF6-C9BA8752D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688FBFA8-9BBC-DB43-8AC0-9D5D48F69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9421AAA9-2F33-E941-8716-76C32CF6BE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AB102CE7-A627-2D4A-BD3C-AFA25F978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2028DF-BD96-DE4A-99BA-772B0B287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956E597D-5C79-5A47-A437-2FDD947491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D255C4B1-8D3C-8446-8706-D4FF66776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3ED57513-957D-074D-8A79-8B97F2D9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45555DA6-9964-D040-87BA-B94A9FBDBF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9F25888C-CDAE-6D4F-823B-C40B3FDF4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86291AC9-4EBD-D243-9BD8-EADCE0DB06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7E7B10B-4C7D-264C-9B75-DA7F808A45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D3CA376A-B471-6245-B8BE-306D2F3DA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509DE819-2CF7-D846-A43B-280AD4BCC4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67656D1-F2A4-9649-9F40-EF8C1D0CC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870AC420-1BCD-A640-8346-79694C2CE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59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3" r:id="rId1"/>
    <p:sldLayoutId id="2147487148" r:id="rId2"/>
    <p:sldLayoutId id="2147487150" r:id="rId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5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9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5" Type="http://schemas.openxmlformats.org/officeDocument/2006/relationships/image" Target="../media/image81.png"/><Relationship Id="rId4" Type="http://schemas.openxmlformats.org/officeDocument/2006/relationships/image" Target="../media/image8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ftp://swarm-diss.eo.esa.int/%23CryoSat-2" TargetMode="Externa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Exploring Earth's magnetic field </a:t>
            </a:r>
            <a:br>
              <a:rPr lang="en-GB" b="0" dirty="0"/>
            </a:br>
            <a:r>
              <a:rPr lang="en-GB" b="0" dirty="0"/>
              <a:t>and its environment with CryoSat-2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6F978-949D-1140-97B1-417FBE44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Nils Olsen</a:t>
            </a:r>
            <a:br>
              <a:rPr lang="en-GB" dirty="0"/>
            </a:br>
            <a:r>
              <a:rPr lang="en-GB" dirty="0"/>
              <a:t>DTU Space</a:t>
            </a:r>
            <a:br>
              <a:rPr lang="en-GB" dirty="0"/>
            </a:br>
            <a:r>
              <a:rPr lang="en-GB" dirty="0"/>
              <a:t>Technical University of Denmark</a:t>
            </a:r>
          </a:p>
        </p:txBody>
      </p:sp>
    </p:spTree>
    <p:extLst>
      <p:ext uri="{BB962C8B-B14F-4D97-AF65-F5344CB8AC3E}">
        <p14:creationId xmlns:p14="http://schemas.microsoft.com/office/powerpoint/2010/main" val="57441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577467-00D6-4F3E-9100-B1238649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67957"/>
            <a:ext cx="10108850" cy="563779"/>
          </a:xfrm>
        </p:spPr>
        <p:txBody>
          <a:bodyPr>
            <a:normAutofit/>
          </a:bodyPr>
          <a:lstStyle/>
          <a:p>
            <a:r>
              <a:rPr lang="en-GB" dirty="0"/>
              <a:t>Local Time evolution of Swarm  and  CryoSat-2</a:t>
            </a:r>
            <a:endParaRPr lang="da-DK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E57114-E495-4F03-B687-A33FEBBF677B}"/>
              </a:ext>
            </a:extLst>
          </p:cNvPr>
          <p:cNvSpPr txBox="1"/>
          <p:nvPr/>
        </p:nvSpPr>
        <p:spPr>
          <a:xfrm>
            <a:off x="6240016" y="1052736"/>
            <a:ext cx="548208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F4D381"/>
              </a:solidFill>
            </a:endParaRPr>
          </a:p>
          <a:p>
            <a:br>
              <a:rPr lang="en-GB" sz="2000" kern="0" dirty="0">
                <a:solidFill>
                  <a:srgbClr val="0B6DC5"/>
                </a:solidFill>
              </a:rPr>
            </a:br>
            <a:r>
              <a:rPr lang="en-GB" sz="2000" kern="0" dirty="0">
                <a:solidFill>
                  <a:srgbClr val="0B6DC5"/>
                </a:solidFill>
              </a:rPr>
              <a:t>Swarm A/C</a:t>
            </a:r>
            <a:br>
              <a:rPr lang="en-GB" sz="2000" kern="0" dirty="0"/>
            </a:br>
            <a:r>
              <a:rPr lang="en-GB" sz="1800" kern="0" dirty="0"/>
              <a:t>change in LT of 2.73 hrs/month</a:t>
            </a:r>
            <a:br>
              <a:rPr lang="en-GB" sz="1800" kern="0" dirty="0"/>
            </a:br>
            <a:r>
              <a:rPr lang="en-GB" sz="1800" kern="0" dirty="0"/>
              <a:t>all LT in 4.4 months</a:t>
            </a:r>
          </a:p>
          <a:p>
            <a:endParaRPr lang="en-GB" sz="2000" kern="0" dirty="0"/>
          </a:p>
          <a:p>
            <a:r>
              <a:rPr lang="en-GB" sz="2000" kern="0" dirty="0">
                <a:solidFill>
                  <a:srgbClr val="E7601A"/>
                </a:solidFill>
              </a:rPr>
              <a:t>Swarm B</a:t>
            </a:r>
            <a:br>
              <a:rPr lang="en-GB" sz="2000" kern="0" dirty="0"/>
            </a:br>
            <a:r>
              <a:rPr lang="en-GB" sz="1800" kern="0" dirty="0"/>
              <a:t>change in LT of 2.61 hrs/month</a:t>
            </a:r>
            <a:br>
              <a:rPr lang="en-GB" sz="1800" kern="0" dirty="0"/>
            </a:br>
            <a:r>
              <a:rPr lang="en-GB" sz="1800" kern="0" dirty="0"/>
              <a:t>all LT in 4.6 months</a:t>
            </a:r>
          </a:p>
          <a:p>
            <a:endParaRPr lang="en-GB" sz="1800" kern="0" dirty="0"/>
          </a:p>
          <a:p>
            <a:r>
              <a:rPr lang="en-GB" sz="2000" kern="0" dirty="0">
                <a:solidFill>
                  <a:srgbClr val="ECB241"/>
                </a:solidFill>
              </a:rPr>
              <a:t>CryoSat-2</a:t>
            </a:r>
            <a:br>
              <a:rPr lang="en-GB" sz="2000" kern="0" dirty="0"/>
            </a:br>
            <a:r>
              <a:rPr lang="en-GB" sz="1800" kern="0" dirty="0"/>
              <a:t>change in LT of 1.50 hrs/month</a:t>
            </a:r>
            <a:br>
              <a:rPr lang="en-GB" sz="1800" kern="0" dirty="0"/>
            </a:br>
            <a:r>
              <a:rPr lang="en-GB" sz="1800" kern="0" dirty="0"/>
              <a:t>all LT in 8 months</a:t>
            </a:r>
          </a:p>
          <a:p>
            <a:endParaRPr lang="en-GB" kern="0" dirty="0"/>
          </a:p>
        </p:txBody>
      </p:sp>
      <p:pic>
        <p:nvPicPr>
          <p:cNvPr id="6" name="orbit_LT_Cr">
            <a:hlinkClick r:id="" action="ppaction://media"/>
            <a:extLst>
              <a:ext uri="{FF2B5EF4-FFF2-40B4-BE49-F238E27FC236}">
                <a16:creationId xmlns:a16="http://schemas.microsoft.com/office/drawing/2014/main" id="{48ABC436-C66F-4F73-987E-8A200F4EF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476" r="1770" b="7657"/>
          <a:stretch/>
        </p:blipFill>
        <p:spPr>
          <a:xfrm>
            <a:off x="216425" y="1052736"/>
            <a:ext cx="5389715" cy="542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5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1052" y="5550431"/>
            <a:ext cx="4555238" cy="4141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Sw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0790" t="20479" r="9349" b="11829"/>
          <a:stretch>
            <a:fillRect/>
          </a:stretch>
        </p:blipFill>
        <p:spPr>
          <a:xfrm>
            <a:off x="334434" y="1068571"/>
            <a:ext cx="4541856" cy="4642338"/>
          </a:xfrm>
          <a:prstGeom prst="rect">
            <a:avLst/>
          </a:prstGeom>
        </p:spPr>
      </p:pic>
      <p:pic>
        <p:nvPicPr>
          <p:cNvPr id="5" name="Swarm+Cryosat+CSE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9690" t="20638" r="9677" b="8446"/>
          <a:stretch>
            <a:fillRect/>
          </a:stretch>
        </p:blipFill>
        <p:spPr>
          <a:xfrm>
            <a:off x="6456040" y="1068571"/>
            <a:ext cx="4612194" cy="4863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6545" y="1083813"/>
            <a:ext cx="724506" cy="2210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0328998" y="1068573"/>
            <a:ext cx="724506" cy="2210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63352" y="5902413"/>
            <a:ext cx="2727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Swarm only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1800" y="5903341"/>
            <a:ext cx="464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Swarm + </a:t>
            </a:r>
            <a:r>
              <a:rPr lang="en-GB" dirty="0" err="1">
                <a:solidFill>
                  <a:srgbClr val="0070C0"/>
                </a:solidFill>
              </a:rPr>
              <a:t>Cryosat</a:t>
            </a:r>
            <a:r>
              <a:rPr lang="en-GB" dirty="0">
                <a:solidFill>
                  <a:srgbClr val="0070C0"/>
                </a:solidFill>
              </a:rPr>
              <a:t> + CSES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71520" y="6355208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i="1" dirty="0">
                <a:solidFill>
                  <a:schemeClr val="bg2">
                    <a:lumMod val="75000"/>
                  </a:schemeClr>
                </a:solidFill>
              </a:rPr>
              <a:t>Sven </a:t>
            </a:r>
            <a:r>
              <a:rPr lang="en-GB" sz="1050" i="1" dirty="0" err="1">
                <a:solidFill>
                  <a:schemeClr val="bg2">
                    <a:lumMod val="75000"/>
                  </a:schemeClr>
                </a:solidFill>
              </a:rPr>
              <a:t>Kardol</a:t>
            </a:r>
            <a:r>
              <a:rPr lang="en-GB" sz="1050" i="1" dirty="0">
                <a:solidFill>
                  <a:schemeClr val="bg2">
                    <a:lumMod val="75000"/>
                  </a:schemeClr>
                </a:solidFill>
              </a:rPr>
              <a:t>, http://orbits.tudelft.nl/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1356AB9-8B9D-4A67-BB5F-1738DD59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DFB066-AC5B-4ABC-81EB-0477569BE4EE}"/>
              </a:ext>
            </a:extLst>
          </p:cNvPr>
          <p:cNvSpPr/>
          <p:nvPr/>
        </p:nvSpPr>
        <p:spPr bwMode="auto">
          <a:xfrm>
            <a:off x="6096000" y="1011838"/>
            <a:ext cx="5177742" cy="53522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5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t="11891" r="18911" b="26959"/>
          <a:stretch/>
        </p:blipFill>
        <p:spPr>
          <a:xfrm>
            <a:off x="351007" y="2022973"/>
            <a:ext cx="5961017" cy="3252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“secret instruments” of CryoSat-2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2955" y="994972"/>
            <a:ext cx="11523662" cy="905043"/>
          </a:xfrm>
        </p:spPr>
        <p:txBody>
          <a:bodyPr/>
          <a:lstStyle/>
          <a:p>
            <a:r>
              <a:rPr lang="en-GB" sz="2000" dirty="0"/>
              <a:t>3 Vector Fluxgate magnetometers (FGMs)</a:t>
            </a:r>
          </a:p>
          <a:p>
            <a:r>
              <a:rPr lang="en-GB" sz="2000" dirty="0"/>
              <a:t>3 Star imagers (STRs)</a:t>
            </a:r>
          </a:p>
          <a:p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3213006" y="1195493"/>
            <a:ext cx="8843611" cy="4080153"/>
            <a:chOff x="3213006" y="2051538"/>
            <a:chExt cx="8843611" cy="40801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703"/>
            <a:stretch/>
          </p:blipFill>
          <p:spPr>
            <a:xfrm>
              <a:off x="6456040" y="2879019"/>
              <a:ext cx="5600577" cy="3252672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>
              <a:cxnSpLocks/>
            </p:cNvCxnSpPr>
            <p:nvPr/>
          </p:nvCxnSpPr>
          <p:spPr bwMode="auto">
            <a:xfrm>
              <a:off x="5416062" y="2051538"/>
              <a:ext cx="6117949" cy="224155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2" name="Straight Arrow Connector 11"/>
            <p:cNvCxnSpPr>
              <a:cxnSpLocks/>
            </p:cNvCxnSpPr>
            <p:nvPr/>
          </p:nvCxnSpPr>
          <p:spPr bwMode="auto">
            <a:xfrm>
              <a:off x="5416062" y="2051538"/>
              <a:ext cx="5864514" cy="180984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4" name="Straight Arrow Connector 13"/>
            <p:cNvCxnSpPr>
              <a:cxnSpLocks/>
            </p:cNvCxnSpPr>
            <p:nvPr/>
          </p:nvCxnSpPr>
          <p:spPr bwMode="auto">
            <a:xfrm>
              <a:off x="5416062" y="2051538"/>
              <a:ext cx="156932" cy="264873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6" name="Straight Arrow Connector 15"/>
            <p:cNvCxnSpPr>
              <a:cxnSpLocks/>
            </p:cNvCxnSpPr>
            <p:nvPr/>
          </p:nvCxnSpPr>
          <p:spPr bwMode="auto">
            <a:xfrm>
              <a:off x="3213006" y="2438400"/>
              <a:ext cx="7635522" cy="20707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9" name="Straight Arrow Connector 18"/>
            <p:cNvCxnSpPr>
              <a:cxnSpLocks/>
            </p:cNvCxnSpPr>
            <p:nvPr/>
          </p:nvCxnSpPr>
          <p:spPr bwMode="auto">
            <a:xfrm>
              <a:off x="3213006" y="2438400"/>
              <a:ext cx="965621" cy="219367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1" name="Straight Arrow Connector 20"/>
            <p:cNvCxnSpPr>
              <a:cxnSpLocks/>
            </p:cNvCxnSpPr>
            <p:nvPr/>
          </p:nvCxnSpPr>
          <p:spPr bwMode="auto">
            <a:xfrm>
              <a:off x="3213006" y="2438400"/>
              <a:ext cx="7275482" cy="126282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22" name="Oval 21"/>
            <p:cNvSpPr/>
            <p:nvPr/>
          </p:nvSpPr>
          <p:spPr bwMode="auto">
            <a:xfrm>
              <a:off x="5069811" y="4718394"/>
              <a:ext cx="682181" cy="725518"/>
            </a:xfrm>
            <a:prstGeom prst="ellipse">
              <a:avLst/>
            </a:prstGeom>
            <a:noFill/>
            <a:ln w="444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911125" y="4700275"/>
              <a:ext cx="682181" cy="725518"/>
            </a:xfrm>
            <a:prstGeom prst="ellipse">
              <a:avLst/>
            </a:prstGeom>
            <a:noFill/>
            <a:ln w="444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FDCE7D2-7E30-4931-9E3E-1A2744971174}"/>
              </a:ext>
            </a:extLst>
          </p:cNvPr>
          <p:cNvSpPr/>
          <p:nvPr/>
        </p:nvSpPr>
        <p:spPr>
          <a:xfrm>
            <a:off x="292227" y="5398603"/>
            <a:ext cx="1170561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Estimation of calibration parameters requires FGM sensor output </a:t>
            </a:r>
            <a:r>
              <a:rPr lang="en-US" sz="2000" b="1" dirty="0">
                <a:latin typeface="Arial" charset="0"/>
                <a:ea typeface="MS PGothic" pitchFamily="34" charset="-128"/>
                <a:cs typeface="Arial" charset="0"/>
              </a:rPr>
              <a:t>E</a:t>
            </a:r>
            <a:r>
              <a:rPr lang="en-US" sz="20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 and STR quaternions </a:t>
            </a:r>
            <a:r>
              <a:rPr lang="en-US" sz="2000" dirty="0">
                <a:latin typeface="Arial" charset="0"/>
                <a:ea typeface="MS PGothic" pitchFamily="34" charset="-128"/>
                <a:cs typeface="Arial" charset="0"/>
              </a:rPr>
              <a:t>q</a:t>
            </a:r>
            <a:r>
              <a:rPr lang="en-US" sz="20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 </a:t>
            </a:r>
            <a:br>
              <a:rPr lang="en-US" sz="20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</a:br>
            <a:r>
              <a:rPr lang="en-US" sz="20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and model values </a:t>
            </a:r>
            <a:r>
              <a:rPr lang="en-US" sz="2000" b="1" dirty="0" err="1">
                <a:latin typeface="Arial" charset="0"/>
                <a:ea typeface="MS PGothic" pitchFamily="34" charset="-128"/>
                <a:cs typeface="Arial" charset="0"/>
              </a:rPr>
              <a:t>B</a:t>
            </a:r>
            <a:r>
              <a:rPr lang="en-US" sz="2000" baseline="-25000" dirty="0" err="1">
                <a:latin typeface="Arial" charset="0"/>
                <a:ea typeface="MS PGothic" pitchFamily="34" charset="-128"/>
                <a:cs typeface="Arial" charset="0"/>
              </a:rPr>
              <a:t>mod</a:t>
            </a:r>
            <a:r>
              <a:rPr lang="en-US" sz="20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  of the magnetic field vector at satellite position and time</a:t>
            </a:r>
          </a:p>
          <a:p>
            <a:endParaRPr lang="en-US" sz="700" dirty="0">
              <a:solidFill>
                <a:srgbClr val="8197A6"/>
              </a:solidFill>
              <a:latin typeface="Arial" charset="0"/>
              <a:ea typeface="MS PGothic" pitchFamily="34" charset="-128"/>
              <a:cs typeface="Arial" charset="0"/>
            </a:endParaRPr>
          </a:p>
          <a:p>
            <a:r>
              <a:rPr lang="en-US" sz="20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Available: 4-sec sampled CryoSat-2 magnetic data </a:t>
            </a:r>
            <a:r>
              <a:rPr lang="en-US" sz="2000" b="1" dirty="0">
                <a:latin typeface="Arial" charset="0"/>
                <a:ea typeface="MS PGothic" pitchFamily="34" charset="-128"/>
                <a:cs typeface="Arial" charset="0"/>
              </a:rPr>
              <a:t>E</a:t>
            </a:r>
            <a:r>
              <a:rPr lang="en-US" sz="2000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rPr>
              <a:t> spanning 9.5 years (Aug 2010 – Dec 2018) </a:t>
            </a:r>
            <a:endParaRPr lang="en-GB" sz="2000" dirty="0">
              <a:solidFill>
                <a:srgbClr val="8197A6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22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18" y="2682083"/>
            <a:ext cx="3534320" cy="616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2130609"/>
            <a:ext cx="3515660" cy="76146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6418" y="3014462"/>
            <a:ext cx="11198214" cy="1342947"/>
            <a:chOff x="586418" y="2903377"/>
            <a:chExt cx="11198214" cy="13429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418" y="3080638"/>
              <a:ext cx="1492062" cy="10556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66369" y="3040755"/>
              <a:ext cx="2381559" cy="1120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8545" y="2903377"/>
              <a:ext cx="5796087" cy="134294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Calibration of FGMs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1344" y="1185847"/>
            <a:ext cx="11809412" cy="1748427"/>
          </a:xfrm>
        </p:spPr>
        <p:txBody>
          <a:bodyPr/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en-US" dirty="0"/>
              <a:t> is uncalibrated output of the 3 magnetometer sensor axes, 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baseline="-25000" dirty="0"/>
              <a:t>FGM</a:t>
            </a:r>
            <a:r>
              <a:rPr lang="en-US" dirty="0"/>
              <a:t> is calibrated magnetic field vector in FGM frame</a:t>
            </a:r>
          </a:p>
          <a:p>
            <a:r>
              <a:rPr lang="en-US" dirty="0"/>
              <a:t>Assumption: linear response of each FGM instrument:</a:t>
            </a:r>
            <a:br>
              <a:rPr lang="en-US" dirty="0"/>
            </a:br>
            <a:r>
              <a:rPr lang="en-US" b="1" dirty="0">
                <a:solidFill>
                  <a:srgbClr val="C00000"/>
                </a:solidFill>
              </a:rPr>
              <a:t>3 offsets </a:t>
            </a:r>
            <a:r>
              <a:rPr lang="en-US" dirty="0"/>
              <a:t>(biases), </a:t>
            </a:r>
            <a:r>
              <a:rPr lang="en-US" b="1" dirty="0">
                <a:solidFill>
                  <a:srgbClr val="C00000"/>
                </a:solidFill>
              </a:rPr>
              <a:t>3 scale values </a:t>
            </a:r>
            <a:r>
              <a:rPr lang="en-US" dirty="0"/>
              <a:t>(sensitivities), </a:t>
            </a:r>
            <a:r>
              <a:rPr lang="en-US" b="1" dirty="0">
                <a:solidFill>
                  <a:srgbClr val="C00000"/>
                </a:solidFill>
              </a:rPr>
              <a:t>3 non-</a:t>
            </a:r>
            <a:r>
              <a:rPr lang="en-US" b="1" dirty="0" err="1">
                <a:solidFill>
                  <a:srgbClr val="C00000"/>
                </a:solidFill>
              </a:rPr>
              <a:t>orthogonalities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050" dirty="0"/>
          </a:p>
          <a:p>
            <a:r>
              <a:rPr lang="en-US" dirty="0"/>
              <a:t>Alignment: rotation from FGM to CRF (Common Reference Frame of Star tracker) using STR quaternions q</a:t>
            </a:r>
          </a:p>
          <a:p>
            <a:pPr marL="0" indent="0">
              <a:buNone/>
            </a:pPr>
            <a:r>
              <a:rPr lang="en-US" dirty="0"/>
              <a:t>					</a:t>
            </a:r>
            <a:r>
              <a:rPr lang="en-US" b="1" dirty="0">
                <a:solidFill>
                  <a:srgbClr val="C00000"/>
                </a:solidFill>
              </a:rPr>
              <a:t>3 Euler angles </a:t>
            </a:r>
            <a:r>
              <a:rPr lang="en-US" dirty="0"/>
              <a:t>for describing rotation matrix</a:t>
            </a:r>
            <a:br>
              <a:rPr lang="en-US" dirty="0"/>
            </a:br>
            <a:r>
              <a:rPr lang="en-US" sz="500" dirty="0"/>
              <a:t>					</a:t>
            </a:r>
            <a:br>
              <a:rPr lang="en-US" sz="500" dirty="0"/>
            </a:br>
            <a:r>
              <a:rPr lang="en-US" dirty="0"/>
              <a:t>					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endParaRPr lang="en-GB" dirty="0"/>
          </a:p>
        </p:txBody>
      </p:sp>
      <p:pic>
        <p:nvPicPr>
          <p:cNvPr id="17" name="Picture 16" descr="\documentclass{article}&#10;\usepackage{amsmath}&#10;\pagestyle{empty}&#10;\begin{document}&#10;&#10;\begin{eqnarray*}&#10;\mathbf{B}_{\text{CRF}} &#10;&amp;=&amp; \underline{\underline{\textbf{R}}}_{\text{A}} \ \mathbf{\underline{\underline{P}}}^{-1}\mathbf{%&#10; \ \underline{\underline{S}}}^{-1}\mathbf{\ }(\mathbf{E}-\mathbf{b})&#10;\end{eqnarray*}&#10;&#10;&#10;\end{document}" title="IguanaTex Bitmap Display">
            <a:extLst>
              <a:ext uri="{FF2B5EF4-FFF2-40B4-BE49-F238E27FC236}">
                <a16:creationId xmlns:a16="http://schemas.microsoft.com/office/drawing/2014/main" id="{DA9CB020-50B7-4715-9F05-F1C30D3DFE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4" y="4864368"/>
            <a:ext cx="3704426" cy="3569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939" y="4885263"/>
            <a:ext cx="359623" cy="2887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119336" y="5667171"/>
            <a:ext cx="7848357" cy="4996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EC589B-F0C8-436C-94F3-5B8E374A9B28}"/>
              </a:ext>
            </a:extLst>
          </p:cNvPr>
          <p:cNvSpPr/>
          <p:nvPr/>
        </p:nvSpPr>
        <p:spPr>
          <a:xfrm>
            <a:off x="191344" y="5356547"/>
            <a:ext cx="1169595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 of the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parameters </a:t>
            </a:r>
            <a:r>
              <a:rPr lang="en-US" sz="18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(offsets, scale values, non-orthogonalities, Euler angles)</a:t>
            </a:r>
            <a:br>
              <a:rPr lang="en-US" sz="18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 robust Least-Squares minimization of </a:t>
            </a:r>
            <a:r>
              <a:rPr lang="en-US" sz="1800" dirty="0">
                <a:solidFill>
                  <a:srgbClr val="8197A6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800" b="1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800" b="1" dirty="0" err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baseline="-25000" dirty="0" err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CRF,obs</a:t>
            </a:r>
            <a:r>
              <a:rPr lang="en-US" sz="18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b="1" dirty="0" err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baseline="-25000" dirty="0" err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CRF,model</a:t>
            </a:r>
            <a:br>
              <a:rPr lang="en-US" sz="1800" baseline="-250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1800" b="1" dirty="0" err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baseline="-25000" dirty="0" err="1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CRF,model</a:t>
            </a:r>
            <a:r>
              <a:rPr lang="en-US" sz="1800" baseline="-250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magnetic field vector as given by CHAOS-6 geomagnetic field model</a:t>
            </a:r>
            <a:br>
              <a:rPr lang="en-US" sz="18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(describing contributions from core, crust + magnetosphere)</a:t>
            </a:r>
          </a:p>
        </p:txBody>
      </p:sp>
    </p:spTree>
    <p:extLst>
      <p:ext uri="{BB962C8B-B14F-4D97-AF65-F5344CB8AC3E}">
        <p14:creationId xmlns:p14="http://schemas.microsoft.com/office/powerpoint/2010/main" val="24597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Accounting for temperature, s/c disturbance, </a:t>
            </a:r>
            <a:br>
              <a:rPr lang="en-GB" dirty="0"/>
            </a:br>
            <a:r>
              <a:rPr lang="en-GB" dirty="0"/>
              <a:t>and non-linearities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4963" y="1412875"/>
            <a:ext cx="11857037" cy="4248150"/>
          </a:xfrm>
        </p:spPr>
        <p:txBody>
          <a:bodyPr/>
          <a:lstStyle/>
          <a:p>
            <a:r>
              <a:rPr lang="en-GB" sz="2000" dirty="0"/>
              <a:t>12 “basic” calibration parameters, estimated separately for each of the 100 months</a:t>
            </a:r>
            <a:br>
              <a:rPr lang="en-GB" sz="2000" dirty="0"/>
            </a:br>
            <a:r>
              <a:rPr lang="en-GB" sz="1800" dirty="0"/>
              <a:t>(Aug 2010 – Dec 2018) x 12 = </a:t>
            </a:r>
            <a:r>
              <a:rPr lang="en-GB" sz="1800" dirty="0">
                <a:solidFill>
                  <a:srgbClr val="C00000"/>
                </a:solidFill>
              </a:rPr>
              <a:t>1200 parameters</a:t>
            </a:r>
            <a:endParaRPr lang="en-GB" sz="2000" dirty="0">
              <a:solidFill>
                <a:srgbClr val="C00000"/>
              </a:solidFill>
            </a:endParaRPr>
          </a:p>
          <a:p>
            <a:r>
              <a:rPr lang="en-GB" sz="2000" dirty="0"/>
              <a:t>The 3 offsets </a:t>
            </a:r>
            <a:r>
              <a:rPr lang="en-GB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sz="2000" dirty="0"/>
              <a:t> and 3 scale values </a:t>
            </a:r>
            <a:r>
              <a:rPr lang="en-GB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</a:t>
            </a:r>
            <a:r>
              <a:rPr lang="en-GB" sz="2000" dirty="0"/>
              <a:t> depend on sensor temperature </a:t>
            </a:r>
            <a:r>
              <a:rPr lang="en-GB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en-GB" sz="2000" baseline="-25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FGM</a:t>
            </a:r>
            <a:br>
              <a:rPr lang="en-GB" sz="2000" dirty="0"/>
            </a:br>
            <a:r>
              <a:rPr lang="en-GB" sz="1800" dirty="0"/>
              <a:t>Assumed to be constant for whole mission: 2 x 3 = </a:t>
            </a:r>
            <a:r>
              <a:rPr lang="en-GB" sz="1800" dirty="0">
                <a:solidFill>
                  <a:srgbClr val="C00000"/>
                </a:solidFill>
              </a:rPr>
              <a:t>6 parameters</a:t>
            </a:r>
            <a:endParaRPr lang="en-GB" sz="2000" dirty="0">
              <a:solidFill>
                <a:srgbClr val="C00000"/>
              </a:solidFill>
            </a:endParaRPr>
          </a:p>
          <a:p>
            <a:r>
              <a:rPr lang="en-GB" sz="2000" dirty="0"/>
              <a:t>Magnetic disturbance vector                                   of Magnetorquer currents </a:t>
            </a:r>
            <a:r>
              <a:rPr lang="en-GB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GB" sz="2000" baseline="-25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MTQ</a:t>
            </a:r>
            <a:br>
              <a:rPr lang="en-GB" sz="2000" dirty="0"/>
            </a:br>
            <a:r>
              <a:rPr lang="en-GB" sz="1800" dirty="0"/>
              <a:t>Assumed to be constant for whole mission: 3 x 3 tensor      = </a:t>
            </a:r>
            <a:r>
              <a:rPr lang="en-GB" sz="1800" dirty="0">
                <a:solidFill>
                  <a:srgbClr val="C00000"/>
                </a:solidFill>
              </a:rPr>
              <a:t>9 parameters</a:t>
            </a:r>
          </a:p>
          <a:p>
            <a:r>
              <a:rPr lang="en-GB" sz="2000" dirty="0"/>
              <a:t>Magnetic disturbances due to solar array and battery current strengths </a:t>
            </a:r>
            <a:r>
              <a:rPr lang="en-GB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GB" sz="2000" baseline="-25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SA1</a:t>
            </a:r>
            <a:r>
              <a:rPr lang="en-GB" sz="2000" dirty="0"/>
              <a:t>, </a:t>
            </a:r>
            <a:r>
              <a:rPr lang="en-GB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GB" sz="2000" baseline="-25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SA2</a:t>
            </a:r>
            <a:r>
              <a:rPr lang="en-GB" sz="2000" dirty="0"/>
              <a:t>, </a:t>
            </a:r>
            <a:r>
              <a:rPr lang="en-GB" sz="20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GB" sz="2000" baseline="-250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Batt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1800" dirty="0"/>
              <a:t>Assumed to be constant for whole mission: 3 x 3 = </a:t>
            </a:r>
            <a:r>
              <a:rPr lang="en-GB" sz="1800" dirty="0">
                <a:solidFill>
                  <a:srgbClr val="C00000"/>
                </a:solidFill>
              </a:rPr>
              <a:t>9 parameters</a:t>
            </a:r>
          </a:p>
          <a:p>
            <a:r>
              <a:rPr lang="en-GB" sz="2000" dirty="0"/>
              <a:t>Non-</a:t>
            </a:r>
            <a:r>
              <a:rPr lang="en-GB" sz="2000" dirty="0" err="1"/>
              <a:t>linearities</a:t>
            </a:r>
            <a:r>
              <a:rPr lang="en-GB" sz="2000" dirty="0"/>
              <a:t> </a:t>
            </a:r>
            <a:r>
              <a:rPr lang="en-GB" sz="1800" dirty="0"/>
              <a:t>(“transverse effect” disturbance of fluxgate sensor x on sensor output y)</a:t>
            </a:r>
            <a:br>
              <a:rPr lang="en-GB" sz="1800" dirty="0"/>
            </a:br>
            <a:r>
              <a:rPr lang="en-GB" sz="1800" dirty="0"/>
              <a:t>B</a:t>
            </a:r>
            <a:r>
              <a:rPr lang="en-GB" sz="1800" baseline="-25000" dirty="0"/>
              <a:t>1</a:t>
            </a:r>
            <a:r>
              <a:rPr lang="en-GB" sz="1800" dirty="0"/>
              <a:t> depends on  E</a:t>
            </a:r>
            <a:r>
              <a:rPr lang="en-GB" sz="1800" baseline="-25000" dirty="0"/>
              <a:t>3</a:t>
            </a:r>
            <a:r>
              <a:rPr lang="en-GB" sz="1800" baseline="30000" dirty="0"/>
              <a:t>2</a:t>
            </a:r>
            <a:r>
              <a:rPr lang="en-GB" sz="1800" dirty="0"/>
              <a:t>,  and B</a:t>
            </a:r>
            <a:r>
              <a:rPr lang="en-GB" sz="1800" baseline="-25000" dirty="0"/>
              <a:t>3</a:t>
            </a:r>
            <a:r>
              <a:rPr lang="en-GB" sz="1800" dirty="0"/>
              <a:t> depends on  E</a:t>
            </a:r>
            <a:r>
              <a:rPr lang="en-GB" sz="1800" baseline="-25000" dirty="0"/>
              <a:t>2</a:t>
            </a:r>
            <a:r>
              <a:rPr lang="en-GB" sz="1800" baseline="30000" dirty="0"/>
              <a:t>3</a:t>
            </a:r>
            <a:r>
              <a:rPr lang="en-GB" sz="1800" dirty="0"/>
              <a:t> and E</a:t>
            </a:r>
            <a:r>
              <a:rPr lang="en-GB" sz="1800" baseline="-25000" dirty="0"/>
              <a:t>3</a:t>
            </a:r>
            <a:r>
              <a:rPr lang="en-GB" sz="1800" baseline="30000" dirty="0"/>
              <a:t>2</a:t>
            </a:r>
            <a:r>
              <a:rPr lang="en-GB" sz="1800" dirty="0"/>
              <a:t> : </a:t>
            </a:r>
            <a:r>
              <a:rPr lang="en-GB" sz="1800" dirty="0">
                <a:solidFill>
                  <a:srgbClr val="C00000"/>
                </a:solidFill>
              </a:rPr>
              <a:t>3 parameters</a:t>
            </a:r>
            <a:endParaRPr lang="en-GB" sz="2000" dirty="0"/>
          </a:p>
          <a:p>
            <a:r>
              <a:rPr lang="en-GB" sz="2000" dirty="0"/>
              <a:t>In total </a:t>
            </a:r>
            <a:r>
              <a:rPr lang="en-GB" sz="2000" dirty="0">
                <a:solidFill>
                  <a:srgbClr val="C00000"/>
                </a:solidFill>
              </a:rPr>
              <a:t>1227 model parameters </a:t>
            </a:r>
            <a:r>
              <a:rPr lang="en-GB" sz="2000" dirty="0"/>
              <a:t>estimated by robust non-linear Least-Squares </a:t>
            </a:r>
            <a:br>
              <a:rPr lang="en-GB" sz="2000" dirty="0"/>
            </a:br>
            <a:r>
              <a:rPr lang="en-GB" sz="2000" dirty="0"/>
              <a:t>from </a:t>
            </a:r>
            <a:r>
              <a:rPr lang="en-GB" sz="2000" dirty="0">
                <a:solidFill>
                  <a:srgbClr val="C00000"/>
                </a:solidFill>
              </a:rPr>
              <a:t>13.3 </a:t>
            </a:r>
            <a:r>
              <a:rPr lang="en-GB" sz="2000" dirty="0" err="1">
                <a:solidFill>
                  <a:srgbClr val="C00000"/>
                </a:solidFill>
              </a:rPr>
              <a:t>mio</a:t>
            </a:r>
            <a:r>
              <a:rPr lang="en-GB" sz="2000" dirty="0">
                <a:solidFill>
                  <a:srgbClr val="C00000"/>
                </a:solidFill>
              </a:rPr>
              <a:t> observations </a:t>
            </a:r>
            <a:r>
              <a:rPr lang="en-GB" sz="2000" dirty="0"/>
              <a:t>(= 3 x 4.4 </a:t>
            </a:r>
            <a:r>
              <a:rPr lang="en-GB" sz="2000" dirty="0" err="1"/>
              <a:t>mio</a:t>
            </a:r>
            <a:r>
              <a:rPr lang="en-GB" sz="2000" dirty="0"/>
              <a:t> data triplets)</a:t>
            </a:r>
          </a:p>
          <a:p>
            <a:r>
              <a:rPr lang="en-GB" sz="2000" dirty="0"/>
              <a:t>Temporal regularisation (smoothing) of month-to-month variation of “basic” 12 parameters</a:t>
            </a: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42" y="3042410"/>
            <a:ext cx="2245358" cy="272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44" y="3424701"/>
            <a:ext cx="216024" cy="20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2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Magnetic field strength </a:t>
            </a:r>
            <a:r>
              <a:rPr lang="en-US" b="0" i="1" dirty="0"/>
              <a:t>F</a:t>
            </a:r>
            <a:r>
              <a:rPr lang="en-US" dirty="0"/>
              <a:t> = |B|</a:t>
            </a:r>
            <a:br>
              <a:rPr lang="en-US" dirty="0"/>
            </a:br>
            <a:r>
              <a:rPr lang="en-US" sz="2000" dirty="0"/>
              <a:t>August 2018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933042" y="2359373"/>
            <a:ext cx="242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observed F</a:t>
            </a:r>
            <a:r>
              <a:rPr lang="en-US" sz="1800" baseline="-25000" dirty="0"/>
              <a:t>obs</a:t>
            </a:r>
            <a:endParaRPr lang="en-GB" sz="1800" baseline="-250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0F538B-C554-4EBC-A7B8-5A9B64997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61" y="1326513"/>
            <a:ext cx="4642176" cy="266655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7AA9DF0-AA91-44C5-9ACE-4D0E82027615}"/>
              </a:ext>
            </a:extLst>
          </p:cNvPr>
          <p:cNvSpPr txBox="1"/>
          <p:nvPr/>
        </p:nvSpPr>
        <p:spPr>
          <a:xfrm rot="16200000">
            <a:off x="-898318" y="4780647"/>
            <a:ext cx="242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model </a:t>
            </a:r>
            <a:r>
              <a:rPr lang="en-US" sz="1800" dirty="0" err="1"/>
              <a:t>F</a:t>
            </a:r>
            <a:r>
              <a:rPr lang="en-US" sz="1800" baseline="-25000" dirty="0" err="1"/>
              <a:t>mod</a:t>
            </a:r>
            <a:endParaRPr lang="en-GB" sz="180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1C324B-4BF2-4CC0-AC6F-3A0488976EE5}"/>
              </a:ext>
            </a:extLst>
          </p:cNvPr>
          <p:cNvSpPr txBox="1"/>
          <p:nvPr/>
        </p:nvSpPr>
        <p:spPr>
          <a:xfrm>
            <a:off x="6935122" y="925033"/>
            <a:ext cx="165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CryoSat-2</a:t>
            </a:r>
            <a:endParaRPr lang="en-GB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97D45B-51D6-45F8-B6C5-F01743DC93CB}"/>
              </a:ext>
            </a:extLst>
          </p:cNvPr>
          <p:cNvSpPr txBox="1"/>
          <p:nvPr/>
        </p:nvSpPr>
        <p:spPr>
          <a:xfrm>
            <a:off x="2027451" y="925033"/>
            <a:ext cx="165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Swarm A</a:t>
            </a:r>
            <a:endParaRPr lang="en-GB" baseline="-250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E0E911-F025-4382-AC61-90D46A147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6" y="1324049"/>
            <a:ext cx="4644000" cy="266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D0308F-C143-4DC3-BF30-2405F6E974AD}"/>
              </a:ext>
            </a:extLst>
          </p:cNvPr>
          <p:cNvSpPr txBox="1"/>
          <p:nvPr/>
        </p:nvSpPr>
        <p:spPr>
          <a:xfrm>
            <a:off x="3678142" y="1270027"/>
            <a:ext cx="1886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430 km </a:t>
            </a:r>
            <a:r>
              <a:rPr lang="da-DK" sz="1200" dirty="0" err="1"/>
              <a:t>altitude</a:t>
            </a:r>
            <a:endParaRPr lang="da-DK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8B196-9E5A-4848-9154-79EAD72026B5}"/>
              </a:ext>
            </a:extLst>
          </p:cNvPr>
          <p:cNvSpPr txBox="1"/>
          <p:nvPr/>
        </p:nvSpPr>
        <p:spPr>
          <a:xfrm>
            <a:off x="8585813" y="1270027"/>
            <a:ext cx="1886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720 km </a:t>
            </a:r>
            <a:r>
              <a:rPr lang="da-DK" sz="1200" dirty="0" err="1"/>
              <a:t>altitude</a:t>
            </a:r>
            <a:endParaRPr lang="da-DK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32C994-E9C8-4E71-8013-F10544F02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9" y="3864546"/>
            <a:ext cx="4644000" cy="2667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4EA272-E63B-44B0-8564-A9077A986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61" y="3873266"/>
            <a:ext cx="4642176" cy="26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Magnetic field strength </a:t>
            </a:r>
            <a:r>
              <a:rPr lang="en-US" b="0" i="1" dirty="0"/>
              <a:t>F</a:t>
            </a:r>
            <a:r>
              <a:rPr lang="en-US" dirty="0"/>
              <a:t> = |B|</a:t>
            </a:r>
            <a:br>
              <a:rPr lang="en-US" dirty="0"/>
            </a:br>
            <a:r>
              <a:rPr lang="en-US" sz="2000" dirty="0"/>
              <a:t>August 2018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97D45B-51D6-45F8-B6C5-F01743DC93CB}"/>
              </a:ext>
            </a:extLst>
          </p:cNvPr>
          <p:cNvSpPr txBox="1"/>
          <p:nvPr/>
        </p:nvSpPr>
        <p:spPr>
          <a:xfrm>
            <a:off x="2027451" y="925033"/>
            <a:ext cx="165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Swarm A</a:t>
            </a:r>
            <a:endParaRPr lang="en-GB" baseline="-25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98BF-D304-41B0-85D4-7C59D978BE46}"/>
              </a:ext>
            </a:extLst>
          </p:cNvPr>
          <p:cNvSpPr txBox="1"/>
          <p:nvPr/>
        </p:nvSpPr>
        <p:spPr>
          <a:xfrm rot="16200000">
            <a:off x="-876204" y="2359374"/>
            <a:ext cx="242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F = F</a:t>
            </a:r>
            <a:r>
              <a:rPr lang="en-US" sz="1800" baseline="-25000" dirty="0"/>
              <a:t>obs</a:t>
            </a:r>
            <a:r>
              <a:rPr lang="en-US" sz="1800" dirty="0"/>
              <a:t> – </a:t>
            </a:r>
            <a:r>
              <a:rPr lang="en-US" sz="1800" dirty="0" err="1"/>
              <a:t>F</a:t>
            </a:r>
            <a:r>
              <a:rPr lang="en-US" sz="1800" baseline="-25000" dirty="0" err="1"/>
              <a:t>mod</a:t>
            </a:r>
            <a:endParaRPr lang="en-GB" sz="1800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AF093-BE8B-4FC4-9AB8-678AD984D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6" y="1333402"/>
            <a:ext cx="4543200" cy="266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E7B6DB-2D11-4909-9C85-1840A3410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22" y="1333402"/>
            <a:ext cx="4543200" cy="2667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C85F05-C389-4611-849E-4EDF02767518}"/>
              </a:ext>
            </a:extLst>
          </p:cNvPr>
          <p:cNvSpPr txBox="1"/>
          <p:nvPr/>
        </p:nvSpPr>
        <p:spPr>
          <a:xfrm>
            <a:off x="6570651" y="925032"/>
            <a:ext cx="5199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CryoSat-2, uncalibrated</a:t>
            </a:r>
            <a:endParaRPr lang="en-GB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4FEAA-2CBB-489A-96F6-12DDF848B6C2}"/>
              </a:ext>
            </a:extLst>
          </p:cNvPr>
          <p:cNvSpPr txBox="1"/>
          <p:nvPr/>
        </p:nvSpPr>
        <p:spPr>
          <a:xfrm>
            <a:off x="3518704" y="4569699"/>
            <a:ext cx="292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Polar </a:t>
            </a:r>
            <a:r>
              <a:rPr lang="da-DK" sz="1600" dirty="0" err="1"/>
              <a:t>ionospheric</a:t>
            </a:r>
            <a:r>
              <a:rPr lang="da-DK" sz="1600" dirty="0"/>
              <a:t> </a:t>
            </a:r>
            <a:r>
              <a:rPr lang="da-DK" sz="1600" dirty="0" err="1"/>
              <a:t>currents</a:t>
            </a:r>
            <a:endParaRPr lang="da-DK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501490-67AA-405B-BFF6-AB0E4226925A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3287210" y="1539433"/>
            <a:ext cx="1695692" cy="3030266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884F3B-F832-4F87-8138-D95D63557094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3678142" y="3429001"/>
            <a:ext cx="1304760" cy="1140698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915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Magnetic field strength </a:t>
            </a:r>
            <a:r>
              <a:rPr lang="en-US" b="0" i="1" dirty="0"/>
              <a:t>F</a:t>
            </a:r>
            <a:r>
              <a:rPr lang="en-US" dirty="0"/>
              <a:t> = |B|</a:t>
            </a:r>
            <a:br>
              <a:rPr lang="en-US" dirty="0"/>
            </a:br>
            <a:r>
              <a:rPr lang="en-US" sz="2000" dirty="0"/>
              <a:t>August 2018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1C324B-4BF2-4CC0-AC6F-3A0488976EE5}"/>
              </a:ext>
            </a:extLst>
          </p:cNvPr>
          <p:cNvSpPr txBox="1"/>
          <p:nvPr/>
        </p:nvSpPr>
        <p:spPr>
          <a:xfrm>
            <a:off x="6570651" y="925032"/>
            <a:ext cx="322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CryoSat-2, calibrated</a:t>
            </a:r>
            <a:endParaRPr lang="en-GB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97D45B-51D6-45F8-B6C5-F01743DC93CB}"/>
              </a:ext>
            </a:extLst>
          </p:cNvPr>
          <p:cNvSpPr txBox="1"/>
          <p:nvPr/>
        </p:nvSpPr>
        <p:spPr>
          <a:xfrm>
            <a:off x="2027451" y="925033"/>
            <a:ext cx="165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Swarm A</a:t>
            </a:r>
            <a:endParaRPr lang="en-GB" baseline="-25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98BF-D304-41B0-85D4-7C59D978BE46}"/>
              </a:ext>
            </a:extLst>
          </p:cNvPr>
          <p:cNvSpPr txBox="1"/>
          <p:nvPr/>
        </p:nvSpPr>
        <p:spPr>
          <a:xfrm rot="16200000">
            <a:off x="-876204" y="2359374"/>
            <a:ext cx="242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F = F</a:t>
            </a:r>
            <a:r>
              <a:rPr lang="en-US" sz="1800" baseline="-25000" dirty="0"/>
              <a:t>obs</a:t>
            </a:r>
            <a:r>
              <a:rPr lang="en-US" sz="1800" dirty="0"/>
              <a:t> – </a:t>
            </a:r>
            <a:r>
              <a:rPr lang="en-US" sz="1800" dirty="0" err="1"/>
              <a:t>F</a:t>
            </a:r>
            <a:r>
              <a:rPr lang="en-US" sz="1800" baseline="-25000" dirty="0" err="1"/>
              <a:t>mod</a:t>
            </a:r>
            <a:endParaRPr lang="en-GB" sz="1800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AF093-BE8B-4FC4-9AB8-678AD984D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6" y="1333402"/>
            <a:ext cx="4543200" cy="266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E6AB86-9AAB-450A-938B-DB2FA1659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22" y="1333402"/>
            <a:ext cx="4543200" cy="266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51964-2F75-491A-BA96-89D6EF4004CD}"/>
              </a:ext>
            </a:extLst>
          </p:cNvPr>
          <p:cNvSpPr txBox="1"/>
          <p:nvPr/>
        </p:nvSpPr>
        <p:spPr>
          <a:xfrm>
            <a:off x="3518704" y="4569699"/>
            <a:ext cx="292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Polar </a:t>
            </a:r>
            <a:r>
              <a:rPr lang="da-DK" sz="1600" dirty="0" err="1"/>
              <a:t>ionospheric</a:t>
            </a:r>
            <a:r>
              <a:rPr lang="da-DK" sz="1600" dirty="0"/>
              <a:t> </a:t>
            </a:r>
            <a:r>
              <a:rPr lang="da-DK" sz="1600" dirty="0" err="1"/>
              <a:t>currents</a:t>
            </a:r>
            <a:endParaRPr lang="da-DK" sz="1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B7F276-865E-4BAE-9FF5-2BC3AC60B7C7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982902" y="1592728"/>
            <a:ext cx="2355447" cy="2976971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31689F-2305-46CF-85CB-219E86E2392D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3678142" y="3429001"/>
            <a:ext cx="1304760" cy="1140698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7FD354-15D3-4883-BB62-4BE869BED710}"/>
              </a:ext>
            </a:extLst>
          </p:cNvPr>
          <p:cNvCxnSpPr/>
          <p:nvPr/>
        </p:nvCxnSpPr>
        <p:spPr>
          <a:xfrm flipH="1" flipV="1">
            <a:off x="3287210" y="1539433"/>
            <a:ext cx="1695692" cy="3030266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DA89450-06EC-4457-954D-DE82298D00D1}"/>
              </a:ext>
            </a:extLst>
          </p:cNvPr>
          <p:cNvSpPr txBox="1"/>
          <p:nvPr/>
        </p:nvSpPr>
        <p:spPr>
          <a:xfrm>
            <a:off x="5876734" y="4002507"/>
            <a:ext cx="332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 err="1"/>
              <a:t>weaker</a:t>
            </a:r>
            <a:r>
              <a:rPr lang="da-DK" sz="1600" dirty="0"/>
              <a:t> in </a:t>
            </a:r>
            <a:r>
              <a:rPr lang="da-DK" sz="1600" dirty="0" err="1"/>
              <a:t>CryoSat</a:t>
            </a:r>
            <a:r>
              <a:rPr lang="da-DK" sz="1600" dirty="0"/>
              <a:t>, </a:t>
            </a:r>
            <a:br>
              <a:rPr lang="da-DK" sz="1600" dirty="0"/>
            </a:br>
            <a:r>
              <a:rPr lang="da-DK" sz="1600" dirty="0"/>
              <a:t>due to </a:t>
            </a:r>
            <a:r>
              <a:rPr lang="da-DK" sz="1600" dirty="0" err="1"/>
              <a:t>higher</a:t>
            </a:r>
            <a:r>
              <a:rPr lang="da-DK" sz="1600" dirty="0"/>
              <a:t> </a:t>
            </a:r>
            <a:r>
              <a:rPr lang="da-DK" sz="1600" dirty="0" err="1"/>
              <a:t>altitude</a:t>
            </a:r>
            <a:endParaRPr lang="da-DK" sz="1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32BAF0-6F1C-4DD4-B0C7-C51AFCDBFCC8}"/>
              </a:ext>
            </a:extLst>
          </p:cNvPr>
          <p:cNvCxnSpPr>
            <a:cxnSpLocks/>
          </p:cNvCxnSpPr>
          <p:nvPr/>
        </p:nvCxnSpPr>
        <p:spPr>
          <a:xfrm flipV="1">
            <a:off x="4982902" y="3428999"/>
            <a:ext cx="2757920" cy="1140700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860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Magnetic field strength </a:t>
            </a:r>
            <a:r>
              <a:rPr lang="en-US" b="0" i="1" dirty="0"/>
              <a:t>F</a:t>
            </a:r>
            <a:r>
              <a:rPr lang="en-US" dirty="0"/>
              <a:t> = |B|</a:t>
            </a:r>
            <a:br>
              <a:rPr lang="en-US" dirty="0"/>
            </a:br>
            <a:r>
              <a:rPr lang="en-US" sz="2000" dirty="0"/>
              <a:t>August 2018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1C324B-4BF2-4CC0-AC6F-3A0488976EE5}"/>
              </a:ext>
            </a:extLst>
          </p:cNvPr>
          <p:cNvSpPr txBox="1"/>
          <p:nvPr/>
        </p:nvSpPr>
        <p:spPr>
          <a:xfrm>
            <a:off x="7632533" y="1210161"/>
            <a:ext cx="322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CryoSat-2, calibrated</a:t>
            </a:r>
            <a:endParaRPr lang="en-GB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97D45B-51D6-45F8-B6C5-F01743DC93CB}"/>
              </a:ext>
            </a:extLst>
          </p:cNvPr>
          <p:cNvSpPr txBox="1"/>
          <p:nvPr/>
        </p:nvSpPr>
        <p:spPr>
          <a:xfrm>
            <a:off x="2646885" y="1210162"/>
            <a:ext cx="165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Swarm A</a:t>
            </a:r>
            <a:endParaRPr lang="en-GB" baseline="-25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98BF-D304-41B0-85D4-7C59D978BE46}"/>
              </a:ext>
            </a:extLst>
          </p:cNvPr>
          <p:cNvSpPr txBox="1"/>
          <p:nvPr/>
        </p:nvSpPr>
        <p:spPr>
          <a:xfrm rot="16200000">
            <a:off x="-968328" y="3710046"/>
            <a:ext cx="242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F = F</a:t>
            </a:r>
            <a:r>
              <a:rPr lang="en-US" sz="1800" baseline="-25000" dirty="0"/>
              <a:t>obs</a:t>
            </a:r>
            <a:r>
              <a:rPr lang="en-US" sz="1800" dirty="0"/>
              <a:t> – </a:t>
            </a:r>
            <a:r>
              <a:rPr lang="en-US" sz="1800" dirty="0" err="1"/>
              <a:t>F</a:t>
            </a:r>
            <a:r>
              <a:rPr lang="en-US" sz="1800" baseline="-25000" dirty="0" err="1"/>
              <a:t>mod</a:t>
            </a:r>
            <a:endParaRPr lang="en-GB" sz="180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735BAC-085B-4440-B8AA-F6B057A757A6}"/>
              </a:ext>
            </a:extLst>
          </p:cNvPr>
          <p:cNvSpPr txBox="1"/>
          <p:nvPr/>
        </p:nvSpPr>
        <p:spPr>
          <a:xfrm>
            <a:off x="1678360" y="5036167"/>
            <a:ext cx="127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>
                <a:solidFill>
                  <a:srgbClr val="FF0000"/>
                </a:solidFill>
              </a:rPr>
              <a:t>dayside</a:t>
            </a:r>
            <a:endParaRPr lang="da-DK" sz="1400" dirty="0">
              <a:solidFill>
                <a:srgbClr val="FF0000"/>
              </a:solidFill>
            </a:endParaRPr>
          </a:p>
          <a:p>
            <a:r>
              <a:rPr lang="da-DK" sz="1400" dirty="0">
                <a:solidFill>
                  <a:srgbClr val="0000FF"/>
                </a:solidFill>
              </a:rPr>
              <a:t>nightside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BF256-65AD-4485-889C-EE1D3592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5" y="1758337"/>
            <a:ext cx="5870490" cy="4142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069B8-B658-4855-8F3D-AB0D91D15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44" y="1758337"/>
            <a:ext cx="5847756" cy="41260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9A251E6-3ACD-461F-8F3B-ED7A0B96D266}"/>
              </a:ext>
            </a:extLst>
          </p:cNvPr>
          <p:cNvSpPr txBox="1"/>
          <p:nvPr/>
        </p:nvSpPr>
        <p:spPr>
          <a:xfrm>
            <a:off x="1678360" y="2117284"/>
            <a:ext cx="388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1.9 nT rms</a:t>
            </a:r>
            <a:br>
              <a:rPr lang="da-DK" sz="1600" dirty="0"/>
            </a:br>
            <a:r>
              <a:rPr lang="da-DK" sz="1600" dirty="0" err="1"/>
              <a:t>measurement</a:t>
            </a:r>
            <a:r>
              <a:rPr lang="da-DK" sz="1600" dirty="0"/>
              <a:t> </a:t>
            </a:r>
            <a:r>
              <a:rPr lang="da-DK" sz="1600" dirty="0" err="1"/>
              <a:t>error</a:t>
            </a:r>
            <a:r>
              <a:rPr lang="da-DK" sz="1600" dirty="0"/>
              <a:t>: &lt; 0.5 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8C5F89-5600-49D0-BFEE-BBBBB89E2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58" y="1753870"/>
            <a:ext cx="5847756" cy="41260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2C99A1C-1001-4608-A787-9B3A1E17BBBB}"/>
              </a:ext>
            </a:extLst>
          </p:cNvPr>
          <p:cNvSpPr txBox="1"/>
          <p:nvPr/>
        </p:nvSpPr>
        <p:spPr>
          <a:xfrm>
            <a:off x="7645852" y="2117284"/>
            <a:ext cx="388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6 nT rms</a:t>
            </a:r>
            <a:br>
              <a:rPr lang="da-DK" sz="1600" dirty="0"/>
            </a:br>
            <a:endParaRPr lang="da-DK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E9275-3725-4B50-BDDD-EF7CA234939A}"/>
              </a:ext>
            </a:extLst>
          </p:cNvPr>
          <p:cNvSpPr txBox="1"/>
          <p:nvPr/>
        </p:nvSpPr>
        <p:spPr>
          <a:xfrm>
            <a:off x="6871683" y="5128500"/>
            <a:ext cx="3885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1 min (15 </a:t>
            </a:r>
            <a:r>
              <a:rPr lang="da-DK" sz="1600" dirty="0" err="1"/>
              <a:t>values</a:t>
            </a:r>
            <a:r>
              <a:rPr lang="da-DK" sz="1600" dirty="0"/>
              <a:t>) </a:t>
            </a:r>
            <a:r>
              <a:rPr lang="da-DK" sz="1600" dirty="0" err="1"/>
              <a:t>moving</a:t>
            </a:r>
            <a:r>
              <a:rPr lang="da-DK" sz="1600" dirty="0"/>
              <a:t> average</a:t>
            </a:r>
          </a:p>
        </p:txBody>
      </p:sp>
    </p:spTree>
    <p:extLst>
      <p:ext uri="{BB962C8B-B14F-4D97-AF65-F5344CB8AC3E}">
        <p14:creationId xmlns:p14="http://schemas.microsoft.com/office/powerpoint/2010/main" val="96179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/>
          </p:cNvSpPr>
          <p:nvPr/>
        </p:nvSpPr>
        <p:spPr bwMode="auto">
          <a:xfrm flipH="1">
            <a:off x="8175585" y="1548189"/>
            <a:ext cx="4016415" cy="217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>
              <a:buFont typeface="Times" pitchFamily="18" charset="0"/>
              <a:buNone/>
            </a:pPr>
            <a:r>
              <a:rPr lang="en-GB" sz="2000" kern="0" dirty="0">
                <a:solidFill>
                  <a:srgbClr val="0070C0"/>
                </a:solidFill>
              </a:rPr>
              <a:t>Independent observation of time-evolution of magnetospheric ring-current with magnetic data </a:t>
            </a:r>
            <a:br>
              <a:rPr lang="en-GB" sz="2000" kern="0" dirty="0">
                <a:solidFill>
                  <a:srgbClr val="0070C0"/>
                </a:solidFill>
              </a:rPr>
            </a:br>
            <a:r>
              <a:rPr lang="en-GB" sz="2000" kern="0" dirty="0">
                <a:solidFill>
                  <a:srgbClr val="0070C0"/>
                </a:solidFill>
              </a:rPr>
              <a:t>from 5 satellites …</a:t>
            </a:r>
          </a:p>
          <a:p>
            <a:pPr marL="0" indent="0">
              <a:buNone/>
            </a:pPr>
            <a:r>
              <a:rPr lang="en-GB" sz="2000" kern="0" dirty="0">
                <a:solidFill>
                  <a:srgbClr val="0070C0"/>
                </a:solidFill>
              </a:rPr>
              <a:t>… and comparison with </a:t>
            </a:r>
            <a:r>
              <a:rPr lang="en-GB" sz="2000" kern="0" dirty="0" err="1">
                <a:solidFill>
                  <a:srgbClr val="0070C0"/>
                </a:solidFill>
              </a:rPr>
              <a:t>Dst</a:t>
            </a:r>
            <a:r>
              <a:rPr lang="en-GB" sz="2000" kern="0" dirty="0">
                <a:solidFill>
                  <a:srgbClr val="0070C0"/>
                </a:solidFill>
              </a:rPr>
              <a:t>-index derived from ground magnetic data</a:t>
            </a:r>
          </a:p>
          <a:p>
            <a:pPr marL="0" indent="0">
              <a:buFont typeface="Times" pitchFamily="18" charset="0"/>
              <a:buNone/>
            </a:pPr>
            <a:br>
              <a:rPr lang="en-GB" sz="2000" kern="0" dirty="0">
                <a:solidFill>
                  <a:srgbClr val="0070C0"/>
                </a:solidFill>
              </a:rPr>
            </a:br>
            <a:endParaRPr lang="en-GB" sz="2000" kern="0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AF199A-C52C-41A6-BD05-185A0119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Application: </a:t>
            </a:r>
            <a:br>
              <a:rPr lang="en-US" dirty="0"/>
            </a:br>
            <a:r>
              <a:rPr lang="en-US" dirty="0"/>
              <a:t>Monitoring of Magnetospheric Ring-current activity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3D6166-6981-405B-81B0-08248D943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155" y="4178461"/>
            <a:ext cx="4840845" cy="2347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A7490-B9E8-414B-AF22-CA9E058AD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3"/>
          <a:stretch/>
        </p:blipFill>
        <p:spPr>
          <a:xfrm>
            <a:off x="127532" y="1096776"/>
            <a:ext cx="7028180" cy="5284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3" b="7076"/>
          <a:stretch/>
        </p:blipFill>
        <p:spPr>
          <a:xfrm flipV="1">
            <a:off x="127532" y="1107409"/>
            <a:ext cx="7028180" cy="4880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1554B5-7E05-44B2-8EFE-16F55A95B2B6}"/>
              </a:ext>
            </a:extLst>
          </p:cNvPr>
          <p:cNvSpPr txBox="1"/>
          <p:nvPr/>
        </p:nvSpPr>
        <p:spPr>
          <a:xfrm>
            <a:off x="425302" y="2271204"/>
            <a:ext cx="71238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50" dirty="0"/>
              <a:t>50 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CA9A9-1684-4C99-8FD3-06AABB460C8E}"/>
              </a:ext>
            </a:extLst>
          </p:cNvPr>
          <p:cNvSpPr txBox="1"/>
          <p:nvPr/>
        </p:nvSpPr>
        <p:spPr>
          <a:xfrm>
            <a:off x="7145740" y="5365119"/>
            <a:ext cx="430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 err="1">
                <a:solidFill>
                  <a:srgbClr val="45BBED"/>
                </a:solidFill>
              </a:rPr>
              <a:t>Dst</a:t>
            </a:r>
            <a:endParaRPr lang="da-DK" sz="1050" dirty="0">
              <a:solidFill>
                <a:srgbClr val="45BBE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69F34-8E32-4118-8093-D9888F8EAC72}"/>
              </a:ext>
            </a:extLst>
          </p:cNvPr>
          <p:cNvSpPr txBox="1"/>
          <p:nvPr/>
        </p:nvSpPr>
        <p:spPr>
          <a:xfrm>
            <a:off x="7136211" y="4910685"/>
            <a:ext cx="7123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>
                <a:solidFill>
                  <a:srgbClr val="77AC30"/>
                </a:solidFill>
              </a:rPr>
              <a:t>CSES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42A2A-894E-4FE1-8C71-CDB00633D2C2}"/>
              </a:ext>
            </a:extLst>
          </p:cNvPr>
          <p:cNvSpPr txBox="1"/>
          <p:nvPr/>
        </p:nvSpPr>
        <p:spPr>
          <a:xfrm>
            <a:off x="7151426" y="4407112"/>
            <a:ext cx="8881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>
                <a:solidFill>
                  <a:srgbClr val="7E2F8E"/>
                </a:solidFill>
              </a:rPr>
              <a:t>GRACE-FO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F2B411-6CDE-4AB0-A17B-93D38ED89603}"/>
              </a:ext>
            </a:extLst>
          </p:cNvPr>
          <p:cNvSpPr txBox="1"/>
          <p:nvPr/>
        </p:nvSpPr>
        <p:spPr>
          <a:xfrm>
            <a:off x="7117727" y="3863530"/>
            <a:ext cx="91756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50" dirty="0">
                <a:solidFill>
                  <a:srgbClr val="EDB120"/>
                </a:solidFill>
              </a:rPr>
              <a:t>CryoSat-2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B7834-2C7E-4E6B-909E-874C85900208}"/>
              </a:ext>
            </a:extLst>
          </p:cNvPr>
          <p:cNvSpPr txBox="1"/>
          <p:nvPr/>
        </p:nvSpPr>
        <p:spPr>
          <a:xfrm>
            <a:off x="7117727" y="3324902"/>
            <a:ext cx="91756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50" dirty="0">
                <a:solidFill>
                  <a:srgbClr val="D95319"/>
                </a:solidFill>
              </a:rPr>
              <a:t>Swarm 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34800-7D62-44DF-9BAB-29EAD5B586A2}"/>
              </a:ext>
            </a:extLst>
          </p:cNvPr>
          <p:cNvSpPr txBox="1"/>
          <p:nvPr/>
        </p:nvSpPr>
        <p:spPr>
          <a:xfrm>
            <a:off x="7121191" y="2796396"/>
            <a:ext cx="91756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50" dirty="0">
                <a:solidFill>
                  <a:srgbClr val="0876BF"/>
                </a:solidFill>
              </a:rPr>
              <a:t>Swarm A</a:t>
            </a:r>
          </a:p>
        </p:txBody>
      </p:sp>
    </p:spTree>
    <p:extLst>
      <p:ext uri="{BB962C8B-B14F-4D97-AF65-F5344CB8AC3E}">
        <p14:creationId xmlns:p14="http://schemas.microsoft.com/office/powerpoint/2010/main" val="61263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6F978-949D-1140-97B1-417FBE44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Nils Olsen</a:t>
            </a:r>
            <a:br>
              <a:rPr lang="en-GB" dirty="0"/>
            </a:br>
            <a:r>
              <a:rPr lang="en-GB" dirty="0"/>
              <a:t>DTU Space</a:t>
            </a:r>
            <a:br>
              <a:rPr lang="en-GB" dirty="0"/>
            </a:br>
            <a:r>
              <a:rPr lang="en-GB" dirty="0"/>
              <a:t>Technical University of Denmark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CDA3AE-C76E-4A63-B86F-94B3A34708D4}"/>
              </a:ext>
            </a:extLst>
          </p:cNvPr>
          <p:cNvSpPr/>
          <p:nvPr/>
        </p:nvSpPr>
        <p:spPr>
          <a:xfrm>
            <a:off x="1391045" y="340468"/>
            <a:ext cx="4056434" cy="400779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E79705-2442-47A8-84A6-FA0123699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5763294"/>
            <a:ext cx="11741010" cy="563779"/>
          </a:xfrm>
        </p:spPr>
        <p:txBody>
          <a:bodyPr/>
          <a:lstStyle/>
          <a:p>
            <a:r>
              <a:rPr lang="en-GB" b="0" dirty="0"/>
              <a:t>Exploring Earth's magnetic field </a:t>
            </a:r>
            <a:br>
              <a:rPr lang="en-GB" b="0" dirty="0"/>
            </a:br>
            <a:r>
              <a:rPr lang="en-GB" b="0" dirty="0"/>
              <a:t>and its environment with CryoSat-2	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05C16E-4B6E-40C5-BBED-11A6DE41E723}"/>
              </a:ext>
            </a:extLst>
          </p:cNvPr>
          <p:cNvCxnSpPr>
            <a:cxnSpLocks/>
          </p:cNvCxnSpPr>
          <p:nvPr/>
        </p:nvCxnSpPr>
        <p:spPr>
          <a:xfrm>
            <a:off x="4567367" y="689397"/>
            <a:ext cx="165381" cy="1370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20EFCBA-5DB9-40E7-A495-C81A7E037317}"/>
              </a:ext>
            </a:extLst>
          </p:cNvPr>
          <p:cNvCxnSpPr>
            <a:cxnSpLocks/>
          </p:cNvCxnSpPr>
          <p:nvPr/>
        </p:nvCxnSpPr>
        <p:spPr>
          <a:xfrm>
            <a:off x="5242378" y="3895662"/>
            <a:ext cx="165381" cy="1370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42C26F-0BF4-4388-99CE-75D2B86740C7}"/>
              </a:ext>
            </a:extLst>
          </p:cNvPr>
          <p:cNvCxnSpPr>
            <a:cxnSpLocks/>
            <a:stCxn id="4" idx="2"/>
          </p:cNvCxnSpPr>
          <p:nvPr/>
        </p:nvCxnSpPr>
        <p:spPr>
          <a:xfrm flipV="1">
            <a:off x="1391045" y="2156460"/>
            <a:ext cx="0" cy="1879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781C933-1BB9-4B19-9FA2-B66C2948E77F}"/>
              </a:ext>
            </a:extLst>
          </p:cNvPr>
          <p:cNvCxnSpPr>
            <a:cxnSpLocks/>
          </p:cNvCxnSpPr>
          <p:nvPr/>
        </p:nvCxnSpPr>
        <p:spPr>
          <a:xfrm flipV="1">
            <a:off x="8538605" y="2250413"/>
            <a:ext cx="0" cy="1879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E69558-7A45-401E-8C5E-119C32C5091D}"/>
              </a:ext>
            </a:extLst>
          </p:cNvPr>
          <p:cNvCxnSpPr>
            <a:cxnSpLocks/>
          </p:cNvCxnSpPr>
          <p:nvPr/>
        </p:nvCxnSpPr>
        <p:spPr>
          <a:xfrm flipH="1">
            <a:off x="5242378" y="689397"/>
            <a:ext cx="165381" cy="1370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AC6324-E772-4E03-A178-DAF29DE36350}"/>
              </a:ext>
            </a:extLst>
          </p:cNvPr>
          <p:cNvCxnSpPr>
            <a:cxnSpLocks/>
          </p:cNvCxnSpPr>
          <p:nvPr/>
        </p:nvCxnSpPr>
        <p:spPr>
          <a:xfrm flipH="1">
            <a:off x="4492297" y="3916780"/>
            <a:ext cx="165381" cy="1370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319AFBBA-7C15-4727-9ACA-A4E05CC32E2F}"/>
              </a:ext>
            </a:extLst>
          </p:cNvPr>
          <p:cNvSpPr/>
          <p:nvPr/>
        </p:nvSpPr>
        <p:spPr>
          <a:xfrm>
            <a:off x="1877133" y="787818"/>
            <a:ext cx="3187134" cy="31489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71D127-7B9C-443C-813C-02623DB9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37" y="759124"/>
            <a:ext cx="3116874" cy="31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56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987033"/>
            <a:ext cx="12192000" cy="1876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210455"/>
            <a:ext cx="11523133" cy="693737"/>
          </a:xfrm>
        </p:spPr>
        <p:txBody>
          <a:bodyPr/>
          <a:lstStyle/>
          <a:p>
            <a:r>
              <a:rPr lang="en-GB" dirty="0"/>
              <a:t>Space-time structure of magnetospheric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8" y="1052736"/>
            <a:ext cx="7729098" cy="5661248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 bwMode="auto">
          <a:xfrm flipH="1">
            <a:off x="7925389" y="1340768"/>
            <a:ext cx="422418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>
              <a:buFont typeface="Times" pitchFamily="18" charset="0"/>
              <a:buNone/>
            </a:pPr>
            <a:r>
              <a:rPr lang="en-GB" sz="2000" kern="0" dirty="0">
                <a:solidFill>
                  <a:schemeClr val="accent1">
                    <a:lumMod val="75000"/>
                  </a:schemeClr>
                </a:solidFill>
              </a:rPr>
              <a:t>Joint spherical harmonic analysis using magnetic data from 5 satellites</a:t>
            </a:r>
          </a:p>
          <a:p>
            <a:pPr marL="0" indent="0">
              <a:buFont typeface="Times" pitchFamily="18" charset="0"/>
              <a:buNone/>
            </a:pPr>
            <a:endParaRPr lang="en-GB" sz="20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95600" y="1181869"/>
            <a:ext cx="1224136" cy="2736304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GB">
              <a:solidFill>
                <a:srgbClr val="231F2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712" y="1356551"/>
            <a:ext cx="3888432" cy="1015663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GB" sz="2000" i="1" dirty="0">
                <a:solidFill>
                  <a:srgbClr val="231F2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en-GB" sz="2000" baseline="-25000" dirty="0">
                <a:solidFill>
                  <a:srgbClr val="231F2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GB" sz="2000" baseline="30000" dirty="0">
                <a:solidFill>
                  <a:srgbClr val="231F2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GB" sz="2000" dirty="0">
                <a:solidFill>
                  <a:srgbClr val="231F2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is main ring-current term</a:t>
            </a:r>
          </a:p>
          <a:p>
            <a:pPr eaLnBrk="0" hangingPunct="0"/>
            <a:r>
              <a:rPr lang="en-GB" sz="2000" dirty="0">
                <a:solidFill>
                  <a:srgbClr val="231F2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describes symmetric ring-current in equatorial plane  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783632" y="3933056"/>
            <a:ext cx="813757" cy="2247597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GB">
              <a:solidFill>
                <a:srgbClr val="231F2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3774" y="5381172"/>
            <a:ext cx="2907094" cy="707886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GB" sz="2000" dirty="0">
                <a:solidFill>
                  <a:srgbClr val="231F2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Terms describing asymmetric ring-current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 flipH="1">
            <a:off x="7925391" y="4221088"/>
            <a:ext cx="4224186" cy="210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>
              <a:buFont typeface="Times" pitchFamily="18" charset="0"/>
              <a:buNone/>
            </a:pPr>
            <a:br>
              <a:rPr lang="en-GB" sz="2000" kern="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000" kern="0" dirty="0">
                <a:solidFill>
                  <a:schemeClr val="accent1">
                    <a:lumMod val="75000"/>
                  </a:schemeClr>
                </a:solidFill>
              </a:rPr>
              <a:t>Strong asymmetric ring current during storm expansion phase</a:t>
            </a:r>
            <a:br>
              <a:rPr lang="en-GB" sz="2000" kern="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000" kern="0" dirty="0">
                <a:solidFill>
                  <a:schemeClr val="accent1">
                    <a:lumMod val="75000"/>
                  </a:schemeClr>
                </a:solidFill>
              </a:rPr>
              <a:t>contributions from terms with </a:t>
            </a:r>
            <a:r>
              <a:rPr lang="en-GB" sz="2000" i="1" kern="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GB" sz="2000" kern="0" dirty="0">
                <a:solidFill>
                  <a:schemeClr val="accent1">
                    <a:lumMod val="75000"/>
                  </a:schemeClr>
                </a:solidFill>
              </a:rPr>
              <a:t> = 1, faster decay compared to main term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GB" sz="20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5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Application: Core surface field secular acceleration</a:t>
            </a:r>
            <a:endParaRPr lang="en-GB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5" y="1190935"/>
            <a:ext cx="7108611" cy="532859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9337" y="1160968"/>
            <a:ext cx="7361376" cy="5364596"/>
            <a:chOff x="119336" y="1196752"/>
            <a:chExt cx="7848357" cy="5364596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19336" y="1196752"/>
              <a:ext cx="7848357" cy="3384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19336" y="4941168"/>
              <a:ext cx="7848357" cy="162018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998520" y="5910228"/>
            <a:ext cx="495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800" dirty="0">
                <a:solidFill>
                  <a:srgbClr val="8197A6"/>
                </a:solidFill>
              </a:rPr>
              <a:t>CHAOS-6 model of Earth’s magnetic field</a:t>
            </a:r>
            <a:br>
              <a:rPr lang="en-GB" sz="1800" dirty="0">
                <a:solidFill>
                  <a:srgbClr val="8197A6"/>
                </a:solidFill>
              </a:rPr>
            </a:br>
            <a:r>
              <a:rPr lang="en-GB" sz="1800" dirty="0">
                <a:solidFill>
                  <a:srgbClr val="8197A6"/>
                </a:solidFill>
              </a:rPr>
              <a:t>up to spherical harmonic degree </a:t>
            </a:r>
            <a:r>
              <a:rPr lang="en-GB" sz="1800" i="1" dirty="0">
                <a:solidFill>
                  <a:srgbClr val="8197A6"/>
                </a:solidFill>
              </a:rPr>
              <a:t>n</a:t>
            </a:r>
            <a:r>
              <a:rPr lang="en-GB" sz="1800" dirty="0">
                <a:solidFill>
                  <a:srgbClr val="8197A6"/>
                </a:solidFill>
              </a:rPr>
              <a:t> = 19</a:t>
            </a:r>
          </a:p>
        </p:txBody>
      </p:sp>
    </p:spTree>
    <p:extLst>
      <p:ext uri="{BB962C8B-B14F-4D97-AF65-F5344CB8AC3E}">
        <p14:creationId xmlns:p14="http://schemas.microsoft.com/office/powerpoint/2010/main" val="20821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651453"/>
            <a:ext cx="5200734" cy="4812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84667"/>
          <a:stretch/>
        </p:blipFill>
        <p:spPr>
          <a:xfrm>
            <a:off x="10992544" y="1650264"/>
            <a:ext cx="936104" cy="483879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>
            <a:off x="1055440" y="3810504"/>
            <a:ext cx="496947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135746" y="2996241"/>
            <a:ext cx="3312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Only ground observatories 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706653" y="1948229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Swarm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706653" y="454845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CHAMP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3637" y="107420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CHAOS-6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16532" y="3639238"/>
            <a:ext cx="1924713" cy="31095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A7657E4-2403-4711-8555-66980DF70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</p:spPr>
        <p:txBody>
          <a:bodyPr/>
          <a:lstStyle/>
          <a:p>
            <a:r>
              <a:rPr lang="en-GB" dirty="0"/>
              <a:t>Application: Core surface field secular acceleration</a:t>
            </a:r>
            <a:endParaRPr lang="en-GB" b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043AC7-9F57-480E-B681-02896647DAAF}"/>
              </a:ext>
            </a:extLst>
          </p:cNvPr>
          <p:cNvSpPr/>
          <p:nvPr/>
        </p:nvSpPr>
        <p:spPr>
          <a:xfrm>
            <a:off x="1094352" y="2874400"/>
            <a:ext cx="3941862" cy="9312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055440" y="2874400"/>
            <a:ext cx="4896544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47858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8133" y="1074200"/>
            <a:ext cx="5375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SOLA: Local Inversion of CHAMP, </a:t>
            </a:r>
            <a:br>
              <a:rPr lang="en-GB" sz="1800" dirty="0"/>
            </a:br>
            <a:r>
              <a:rPr lang="en-GB" sz="1800" dirty="0" err="1"/>
              <a:t>Cryosat</a:t>
            </a:r>
            <a:r>
              <a:rPr lang="en-GB" sz="1800" dirty="0"/>
              <a:t> and Swarm data </a:t>
            </a:r>
            <a:r>
              <a:rPr lang="en-GB" sz="1400" dirty="0"/>
              <a:t>(Hammer &amp; Finlay 2019)</a:t>
            </a:r>
            <a:endParaRPr lang="en-GB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651453"/>
            <a:ext cx="5200734" cy="4812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172"/>
          <a:stretch/>
        </p:blipFill>
        <p:spPr>
          <a:xfrm>
            <a:off x="6200302" y="1650264"/>
            <a:ext cx="5728346" cy="48387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4702711" y="1948229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Swarm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706653" y="454845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CHAMP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143458" y="2890735"/>
            <a:ext cx="157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C00000"/>
                </a:solidFill>
              </a:rPr>
              <a:t>Cryosat</a:t>
            </a:r>
            <a:endParaRPr lang="en-GB" sz="18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3637" y="107420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CHAOS-6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16532" y="3639238"/>
            <a:ext cx="1924713" cy="31095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B771008-E385-4D46-8344-09C3DCA5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</p:spPr>
        <p:txBody>
          <a:bodyPr/>
          <a:lstStyle/>
          <a:p>
            <a:r>
              <a:rPr lang="en-GB" dirty="0"/>
              <a:t>Application: Core surface field secular acceleration</a:t>
            </a:r>
            <a:endParaRPr lang="en-GB" b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AB9C94-50D7-4899-A55F-EA867571A8B9}"/>
              </a:ext>
            </a:extLst>
          </p:cNvPr>
          <p:cNvSpPr/>
          <p:nvPr/>
        </p:nvSpPr>
        <p:spPr>
          <a:xfrm>
            <a:off x="1094352" y="2874400"/>
            <a:ext cx="3941862" cy="9312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055440" y="3810504"/>
            <a:ext cx="964907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055440" y="2874400"/>
            <a:ext cx="9649072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3366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25" y="419038"/>
            <a:ext cx="10108850" cy="563779"/>
          </a:xfrm>
        </p:spPr>
        <p:txBody>
          <a:bodyPr>
            <a:normAutofit fontScale="90000"/>
          </a:bodyPr>
          <a:lstStyle/>
          <a:p>
            <a:r>
              <a:rPr lang="en-GB" dirty="0"/>
              <a:t>The Icing on the Cake </a:t>
            </a:r>
            <a:br>
              <a:rPr lang="en-GB" dirty="0"/>
            </a:br>
            <a:r>
              <a:rPr lang="en-GB" sz="2000" dirty="0"/>
              <a:t>Magnetic field of oceanic M</a:t>
            </a:r>
            <a:r>
              <a:rPr lang="en-GB" sz="2000" baseline="-25000" dirty="0"/>
              <a:t>2</a:t>
            </a:r>
            <a:r>
              <a:rPr lang="en-GB" sz="2000" dirty="0"/>
              <a:t> tide determined from </a:t>
            </a:r>
            <a:r>
              <a:rPr lang="en-GB" sz="2000" dirty="0" err="1"/>
              <a:t>Cryosat</a:t>
            </a:r>
            <a:r>
              <a:rPr lang="en-GB" sz="2000" dirty="0"/>
              <a:t> data</a:t>
            </a:r>
            <a:br>
              <a:rPr lang="en-GB" sz="2000" dirty="0"/>
            </a:br>
            <a:endParaRPr lang="en-GB" b="0" dirty="0"/>
          </a:p>
        </p:txBody>
      </p:sp>
      <p:sp>
        <p:nvSpPr>
          <p:cNvPr id="6" name="TextBox 5"/>
          <p:cNvSpPr txBox="1"/>
          <p:nvPr/>
        </p:nvSpPr>
        <p:spPr>
          <a:xfrm>
            <a:off x="263352" y="5416151"/>
            <a:ext cx="586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B</a:t>
            </a:r>
            <a:r>
              <a:rPr lang="en-GB" sz="1800" baseline="-25000" dirty="0"/>
              <a:t>r</a:t>
            </a:r>
            <a:r>
              <a:rPr lang="en-GB" sz="1800" dirty="0"/>
              <a:t> of M</a:t>
            </a:r>
            <a:r>
              <a:rPr lang="en-GB" sz="1800" baseline="-25000" dirty="0"/>
              <a:t>2</a:t>
            </a:r>
            <a:r>
              <a:rPr lang="en-GB" sz="1800" dirty="0"/>
              <a:t> tidal field at 720 km (</a:t>
            </a:r>
            <a:r>
              <a:rPr lang="en-GB" sz="1800" dirty="0" err="1"/>
              <a:t>Cryosat</a:t>
            </a:r>
            <a:r>
              <a:rPr lang="en-GB" sz="1800" dirty="0"/>
              <a:t>) altitude 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" r="49975" b="47955"/>
          <a:stretch/>
        </p:blipFill>
        <p:spPr>
          <a:xfrm>
            <a:off x="274940" y="1167679"/>
            <a:ext cx="5749051" cy="417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1" r="49975" b="751"/>
          <a:stretch/>
        </p:blipFill>
        <p:spPr>
          <a:xfrm>
            <a:off x="6037434" y="1167679"/>
            <a:ext cx="5749051" cy="41629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375920" y="4988850"/>
            <a:ext cx="792088" cy="3599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8008" y="5416151"/>
            <a:ext cx="5959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Model prediction </a:t>
            </a:r>
            <a:br>
              <a:rPr lang="en-GB" sz="1800" dirty="0"/>
            </a:br>
            <a:r>
              <a:rPr lang="en-GB" sz="1800" dirty="0"/>
              <a:t>(ocean tidal flow model + model of conductivity for mantle, lithosphere and seawater  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3352" y="6182854"/>
            <a:ext cx="4060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2">
                    <a:lumMod val="50000"/>
                  </a:schemeClr>
                </a:solidFill>
              </a:rPr>
              <a:t>Courtesy: Alexander </a:t>
            </a:r>
            <a:r>
              <a:rPr lang="en-GB" sz="1400" i="1" dirty="0" err="1">
                <a:solidFill>
                  <a:schemeClr val="bg2">
                    <a:lumMod val="50000"/>
                  </a:schemeClr>
                </a:solidFill>
              </a:rPr>
              <a:t>Grayver</a:t>
            </a:r>
            <a:r>
              <a:rPr lang="en-GB" sz="1400" i="1" dirty="0">
                <a:solidFill>
                  <a:schemeClr val="bg2">
                    <a:lumMod val="50000"/>
                  </a:schemeClr>
                </a:solidFill>
              </a:rPr>
              <a:t>, ETH Zürich  </a:t>
            </a:r>
          </a:p>
        </p:txBody>
      </p:sp>
    </p:spTree>
    <p:extLst>
      <p:ext uri="{BB962C8B-B14F-4D97-AF65-F5344CB8AC3E}">
        <p14:creationId xmlns:p14="http://schemas.microsoft.com/office/powerpoint/2010/main" val="1288764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6425" y="1174848"/>
            <a:ext cx="11522075" cy="5040313"/>
          </a:xfrm>
        </p:spPr>
        <p:txBody>
          <a:bodyPr/>
          <a:lstStyle/>
          <a:p>
            <a:r>
              <a:rPr lang="en-GB" sz="2000" dirty="0" err="1"/>
              <a:t>CryoSat</a:t>
            </a:r>
            <a:r>
              <a:rPr lang="en-GB" sz="2000" dirty="0"/>
              <a:t> has set new standards of what is possible with navigational magnetometers: </a:t>
            </a:r>
            <a:br>
              <a:rPr lang="en-GB" sz="2000" dirty="0"/>
            </a:br>
            <a:r>
              <a:rPr lang="en-GB" sz="2000" dirty="0"/>
              <a:t>(until now) the satellite with best magnetic data quality</a:t>
            </a:r>
          </a:p>
          <a:p>
            <a:r>
              <a:rPr lang="en-GB" sz="2000" dirty="0"/>
              <a:t>Data can be used for core field studies and for investigating ionospheric and </a:t>
            </a:r>
            <a:r>
              <a:rPr lang="en-GB" sz="2000" dirty="0" err="1"/>
              <a:t>magnetospheric</a:t>
            </a:r>
            <a:r>
              <a:rPr lang="en-GB" sz="2000" dirty="0"/>
              <a:t> current systems - Space-weather applications</a:t>
            </a:r>
          </a:p>
          <a:p>
            <a:r>
              <a:rPr lang="en-GB" sz="2000" b="1" dirty="0"/>
              <a:t>Enormous potential for science and application</a:t>
            </a:r>
          </a:p>
          <a:p>
            <a:br>
              <a:rPr lang="en-GB" sz="1400" dirty="0">
                <a:solidFill>
                  <a:srgbClr val="0054CC"/>
                </a:solidFill>
              </a:rPr>
            </a:br>
            <a:endParaRPr lang="en-GB" sz="1400" dirty="0">
              <a:solidFill>
                <a:srgbClr val="0054CC"/>
              </a:solidFill>
            </a:endParaRPr>
          </a:p>
          <a:p>
            <a:r>
              <a:rPr lang="en-GB" sz="2000" dirty="0"/>
              <a:t>Calibrated Cryosat-2 magnetic data (Aug 2010 – Dec 2018) </a:t>
            </a:r>
            <a:br>
              <a:rPr lang="en-GB" sz="2000" dirty="0"/>
            </a:br>
            <a:r>
              <a:rPr lang="en-GB" sz="2000" dirty="0"/>
              <a:t>are available as daily files (similar to Swarm L1b data) </a:t>
            </a:r>
            <a:br>
              <a:rPr lang="en-GB" sz="2000" dirty="0"/>
            </a:br>
            <a:r>
              <a:rPr lang="en-GB" sz="2000" dirty="0"/>
              <a:t>at </a:t>
            </a:r>
            <a:r>
              <a:rPr lang="en-GB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ftp://swarm-diss.eo.esa.int/%23CryoSat-2</a:t>
            </a:r>
            <a:r>
              <a:rPr lang="en-GB" sz="2000" dirty="0"/>
              <a:t> </a:t>
            </a:r>
          </a:p>
          <a:p>
            <a:endParaRPr lang="en-GB" sz="2000" dirty="0">
              <a:solidFill>
                <a:srgbClr val="0054CC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BAD200-00BF-4049-A9DF-FD68619C5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493">
            <a:off x="6643471" y="2814204"/>
            <a:ext cx="5415204" cy="7192989"/>
          </a:xfrm>
          <a:prstGeom prst="rect">
            <a:avLst/>
          </a:prstGeom>
          <a:effectLst>
            <a:outerShdw blurRad="50800" dist="38100" dir="5400000" sx="103000" sy="103000" algn="t" rotWithShape="0">
              <a:prstClr val="black">
                <a:alpha val="3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434" y="260648"/>
            <a:ext cx="11523133" cy="693737"/>
          </a:xfrm>
        </p:spPr>
        <p:txBody>
          <a:bodyPr/>
          <a:lstStyle/>
          <a:p>
            <a:r>
              <a:rPr lang="en-US" dirty="0"/>
              <a:t>Terminology …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4435" y="1413446"/>
            <a:ext cx="11523132" cy="5183906"/>
          </a:xfrm>
        </p:spPr>
        <p:txBody>
          <a:bodyPr/>
          <a:lstStyle/>
          <a:p>
            <a:r>
              <a:rPr lang="en-US" sz="2000" b="1" dirty="0">
                <a:solidFill>
                  <a:srgbClr val="0054CC"/>
                </a:solidFill>
              </a:rPr>
              <a:t>Calibration</a:t>
            </a:r>
            <a:r>
              <a:rPr lang="en-US" sz="2000" dirty="0">
                <a:solidFill>
                  <a:srgbClr val="0054CC"/>
                </a:solidFill>
              </a:rPr>
              <a:t>: From Vector Fluxgate Magnetometer (FGM) 3-sensor output </a:t>
            </a:r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br>
              <a:rPr lang="en-US" sz="2000" dirty="0">
                <a:solidFill>
                  <a:srgbClr val="0054CC"/>
                </a:solidFill>
              </a:rPr>
            </a:br>
            <a:r>
              <a:rPr lang="en-US" sz="2000" dirty="0">
                <a:solidFill>
                  <a:srgbClr val="0054CC"/>
                </a:solidFill>
              </a:rPr>
              <a:t>to magnetic field </a:t>
            </a:r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sz="2000" baseline="-25000" dirty="0">
                <a:solidFill>
                  <a:schemeClr val="tx1"/>
                </a:solidFill>
              </a:rPr>
              <a:t>FGM</a:t>
            </a:r>
            <a:r>
              <a:rPr lang="en-US" sz="2000" dirty="0">
                <a:solidFill>
                  <a:srgbClr val="0054CC"/>
                </a:solidFill>
              </a:rPr>
              <a:t> vector in FGM frame</a:t>
            </a:r>
            <a:br>
              <a:rPr lang="en-US" dirty="0">
                <a:solidFill>
                  <a:srgbClr val="0054CC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Estimation</a:t>
            </a:r>
            <a:r>
              <a:rPr lang="en-US" sz="2000" dirty="0">
                <a:solidFill>
                  <a:srgbClr val="0054CC"/>
                </a:solidFill>
              </a:rPr>
              <a:t> of the parameters describing FGM calibration and </a:t>
            </a:r>
            <a:r>
              <a:rPr lang="en-US" sz="2000" dirty="0">
                <a:solidFill>
                  <a:srgbClr val="C00000"/>
                </a:solidFill>
              </a:rPr>
              <a:t>applying</a:t>
            </a:r>
            <a:r>
              <a:rPr lang="en-US" sz="2000" dirty="0">
                <a:solidFill>
                  <a:srgbClr val="0054CC"/>
                </a:solidFill>
              </a:rPr>
              <a:t> them to data </a:t>
            </a:r>
            <a:br>
              <a:rPr lang="en-US" sz="2000" dirty="0">
                <a:solidFill>
                  <a:srgbClr val="0054CC"/>
                </a:solidFill>
              </a:rPr>
            </a:br>
            <a:r>
              <a:rPr lang="en-US" sz="2000" dirty="0">
                <a:solidFill>
                  <a:srgbClr val="0054CC"/>
                </a:solidFill>
              </a:rPr>
              <a:t>in order to get </a:t>
            </a:r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sz="2000" baseline="-25000" dirty="0">
                <a:solidFill>
                  <a:schemeClr val="tx1"/>
                </a:solidFill>
              </a:rPr>
              <a:t>FGM</a:t>
            </a:r>
            <a:r>
              <a:rPr lang="en-US" sz="2000" baseline="-25000" dirty="0">
                <a:solidFill>
                  <a:srgbClr val="0054CC"/>
                </a:solidFill>
              </a:rPr>
              <a:t> </a:t>
            </a:r>
            <a:r>
              <a:rPr lang="en-US" sz="2000" dirty="0">
                <a:solidFill>
                  <a:srgbClr val="0054CC"/>
                </a:solidFill>
              </a:rPr>
              <a:t>in physical units (nT) in an </a:t>
            </a:r>
            <a:r>
              <a:rPr lang="en-US" sz="2000" dirty="0" err="1">
                <a:solidFill>
                  <a:srgbClr val="0054CC"/>
                </a:solidFill>
              </a:rPr>
              <a:t>orthogonalized</a:t>
            </a:r>
            <a:r>
              <a:rPr lang="en-US" sz="2000" dirty="0">
                <a:solidFill>
                  <a:srgbClr val="0054CC"/>
                </a:solidFill>
              </a:rPr>
              <a:t> instrument frame</a:t>
            </a:r>
          </a:p>
          <a:p>
            <a:pPr marL="0" indent="0">
              <a:buNone/>
            </a:pPr>
            <a:endParaRPr lang="en-US" sz="1000" dirty="0">
              <a:solidFill>
                <a:srgbClr val="0054CC"/>
              </a:solidFill>
            </a:endParaRPr>
          </a:p>
          <a:p>
            <a:r>
              <a:rPr lang="en-US" sz="2000" b="1" dirty="0">
                <a:solidFill>
                  <a:srgbClr val="0054CC"/>
                </a:solidFill>
              </a:rPr>
              <a:t>Alignment</a:t>
            </a:r>
            <a:r>
              <a:rPr lang="en-US" sz="2000" dirty="0">
                <a:solidFill>
                  <a:srgbClr val="0054CC"/>
                </a:solidFill>
              </a:rPr>
              <a:t>: Rotation of </a:t>
            </a:r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sz="2000" baseline="-25000" dirty="0">
                <a:solidFill>
                  <a:schemeClr val="tx1"/>
                </a:solidFill>
              </a:rPr>
              <a:t>FGM </a:t>
            </a:r>
            <a:r>
              <a:rPr lang="en-US" sz="2000" dirty="0">
                <a:solidFill>
                  <a:srgbClr val="0054CC"/>
                </a:solidFill>
              </a:rPr>
              <a:t>from FGM frame to Star Imager (STR) frame </a:t>
            </a:r>
            <a:br>
              <a:rPr lang="en-US" sz="2000" dirty="0">
                <a:solidFill>
                  <a:srgbClr val="0054CC"/>
                </a:solidFill>
              </a:rPr>
            </a:br>
            <a:r>
              <a:rPr lang="en-US" sz="2000" dirty="0">
                <a:solidFill>
                  <a:srgbClr val="0054CC"/>
                </a:solidFill>
              </a:rPr>
              <a:t>and further to </a:t>
            </a:r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sz="2000" baseline="-25000" dirty="0">
                <a:solidFill>
                  <a:schemeClr val="tx1"/>
                </a:solidFill>
              </a:rPr>
              <a:t>NEC </a:t>
            </a:r>
            <a:r>
              <a:rPr lang="en-US" sz="2000" dirty="0">
                <a:solidFill>
                  <a:srgbClr val="0054CC"/>
                </a:solidFill>
              </a:rPr>
              <a:t>in NEC (North-East-Center) frame</a:t>
            </a:r>
            <a:br>
              <a:rPr lang="en-US" dirty="0">
                <a:solidFill>
                  <a:srgbClr val="0054CC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Estimation</a:t>
            </a:r>
            <a:r>
              <a:rPr lang="en-US" sz="2000" dirty="0">
                <a:solidFill>
                  <a:srgbClr val="0054CC"/>
                </a:solidFill>
              </a:rPr>
              <a:t> of rotation parameters (“Euler angles”) and </a:t>
            </a:r>
            <a:r>
              <a:rPr lang="en-US" sz="2000" dirty="0">
                <a:solidFill>
                  <a:srgbClr val="C00000"/>
                </a:solidFill>
              </a:rPr>
              <a:t>applying</a:t>
            </a:r>
            <a:r>
              <a:rPr lang="en-US" sz="2000" dirty="0">
                <a:solidFill>
                  <a:srgbClr val="0054CC"/>
                </a:solidFill>
              </a:rPr>
              <a:t> them to </a:t>
            </a:r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sz="2000" baseline="-25000" dirty="0">
                <a:solidFill>
                  <a:schemeClr val="tx1"/>
                </a:solidFill>
              </a:rPr>
              <a:t>FGM</a:t>
            </a:r>
            <a:br>
              <a:rPr lang="en-US" sz="2000" dirty="0">
                <a:solidFill>
                  <a:srgbClr val="0054CC"/>
                </a:solidFill>
              </a:rPr>
            </a:br>
            <a:r>
              <a:rPr lang="en-US" sz="2000" dirty="0">
                <a:solidFill>
                  <a:srgbClr val="0054CC"/>
                </a:solidFill>
              </a:rPr>
              <a:t>using STR attitude data </a:t>
            </a:r>
            <a:r>
              <a:rPr lang="en-US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</a:t>
            </a:r>
            <a:r>
              <a:rPr lang="en-US" sz="2000" dirty="0">
                <a:solidFill>
                  <a:srgbClr val="0054CC"/>
                </a:solidFill>
              </a:rPr>
              <a:t> in order to get magnetic field vector in NEC frame</a:t>
            </a:r>
          </a:p>
          <a:p>
            <a:endParaRPr lang="en-US" sz="1000" dirty="0"/>
          </a:p>
          <a:p>
            <a:r>
              <a:rPr lang="en-GB" sz="2000" b="1" dirty="0">
                <a:solidFill>
                  <a:srgbClr val="0054CC"/>
                </a:solidFill>
              </a:rPr>
              <a:t>Characterization</a:t>
            </a:r>
            <a:r>
              <a:rPr lang="en-GB" sz="2000" dirty="0">
                <a:solidFill>
                  <a:srgbClr val="0054CC"/>
                </a:solidFill>
              </a:rPr>
              <a:t>: Accounting for influence from instrument and/or S/C </a:t>
            </a:r>
            <a:br>
              <a:rPr lang="en-GB" sz="2000" dirty="0">
                <a:solidFill>
                  <a:srgbClr val="0054CC"/>
                </a:solidFill>
              </a:rPr>
            </a:br>
            <a:r>
              <a:rPr lang="en-GB" sz="2000" dirty="0">
                <a:solidFill>
                  <a:srgbClr val="0054CC"/>
                </a:solidFill>
              </a:rPr>
              <a:t>e.g. magnetorquer effect on FGM data, temperature dependence of FGM calibration parameters </a:t>
            </a:r>
            <a:br>
              <a:rPr lang="en-GB" sz="2000" dirty="0">
                <a:solidFill>
                  <a:srgbClr val="0054CC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Estimation</a:t>
            </a:r>
            <a:r>
              <a:rPr lang="en-US" sz="2000" dirty="0">
                <a:solidFill>
                  <a:srgbClr val="0054CC"/>
                </a:solidFill>
              </a:rPr>
              <a:t> of disturbance parameters and </a:t>
            </a:r>
            <a:r>
              <a:rPr lang="en-US" sz="2000" dirty="0">
                <a:solidFill>
                  <a:srgbClr val="C00000"/>
                </a:solidFill>
              </a:rPr>
              <a:t>correction</a:t>
            </a:r>
            <a:r>
              <a:rPr lang="en-US" sz="2000" dirty="0">
                <a:solidFill>
                  <a:srgbClr val="0054CC"/>
                </a:solidFill>
              </a:rPr>
              <a:t> of </a:t>
            </a:r>
            <a:r>
              <a:rPr lang="en-US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sz="2000" baseline="-25000" dirty="0">
                <a:solidFill>
                  <a:schemeClr val="tx1"/>
                </a:solidFill>
              </a:rPr>
              <a:t>FGM</a:t>
            </a:r>
            <a:br>
              <a:rPr lang="en-US" sz="2000" dirty="0">
                <a:solidFill>
                  <a:srgbClr val="0054CC"/>
                </a:solidFill>
              </a:rPr>
            </a:br>
            <a:r>
              <a:rPr lang="en-GB" sz="2000" dirty="0">
                <a:solidFill>
                  <a:srgbClr val="0054CC"/>
                </a:solidFill>
              </a:rPr>
              <a:t>Often done by co-estimation with calibration parameters</a:t>
            </a:r>
            <a:endParaRPr lang="en-US" sz="2000" dirty="0">
              <a:solidFill>
                <a:srgbClr val="0054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83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Temporal Evolution of Calibration and Alignment Parameters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25275" y="637119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>
                    <a:lumMod val="90000"/>
                  </a:schemeClr>
                </a:solidFill>
              </a:rPr>
              <a:t>For FGM3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65115" y="2721114"/>
            <a:ext cx="3453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Month-to-month variation:</a:t>
            </a:r>
          </a:p>
          <a:p>
            <a:endParaRPr lang="en-GB" sz="1200" dirty="0"/>
          </a:p>
          <a:p>
            <a:r>
              <a:rPr lang="en-GB" sz="1400" dirty="0"/>
              <a:t>Offsets: ± 8 nT</a:t>
            </a:r>
            <a:br>
              <a:rPr lang="en-GB" sz="1400" dirty="0"/>
            </a:br>
            <a:endParaRPr lang="en-GB" sz="1400" dirty="0"/>
          </a:p>
          <a:p>
            <a:r>
              <a:rPr lang="en-GB" sz="1400" dirty="0"/>
              <a:t>Scale values: ± 300 ppm</a:t>
            </a:r>
            <a:br>
              <a:rPr lang="en-GB" sz="1400" dirty="0"/>
            </a:br>
            <a:endParaRPr lang="en-GB" sz="1400" dirty="0"/>
          </a:p>
          <a:p>
            <a:r>
              <a:rPr lang="en-GB" sz="1400" dirty="0"/>
              <a:t>non-</a:t>
            </a:r>
            <a:r>
              <a:rPr lang="en-GB" sz="1400" dirty="0" err="1"/>
              <a:t>orthononalities</a:t>
            </a:r>
            <a:r>
              <a:rPr lang="en-GB" sz="1400" dirty="0"/>
              <a:t> </a:t>
            </a:r>
            <a:br>
              <a:rPr lang="en-GB" sz="1400" dirty="0"/>
            </a:br>
            <a:r>
              <a:rPr lang="en-GB" sz="1400" dirty="0"/>
              <a:t>and Euler angles: </a:t>
            </a:r>
            <a:br>
              <a:rPr lang="en-GB" sz="1400" dirty="0"/>
            </a:br>
            <a:r>
              <a:rPr lang="en-GB" sz="1400" dirty="0"/>
              <a:t>	±0.02°(±72 arcsecs)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955AE-958C-4569-AD8F-2723E9168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5" y="1065352"/>
            <a:ext cx="8630618" cy="539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0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Daily </a:t>
            </a:r>
            <a:r>
              <a:rPr lang="en-GB" sz="2400" dirty="0" err="1"/>
              <a:t>rms</a:t>
            </a:r>
            <a:r>
              <a:rPr lang="en-GB" sz="2400" dirty="0"/>
              <a:t> misfit: 5 – 10 </a:t>
            </a:r>
            <a:r>
              <a:rPr lang="en-GB" sz="2400" dirty="0" err="1"/>
              <a:t>nT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" y="1077568"/>
            <a:ext cx="8266268" cy="5415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013AA5-DF1A-4DF4-94E9-5EFB4CF86EEC}"/>
              </a:ext>
            </a:extLst>
          </p:cNvPr>
          <p:cNvSpPr txBox="1"/>
          <p:nvPr/>
        </p:nvSpPr>
        <p:spPr>
          <a:xfrm>
            <a:off x="8653592" y="1437345"/>
            <a:ext cx="2659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B</a:t>
            </a:r>
            <a:r>
              <a:rPr lang="da-DK" sz="1600" b="1" baseline="-25000" dirty="0"/>
              <a:t>N</a:t>
            </a:r>
            <a:r>
              <a:rPr lang="da-DK" sz="1600" b="1" dirty="0"/>
              <a:t>: North component</a:t>
            </a:r>
            <a:endParaRPr lang="da-DK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C03ADE-17B1-41A9-8850-9996F993ED5D}"/>
              </a:ext>
            </a:extLst>
          </p:cNvPr>
          <p:cNvSpPr txBox="1"/>
          <p:nvPr/>
        </p:nvSpPr>
        <p:spPr>
          <a:xfrm>
            <a:off x="8653592" y="2973068"/>
            <a:ext cx="2659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B</a:t>
            </a:r>
            <a:r>
              <a:rPr lang="da-DK" sz="1600" b="1" baseline="-25000" dirty="0"/>
              <a:t>E</a:t>
            </a:r>
            <a:r>
              <a:rPr lang="da-DK" sz="1600" b="1" dirty="0"/>
              <a:t>: East component</a:t>
            </a:r>
            <a:endParaRPr lang="da-DK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5EE902-5023-43A5-831A-62FF9DC14AED}"/>
              </a:ext>
            </a:extLst>
          </p:cNvPr>
          <p:cNvSpPr txBox="1"/>
          <p:nvPr/>
        </p:nvSpPr>
        <p:spPr>
          <a:xfrm>
            <a:off x="8653591" y="4292522"/>
            <a:ext cx="329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B</a:t>
            </a:r>
            <a:r>
              <a:rPr lang="da-DK" sz="1600" b="1" baseline="-25000" dirty="0"/>
              <a:t>C</a:t>
            </a:r>
            <a:r>
              <a:rPr lang="da-DK" sz="1600" b="1" dirty="0"/>
              <a:t>: </a:t>
            </a:r>
            <a:r>
              <a:rPr lang="da-DK" sz="1600" b="1" dirty="0" err="1"/>
              <a:t>Downward</a:t>
            </a:r>
            <a:r>
              <a:rPr lang="da-DK" sz="1600" b="1" dirty="0"/>
              <a:t> component</a:t>
            </a:r>
            <a:endParaRPr lang="da-DK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F78C6-1D04-48D5-91F6-AD17DCFAE4E6}"/>
              </a:ext>
            </a:extLst>
          </p:cNvPr>
          <p:cNvSpPr txBox="1"/>
          <p:nvPr/>
        </p:nvSpPr>
        <p:spPr>
          <a:xfrm>
            <a:off x="8653592" y="5695450"/>
            <a:ext cx="2659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F: </a:t>
            </a:r>
            <a:r>
              <a:rPr lang="da-DK" sz="1600" b="1" dirty="0" err="1"/>
              <a:t>Magnetic</a:t>
            </a:r>
            <a:r>
              <a:rPr lang="da-DK" sz="1600" b="1" dirty="0"/>
              <a:t> </a:t>
            </a:r>
            <a:r>
              <a:rPr lang="da-DK" sz="1600" b="1" dirty="0" err="1"/>
              <a:t>intensity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130550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6" y="1772816"/>
            <a:ext cx="5150402" cy="468640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5663952" y="4077072"/>
            <a:ext cx="7200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511960" y="3879791"/>
            <a:ext cx="321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Counter-rotating orbits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108203" y="3954076"/>
            <a:ext cx="5366426" cy="1197156"/>
            <a:chOff x="5108203" y="3954076"/>
            <a:chExt cx="5366426" cy="1197156"/>
          </a:xfrm>
        </p:grpSpPr>
        <p:sp>
          <p:nvSpPr>
            <p:cNvPr id="12" name="Oval 11"/>
            <p:cNvSpPr/>
            <p:nvPr/>
          </p:nvSpPr>
          <p:spPr bwMode="auto">
            <a:xfrm>
              <a:off x="5108203" y="3954076"/>
              <a:ext cx="216024" cy="216024"/>
            </a:xfrm>
            <a:prstGeom prst="ellipse">
              <a:avLst/>
            </a:prstGeom>
            <a:noFill/>
            <a:ln w="22225" cap="flat" cmpd="sng" algn="ctr">
              <a:solidFill>
                <a:srgbClr val="EDB0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324227" y="4120940"/>
              <a:ext cx="5150402" cy="1030292"/>
              <a:chOff x="5324227" y="4120940"/>
              <a:chExt cx="5150402" cy="1030292"/>
            </a:xfrm>
          </p:grpSpPr>
          <p:cxnSp>
            <p:nvCxnSpPr>
              <p:cNvPr id="13" name="Straight Arrow Connector 12"/>
              <p:cNvCxnSpPr/>
              <p:nvPr/>
            </p:nvCxnSpPr>
            <p:spPr bwMode="auto">
              <a:xfrm flipH="1" flipV="1">
                <a:off x="5324227" y="4120940"/>
                <a:ext cx="1147901" cy="825323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ECAC1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" name="TextBox 13"/>
              <p:cNvSpPr txBox="1"/>
              <p:nvPr/>
            </p:nvSpPr>
            <p:spPr>
              <a:xfrm>
                <a:off x="6472128" y="4781900"/>
                <a:ext cx="40025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dirty="0">
                    <a:solidFill>
                      <a:srgbClr val="EDB01E"/>
                    </a:solidFill>
                  </a:rPr>
                  <a:t>Swarm A/C vs B: October 2021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1055440" y="2956473"/>
            <a:ext cx="9649072" cy="1213627"/>
            <a:chOff x="1055440" y="2956473"/>
            <a:chExt cx="9649072" cy="1213627"/>
          </a:xfrm>
        </p:grpSpPr>
        <p:sp>
          <p:nvSpPr>
            <p:cNvPr id="20" name="Oval 19"/>
            <p:cNvSpPr/>
            <p:nvPr/>
          </p:nvSpPr>
          <p:spPr bwMode="auto">
            <a:xfrm>
              <a:off x="3215680" y="3954076"/>
              <a:ext cx="216024" cy="216024"/>
            </a:xfrm>
            <a:prstGeom prst="ellipse">
              <a:avLst/>
            </a:prstGeom>
            <a:noFill/>
            <a:ln w="22225" cap="flat" cmpd="sng" algn="ctr">
              <a:solidFill>
                <a:srgbClr val="D953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2" name="Straight Arrow Connector 21"/>
            <p:cNvCxnSpPr>
              <a:stCxn id="23" idx="1"/>
            </p:cNvCxnSpPr>
            <p:nvPr/>
          </p:nvCxnSpPr>
          <p:spPr bwMode="auto">
            <a:xfrm flipH="1">
              <a:off x="4583832" y="3141139"/>
              <a:ext cx="2493217" cy="83071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D74B0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7077049" y="2956473"/>
              <a:ext cx="3627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D74B0F"/>
                  </a:solidFill>
                </a:rPr>
                <a:t>Swarm A/C vs </a:t>
              </a:r>
              <a:r>
                <a:rPr lang="en-GB" sz="1800" dirty="0" err="1">
                  <a:solidFill>
                    <a:srgbClr val="D74B0F"/>
                  </a:solidFill>
                </a:rPr>
                <a:t>CryoSat</a:t>
              </a:r>
              <a:endParaRPr lang="en-GB" sz="1800" dirty="0">
                <a:solidFill>
                  <a:srgbClr val="D74B0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2135560" y="3954076"/>
              <a:ext cx="216024" cy="216024"/>
            </a:xfrm>
            <a:prstGeom prst="ellipse">
              <a:avLst/>
            </a:prstGeom>
            <a:noFill/>
            <a:ln w="22225" cap="flat" cmpd="sng" algn="ctr">
              <a:solidFill>
                <a:srgbClr val="D953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1055440" y="3954076"/>
              <a:ext cx="216024" cy="216024"/>
            </a:xfrm>
            <a:prstGeom prst="ellipse">
              <a:avLst/>
            </a:prstGeom>
            <a:noFill/>
            <a:ln w="22225" cap="flat" cmpd="sng" algn="ctr">
              <a:solidFill>
                <a:srgbClr val="D953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4288822" y="3954076"/>
              <a:ext cx="216024" cy="216024"/>
            </a:xfrm>
            <a:prstGeom prst="ellipse">
              <a:avLst/>
            </a:prstGeom>
            <a:noFill/>
            <a:ln w="22225" cap="flat" cmpd="sng" algn="ctr">
              <a:solidFill>
                <a:srgbClr val="D953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86921" y="1961764"/>
            <a:ext cx="9024574" cy="2205978"/>
            <a:chOff x="986921" y="1961764"/>
            <a:chExt cx="9024574" cy="2205978"/>
          </a:xfrm>
        </p:grpSpPr>
        <p:cxnSp>
          <p:nvCxnSpPr>
            <p:cNvPr id="32" name="Straight Arrow Connector 31"/>
            <p:cNvCxnSpPr/>
            <p:nvPr/>
          </p:nvCxnSpPr>
          <p:spPr bwMode="auto">
            <a:xfrm flipH="1">
              <a:off x="2207568" y="2164845"/>
              <a:ext cx="4176466" cy="178687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65B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6384032" y="1961764"/>
              <a:ext cx="3627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0065B7"/>
                  </a:solidFill>
                </a:rPr>
                <a:t>Swarm B vs </a:t>
              </a:r>
              <a:r>
                <a:rPr lang="en-GB" sz="1800" dirty="0" err="1">
                  <a:solidFill>
                    <a:srgbClr val="0065B7"/>
                  </a:solidFill>
                </a:rPr>
                <a:t>CryoSat</a:t>
              </a:r>
              <a:endParaRPr lang="en-GB" sz="1800" dirty="0">
                <a:solidFill>
                  <a:srgbClr val="0065B7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1991544" y="3951718"/>
              <a:ext cx="216024" cy="216024"/>
            </a:xfrm>
            <a:prstGeom prst="ellipse">
              <a:avLst/>
            </a:prstGeom>
            <a:noFill/>
            <a:ln w="22225" cap="flat" cmpd="sng" algn="ctr">
              <a:solidFill>
                <a:srgbClr val="0065B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2927648" y="3951718"/>
              <a:ext cx="216024" cy="216024"/>
            </a:xfrm>
            <a:prstGeom prst="ellipse">
              <a:avLst/>
            </a:prstGeom>
            <a:noFill/>
            <a:ln w="22225" cap="flat" cmpd="sng" algn="ctr">
              <a:solidFill>
                <a:srgbClr val="0065B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3905280" y="3951718"/>
              <a:ext cx="216024" cy="216024"/>
            </a:xfrm>
            <a:prstGeom prst="ellipse">
              <a:avLst/>
            </a:prstGeom>
            <a:noFill/>
            <a:ln w="22225" cap="flat" cmpd="sng" algn="ctr">
              <a:solidFill>
                <a:srgbClr val="0065B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4871864" y="3951718"/>
              <a:ext cx="216024" cy="216024"/>
            </a:xfrm>
            <a:prstGeom prst="ellipse">
              <a:avLst/>
            </a:prstGeom>
            <a:noFill/>
            <a:ln w="22225" cap="flat" cmpd="sng" algn="ctr">
              <a:solidFill>
                <a:srgbClr val="0065B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986921" y="3951718"/>
              <a:ext cx="216024" cy="216024"/>
            </a:xfrm>
            <a:prstGeom prst="ellipse">
              <a:avLst/>
            </a:prstGeom>
            <a:noFill/>
            <a:ln w="22225" cap="flat" cmpd="sng" algn="ctr">
              <a:solidFill>
                <a:srgbClr val="0065B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45" name="Title 1"/>
          <p:cNvSpPr txBox="1">
            <a:spLocks/>
          </p:cNvSpPr>
          <p:nvPr/>
        </p:nvSpPr>
        <p:spPr bwMode="auto">
          <a:xfrm>
            <a:off x="334434" y="112564"/>
            <a:ext cx="11523133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CC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CC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CC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CC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CC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CC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CC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CC"/>
                </a:solidFill>
                <a:latin typeface="Tahoma" pitchFamily="34" charset="0"/>
              </a:defRPr>
            </a:lvl9pPr>
          </a:lstStyle>
          <a:p>
            <a:r>
              <a:rPr lang="en-GB" kern="0" dirty="0">
                <a:solidFill>
                  <a:schemeClr val="bg1"/>
                </a:solidFill>
              </a:rPr>
              <a:t>Conjunctions Swarm / CryoSat-2</a:t>
            </a:r>
            <a:br>
              <a:rPr lang="en-GB" kern="0" dirty="0">
                <a:solidFill>
                  <a:schemeClr val="bg1"/>
                </a:solidFill>
              </a:rPr>
            </a:br>
            <a:r>
              <a:rPr lang="en-GB" sz="2400" b="0" kern="0" dirty="0">
                <a:solidFill>
                  <a:schemeClr val="bg1"/>
                </a:solidFill>
              </a:rPr>
              <a:t>Test case for “All-Swarm-satellites-in-one-orbital-plane” of October 2021</a:t>
            </a:r>
          </a:p>
        </p:txBody>
      </p:sp>
    </p:spTree>
    <p:extLst>
      <p:ext uri="{BB962C8B-B14F-4D97-AF65-F5344CB8AC3E}">
        <p14:creationId xmlns:p14="http://schemas.microsoft.com/office/powerpoint/2010/main" val="348074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6F978-949D-1140-97B1-417FBE44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Nils Olsen</a:t>
            </a:r>
            <a:br>
              <a:rPr lang="en-GB" dirty="0"/>
            </a:br>
            <a:r>
              <a:rPr lang="en-GB" dirty="0"/>
              <a:t>DTU Space</a:t>
            </a:r>
            <a:br>
              <a:rPr lang="en-GB" dirty="0"/>
            </a:br>
            <a:r>
              <a:rPr lang="en-GB" dirty="0"/>
              <a:t>Technical University of Denmark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9B58C-922F-46B6-B2D5-A95D08959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5633" y="-620926"/>
            <a:ext cx="5570147" cy="5771039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A62D5F32-09AB-4BA3-9729-8F297667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5763294"/>
            <a:ext cx="11741010" cy="563779"/>
          </a:xfrm>
        </p:spPr>
        <p:txBody>
          <a:bodyPr/>
          <a:lstStyle/>
          <a:p>
            <a:r>
              <a:rPr lang="en-GB" b="0" dirty="0"/>
              <a:t>Exploring Earth's magnetic field </a:t>
            </a:r>
            <a:br>
              <a:rPr lang="en-GB" b="0" dirty="0"/>
            </a:br>
            <a:r>
              <a:rPr lang="en-GB" b="0" dirty="0"/>
              <a:t>and its environment with CryoSat-2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1BA33-30A8-48F3-BC46-13F6428C2163}"/>
              </a:ext>
            </a:extLst>
          </p:cNvPr>
          <p:cNvSpPr txBox="1"/>
          <p:nvPr/>
        </p:nvSpPr>
        <p:spPr>
          <a:xfrm>
            <a:off x="7396226" y="2012432"/>
            <a:ext cx="4409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Earth’s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magnetic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field</a:t>
            </a:r>
            <a:endParaRPr lang="da-DK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bg1"/>
                </a:solidFill>
              </a:rPr>
              <a:t>Why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using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CryoSat</a:t>
            </a:r>
            <a:r>
              <a:rPr lang="da-DK" dirty="0">
                <a:solidFill>
                  <a:schemeClr val="bg1"/>
                </a:solidFill>
              </a:rPr>
              <a:t>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</a:rPr>
              <a:t>How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</a:rPr>
              <a:t>Applications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56DCD-E294-42D4-91C8-00E040165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47"/>
          <a:stretch/>
        </p:blipFill>
        <p:spPr>
          <a:xfrm>
            <a:off x="7396226" y="116732"/>
            <a:ext cx="2666195" cy="1809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0B6531-9D78-4E50-839F-A6FF26FF8226}"/>
              </a:ext>
            </a:extLst>
          </p:cNvPr>
          <p:cNvSpPr txBox="1"/>
          <p:nvPr/>
        </p:nvSpPr>
        <p:spPr>
          <a:xfrm>
            <a:off x="6833286" y="3876446"/>
            <a:ext cx="5433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err="1">
                <a:solidFill>
                  <a:schemeClr val="bg1"/>
                </a:solidFill>
              </a:rPr>
              <a:t>Thanks</a:t>
            </a:r>
            <a:r>
              <a:rPr lang="da-DK" sz="2000" dirty="0">
                <a:solidFill>
                  <a:schemeClr val="bg1"/>
                </a:solidFill>
              </a:rPr>
              <a:t> to: </a:t>
            </a:r>
            <a:r>
              <a:rPr lang="it-IT" sz="2000" dirty="0">
                <a:solidFill>
                  <a:schemeClr val="bg1"/>
                </a:solidFill>
              </a:rPr>
              <a:t>Giuseppe Albini, 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Jerome Bouffard, Tommaso Parrinello and the Technical Team of CryoSat</a:t>
            </a:r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1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1" y="1196752"/>
            <a:ext cx="9595441" cy="5315316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334434" y="404664"/>
            <a:ext cx="11523133" cy="693737"/>
          </a:xfrm>
        </p:spPr>
        <p:txBody>
          <a:bodyPr>
            <a:normAutofit fontScale="90000"/>
          </a:bodyPr>
          <a:lstStyle/>
          <a:p>
            <a:r>
              <a:rPr lang="en-GB" dirty="0"/>
              <a:t>Conjunctions Swarm-B / CryoSat-2 on 11 Oct 2016</a:t>
            </a:r>
            <a:br>
              <a:rPr lang="en-GB" dirty="0"/>
            </a:br>
            <a:endParaRPr lang="en-GB" b="0" dirty="0"/>
          </a:p>
        </p:txBody>
      </p:sp>
      <p:sp>
        <p:nvSpPr>
          <p:cNvPr id="2" name="TextBox 1"/>
          <p:cNvSpPr txBox="1"/>
          <p:nvPr/>
        </p:nvSpPr>
        <p:spPr>
          <a:xfrm>
            <a:off x="9192344" y="6342791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CHAOS-6_x9 core removed</a:t>
            </a:r>
          </a:p>
        </p:txBody>
      </p:sp>
    </p:spTree>
    <p:extLst>
      <p:ext uri="{BB962C8B-B14F-4D97-AF65-F5344CB8AC3E}">
        <p14:creationId xmlns:p14="http://schemas.microsoft.com/office/powerpoint/2010/main" val="238373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09056" y="2432635"/>
            <a:ext cx="6865224" cy="4086251"/>
            <a:chOff x="5159896" y="2583109"/>
            <a:chExt cx="6865224" cy="40862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120" y="2876978"/>
              <a:ext cx="4716228" cy="379238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6096000" y="3168353"/>
              <a:ext cx="1754538" cy="11521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5159896" y="4320481"/>
              <a:ext cx="1754538" cy="11521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0710807" y="4138355"/>
              <a:ext cx="1154623" cy="7581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7477325" y="4161327"/>
              <a:ext cx="746426" cy="49014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1169408" y="3106229"/>
              <a:ext cx="855712" cy="5619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8380065" y="4243335"/>
              <a:ext cx="1370676" cy="62402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7683244" y="2583109"/>
              <a:ext cx="1370676" cy="62402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0" y="2464464"/>
            <a:ext cx="11531879" cy="563779"/>
          </a:xfrm>
        </p:spPr>
        <p:txBody>
          <a:bodyPr>
            <a:normAutofit fontScale="90000"/>
          </a:bodyPr>
          <a:lstStyle/>
          <a:p>
            <a:r>
              <a:rPr lang="en-GB" sz="2400" b="0" dirty="0">
                <a:solidFill>
                  <a:schemeClr val="tx1"/>
                </a:solidFill>
                <a:latin typeface="+mn-lt"/>
              </a:rPr>
              <a:t>Most satellites – including </a:t>
            </a:r>
            <a:r>
              <a:rPr lang="en-GB" sz="2400" b="0" dirty="0" err="1">
                <a:solidFill>
                  <a:schemeClr val="tx1"/>
                </a:solidFill>
                <a:latin typeface="+mn-lt"/>
              </a:rPr>
              <a:t>CryoSat</a:t>
            </a:r>
            <a:r>
              <a:rPr lang="en-GB" sz="2400" b="0" dirty="0">
                <a:solidFill>
                  <a:schemeClr val="tx1"/>
                </a:solidFill>
                <a:latin typeface="+mn-lt"/>
              </a:rPr>
              <a:t> - carry magnetometer for navigational purposes</a:t>
            </a:r>
            <a:br>
              <a:rPr lang="en-GB" sz="2400" b="0" dirty="0">
                <a:solidFill>
                  <a:schemeClr val="tx1"/>
                </a:solidFill>
                <a:latin typeface="+mn-lt"/>
              </a:rPr>
            </a:br>
            <a:r>
              <a:rPr lang="en-GB" sz="2400" b="0" dirty="0">
                <a:solidFill>
                  <a:schemeClr val="tx1"/>
                </a:solidFill>
                <a:latin typeface="+mn-lt"/>
              </a:rPr>
              <a:t>as part of their AOCS (Attitude and Orbit Control System)</a:t>
            </a:r>
            <a:br>
              <a:rPr lang="en-GB" sz="2400" b="0" dirty="0">
                <a:solidFill>
                  <a:schemeClr val="tx1"/>
                </a:solidFill>
                <a:latin typeface="+mn-lt"/>
              </a:rPr>
            </a:br>
            <a:br>
              <a:rPr lang="en-GB" sz="2400" b="0" dirty="0">
                <a:solidFill>
                  <a:schemeClr val="tx1"/>
                </a:solidFill>
                <a:latin typeface="+mn-lt"/>
              </a:rPr>
            </a:br>
            <a:r>
              <a:rPr lang="en-GB" sz="2400" b="0" dirty="0">
                <a:solidFill>
                  <a:schemeClr val="tx1"/>
                </a:solidFill>
                <a:latin typeface="+mn-lt"/>
              </a:rPr>
              <a:t>The data of these AOCS magnetometers have scientific value</a:t>
            </a:r>
            <a:br>
              <a:rPr lang="en-GB" sz="2400" b="0" dirty="0">
                <a:solidFill>
                  <a:schemeClr val="tx1"/>
                </a:solidFill>
                <a:latin typeface="+mn-lt"/>
              </a:rPr>
            </a:br>
            <a:r>
              <a:rPr lang="en-GB" sz="2400" b="0" dirty="0">
                <a:solidFill>
                  <a:schemeClr val="tx1"/>
                </a:solidFill>
                <a:latin typeface="+mn-lt"/>
              </a:rPr>
              <a:t>but data calibration is essential</a:t>
            </a:r>
            <a:b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Towards a true swarm of satellites …</a:t>
            </a:r>
          </a:p>
        </p:txBody>
      </p:sp>
    </p:spTree>
    <p:extLst>
      <p:ext uri="{BB962C8B-B14F-4D97-AF65-F5344CB8AC3E}">
        <p14:creationId xmlns:p14="http://schemas.microsoft.com/office/powerpoint/2010/main" val="184261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1933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>
              <a:latin typeface="Arial" charset="0"/>
            </a:endParaRPr>
          </a:p>
        </p:txBody>
      </p:sp>
      <p:pic>
        <p:nvPicPr>
          <p:cNvPr id="12" name="B_Eart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/>
        </p:blipFill>
        <p:spPr>
          <a:xfrm>
            <a:off x="-403324" y="-216746"/>
            <a:ext cx="12978672" cy="7301652"/>
          </a:xfr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F40BD55-BBB2-467B-B624-BB90A7044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286" y="-49622"/>
            <a:ext cx="11523133" cy="575791"/>
          </a:xfrm>
        </p:spPr>
        <p:txBody>
          <a:bodyPr/>
          <a:lstStyle/>
          <a:p>
            <a:r>
              <a:rPr lang="en-US" altLang="da-DK" dirty="0"/>
              <a:t>Sources of the Near-Earth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228377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944CBEF7-F472-494F-8926-B59C81377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434" y="188914"/>
            <a:ext cx="11523133" cy="575791"/>
          </a:xfrm>
        </p:spPr>
        <p:txBody>
          <a:bodyPr/>
          <a:lstStyle/>
          <a:p>
            <a:r>
              <a:rPr lang="en-US" altLang="da-DK" dirty="0"/>
              <a:t>Sources of the Near-Earth Magnetic Field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ED19E837-2EDB-41EE-B215-0ACB8FB99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4434" y="1169987"/>
            <a:ext cx="8610600" cy="4495800"/>
          </a:xfrm>
        </p:spPr>
        <p:txBody>
          <a:bodyPr/>
          <a:lstStyle/>
          <a:p>
            <a:r>
              <a:rPr lang="en-US" altLang="da-DK" sz="1600" dirty="0"/>
              <a:t>Internal sources</a:t>
            </a:r>
          </a:p>
          <a:p>
            <a:pPr lvl="1"/>
            <a:r>
              <a:rPr lang="en-US" altLang="da-DK" sz="1200" dirty="0"/>
              <a:t>fluid outer core: 94%	electrical currents created by motion of a conductor</a:t>
            </a:r>
          </a:p>
          <a:p>
            <a:pPr lvl="1"/>
            <a:r>
              <a:rPr lang="en-US" altLang="da-DK" sz="1200" dirty="0"/>
              <a:t>crust: 3%		permanent magnetization of minerals</a:t>
            </a:r>
          </a:p>
          <a:p>
            <a:pPr lvl="1"/>
            <a:r>
              <a:rPr lang="en-US" altLang="da-DK" sz="1200" dirty="0"/>
              <a:t>(mantle:		induced currents due to time varying </a:t>
            </a:r>
            <a:r>
              <a:rPr lang="en-US" altLang="da-DK" sz="1200" b="1" dirty="0"/>
              <a:t>B</a:t>
            </a:r>
            <a:r>
              <a:rPr lang="en-US" altLang="da-DK" sz="1200" dirty="0"/>
              <a:t>)</a:t>
            </a:r>
            <a:endParaRPr lang="en-US" altLang="da-DK" sz="1400" dirty="0"/>
          </a:p>
          <a:p>
            <a:r>
              <a:rPr lang="en-US" altLang="da-DK" sz="1600" dirty="0"/>
              <a:t>External sources</a:t>
            </a:r>
          </a:p>
          <a:p>
            <a:pPr lvl="1"/>
            <a:r>
              <a:rPr lang="en-US" altLang="da-DK" sz="1200" dirty="0"/>
              <a:t>current systems in ionosphere and magnetosphere: 3%,	but highly time-variable!</a:t>
            </a:r>
            <a:br>
              <a:rPr lang="en-US" altLang="da-DK" sz="1600" dirty="0"/>
            </a:br>
            <a:r>
              <a:rPr lang="en-US" altLang="da-DK" sz="1200" dirty="0"/>
              <a:t>caused by solar particles, fields, and radiation</a:t>
            </a:r>
            <a:br>
              <a:rPr lang="en-US" altLang="da-DK" sz="1200" dirty="0"/>
            </a:br>
            <a:endParaRPr lang="en-US" altLang="da-DK" sz="1200" dirty="0"/>
          </a:p>
        </p:txBody>
      </p:sp>
      <p:pic>
        <p:nvPicPr>
          <p:cNvPr id="184324" name="Picture 4" descr="C:\CDR\bw.JPG">
            <a:extLst>
              <a:ext uri="{FF2B5EF4-FFF2-40B4-BE49-F238E27FC236}">
                <a16:creationId xmlns:a16="http://schemas.microsoft.com/office/drawing/2014/main" id="{CAD39EDC-9A99-449F-A63A-5724EB75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t="352" r="148" b="352"/>
          <a:stretch>
            <a:fillRect/>
          </a:stretch>
        </p:blipFill>
        <p:spPr bwMode="auto">
          <a:xfrm>
            <a:off x="334434" y="3243343"/>
            <a:ext cx="765968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72DAA-8F11-484F-A7F3-E8E16718C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161" y="1362074"/>
            <a:ext cx="2266951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0"/>
            <a:ext cx="12201872" cy="6917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3" y="0"/>
            <a:ext cx="12201871" cy="6917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-1"/>
            <a:ext cx="12201872" cy="691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2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3F324D-E656-494A-A2AB-150EB898F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1" y="1066800"/>
            <a:ext cx="7851685" cy="5397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6C8388-0744-472B-8650-2AD43AB7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Why</a:t>
            </a:r>
            <a:r>
              <a:rPr lang="da-DK" dirty="0"/>
              <a:t> </a:t>
            </a:r>
            <a:r>
              <a:rPr lang="da-DK" dirty="0" err="1"/>
              <a:t>using</a:t>
            </a:r>
            <a:r>
              <a:rPr lang="da-DK" dirty="0"/>
              <a:t> </a:t>
            </a:r>
            <a:r>
              <a:rPr lang="da-DK" dirty="0" err="1"/>
              <a:t>CryoSat</a:t>
            </a:r>
            <a:r>
              <a:rPr lang="da-DK" dirty="0"/>
              <a:t> for </a:t>
            </a:r>
            <a:r>
              <a:rPr lang="da-DK" dirty="0" err="1"/>
              <a:t>exploring</a:t>
            </a:r>
            <a:r>
              <a:rPr lang="da-DK" dirty="0"/>
              <a:t> </a:t>
            </a:r>
            <a:r>
              <a:rPr lang="da-DK" dirty="0" err="1"/>
              <a:t>Earth’s</a:t>
            </a:r>
            <a:r>
              <a:rPr lang="da-DK" dirty="0"/>
              <a:t> </a:t>
            </a:r>
            <a:r>
              <a:rPr lang="da-DK" dirty="0" err="1"/>
              <a:t>magnetic</a:t>
            </a:r>
            <a:r>
              <a:rPr lang="da-DK" dirty="0"/>
              <a:t> </a:t>
            </a:r>
            <a:r>
              <a:rPr lang="da-DK" dirty="0" err="1"/>
              <a:t>field</a:t>
            </a:r>
            <a:r>
              <a:rPr lang="da-DK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EF31D-CC7C-4F30-A41A-EC87F7309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1" y="1066800"/>
            <a:ext cx="7851685" cy="539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BA2345-5FB6-4432-A0AD-B40F17512681}"/>
              </a:ext>
            </a:extLst>
          </p:cNvPr>
          <p:cNvSpPr txBox="1"/>
          <p:nvPr/>
        </p:nvSpPr>
        <p:spPr>
          <a:xfrm>
            <a:off x="8191500" y="1119644"/>
            <a:ext cx="38197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high-precision magnetic field data are available between in the gap between CHAMP and Swarm</a:t>
            </a:r>
            <a:br>
              <a:rPr lang="en-US" dirty="0"/>
            </a:br>
            <a:r>
              <a:rPr lang="en-US" sz="2000" dirty="0"/>
              <a:t>(Oct 2020 and Nov 2013)</a:t>
            </a:r>
          </a:p>
          <a:p>
            <a:endParaRPr lang="en-US" dirty="0"/>
          </a:p>
          <a:p>
            <a:r>
              <a:rPr lang="en-US" dirty="0" err="1"/>
              <a:t>CryoSat</a:t>
            </a:r>
            <a:r>
              <a:rPr lang="en-US" dirty="0"/>
              <a:t> helps to fill this gap, for improved study of the dynamics of Earth’s core field</a:t>
            </a:r>
          </a:p>
        </p:txBody>
      </p:sp>
    </p:spTree>
    <p:extLst>
      <p:ext uri="{BB962C8B-B14F-4D97-AF65-F5344CB8AC3E}">
        <p14:creationId xmlns:p14="http://schemas.microsoft.com/office/powerpoint/2010/main" val="5972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6E8FB34-1DE0-4A36-AD72-031E5F55B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8" y="1191038"/>
            <a:ext cx="7920557" cy="4098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5EE564-D8D3-4446-B172-03D98B3CB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8" y="1191038"/>
            <a:ext cx="7920557" cy="4098120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2C9D1C7C-2C02-45E1-B255-F99319FD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188914"/>
            <a:ext cx="11523133" cy="575791"/>
          </a:xfrm>
        </p:spPr>
        <p:txBody>
          <a:bodyPr/>
          <a:lstStyle/>
          <a:p>
            <a:r>
              <a:rPr lang="da-DK" dirty="0" err="1"/>
              <a:t>Why</a:t>
            </a:r>
            <a:r>
              <a:rPr lang="da-DK" dirty="0"/>
              <a:t> </a:t>
            </a:r>
            <a:r>
              <a:rPr lang="da-DK" dirty="0" err="1"/>
              <a:t>using</a:t>
            </a:r>
            <a:r>
              <a:rPr lang="da-DK" dirty="0"/>
              <a:t> </a:t>
            </a:r>
            <a:r>
              <a:rPr lang="da-DK" dirty="0" err="1"/>
              <a:t>CryoSat</a:t>
            </a:r>
            <a:r>
              <a:rPr lang="da-DK" dirty="0"/>
              <a:t> for </a:t>
            </a:r>
            <a:r>
              <a:rPr lang="da-DK" dirty="0" err="1"/>
              <a:t>exploring</a:t>
            </a:r>
            <a:r>
              <a:rPr lang="da-DK" dirty="0"/>
              <a:t> </a:t>
            </a:r>
            <a:r>
              <a:rPr lang="da-DK" dirty="0" err="1"/>
              <a:t>Earth’s</a:t>
            </a:r>
            <a:r>
              <a:rPr lang="da-DK" dirty="0"/>
              <a:t> </a:t>
            </a:r>
            <a:r>
              <a:rPr lang="da-DK" dirty="0" err="1"/>
              <a:t>magnetic</a:t>
            </a:r>
            <a:r>
              <a:rPr lang="da-DK" dirty="0"/>
              <a:t> </a:t>
            </a:r>
            <a:r>
              <a:rPr lang="da-DK" dirty="0" err="1"/>
              <a:t>field</a:t>
            </a:r>
            <a:r>
              <a:rPr lang="da-DK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6B11D0-416A-4791-A695-02F28332356F}"/>
              </a:ext>
            </a:extLst>
          </p:cNvPr>
          <p:cNvSpPr txBox="1"/>
          <p:nvPr/>
        </p:nvSpPr>
        <p:spPr>
          <a:xfrm>
            <a:off x="8191500" y="1258542"/>
            <a:ext cx="38766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Ionospheric and magnetospheric electric current systems are oriented </a:t>
            </a:r>
            <a:r>
              <a:rPr lang="en-US" sz="2000" dirty="0" err="1"/>
              <a:t>wrt</a:t>
            </a:r>
            <a:r>
              <a:rPr lang="en-US" sz="2000" dirty="0"/>
              <a:t> Sun</a:t>
            </a:r>
          </a:p>
          <a:p>
            <a:endParaRPr lang="en-US" sz="2000" dirty="0"/>
          </a:p>
          <a:p>
            <a:r>
              <a:rPr lang="en-US" sz="2000" dirty="0"/>
              <a:t>Single satellites only measure at one specific local time (slowly drifting in time)</a:t>
            </a:r>
          </a:p>
          <a:p>
            <a:endParaRPr lang="en-US" sz="2000" dirty="0"/>
          </a:p>
          <a:p>
            <a:r>
              <a:rPr lang="en-US" sz="2000" dirty="0"/>
              <a:t>Simultaneous magnetic data from many satellites allows to detangle time-space structure of external sources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DCB547-EA63-4A59-AC2C-1619E526021C}"/>
              </a:ext>
            </a:extLst>
          </p:cNvPr>
          <p:cNvSpPr txBox="1"/>
          <p:nvPr/>
        </p:nvSpPr>
        <p:spPr>
          <a:xfrm>
            <a:off x="2839847" y="5428515"/>
            <a:ext cx="2488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CryoSat-2, 1 </a:t>
            </a:r>
            <a:r>
              <a:rPr lang="da-DK" sz="1400" dirty="0" err="1"/>
              <a:t>Aug</a:t>
            </a:r>
            <a:r>
              <a:rPr lang="da-DK" sz="1400" dirty="0"/>
              <a:t> 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706FAA-CD88-4A4E-AB8B-08487EE28FF4}"/>
              </a:ext>
            </a:extLst>
          </p:cNvPr>
          <p:cNvSpPr txBox="1"/>
          <p:nvPr/>
        </p:nvSpPr>
        <p:spPr>
          <a:xfrm>
            <a:off x="2839847" y="5437268"/>
            <a:ext cx="29687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400" dirty="0"/>
              <a:t>CryoSat-2, 1 - 29 </a:t>
            </a:r>
            <a:r>
              <a:rPr lang="da-DK" sz="1400" dirty="0" err="1"/>
              <a:t>Aug</a:t>
            </a:r>
            <a:r>
              <a:rPr lang="da-DK" sz="140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93661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,7289"/>
  <p:tag name="ORIGINALWIDTH" val="1823,022"/>
  <p:tag name="LATEXADDIN" val="\documentclass{article}&#10;\usepackage{amsmath}&#10;\pagestyle{empty}&#10;\begin{document}&#10;&#10;\begin{eqnarray*}&#10;\mathbf{B}_{\text{CRF}} &#10;&amp;=&amp; \underline{\underline{\textbf{R}}}_{\text{A}} \ \mathbf{\underline{\underline{P}}}^{-1}\mathbf{%&#10; \ \underline{\underline{S}}}^{-1}\mathbf{\ }(\mathbf{E}-\mathbf{b})&#10;\end{eqnarray*}&#10;&#10;&#10;\end{document}"/>
  <p:tag name="IGUANATEXSIZE" val="20"/>
  <p:tag name="IGUANATEXCURSOR" val="293"/>
  <p:tag name="TRANSPARENCY" val="True"/>
  <p:tag name="FILENAME" val=""/>
  <p:tag name="LATEXENGINEID" val="0"/>
  <p:tag name="TEMPFOLDER" val="c:\nio\t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323"/>
  <p:tag name="ORIGINALWIDTH" val="176,9779"/>
  <p:tag name="LATEXADDIN" val="\documentclass{article}&#10;\usepackage{amsmath}&#10;\pagestyle{empty}&#10;\begin{document}&#10;&#10;$$\underline{\underline{\textbf{R}}}_{\text{A}} $$ &#10;&#10;\end{document}"/>
  <p:tag name="IGUANATEXSIZE" val="20"/>
  <p:tag name="IGUANATEXCURSOR" val="1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1106,862"/>
  <p:tag name="LATEXADDIN" val="\documentclass{article}&#10;\usepackage{amsmath}&#10;\pagestyle{empty}&#10;\begin{document}&#10;&#10;$$&#10;\Delta {\bf B}_{MTQ} = \underline{\underline{M}}\ {\bf I}_{MTQ}&#10;$$&#10;&#10;&#10;\end{document}"/>
  <p:tag name="IGUANATEXSIZE" val="20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134,9832"/>
  <p:tag name="LATEXADDIN" val="\documentclass{article}&#10;\usepackage{amsmath}&#10;\pagestyle{empty}&#10;\begin{document}&#10;&#10;$$&#10;\underline{\underline{M}}&#10;$$&#10;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946,3817"/>
  <p:tag name="LATEXADDIN" val="\documentclass{article}&#10;\usepackage{amsmath}&#10;\pagestyle{empty}&#10;\begin{document}&#10;&#10;$$&#10;d^2 B_r / dt^2 [\mu \text{T/yr}^2]&#10;$$&#10;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946,3817"/>
  <p:tag name="LATEXADDIN" val="\documentclass{article}&#10;\usepackage{amsmath}&#10;\pagestyle{empty}&#10;\begin{document}&#10;&#10;$$&#10;d^2 B_r / dt^2 [\mu \text{T/yr}^2]&#10;$$&#10;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5922</TotalTime>
  <Words>1535</Words>
  <Application>Microsoft Office PowerPoint</Application>
  <PresentationFormat>Widescreen</PresentationFormat>
  <Paragraphs>162</Paragraphs>
  <Slides>30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MS PGothic</vt:lpstr>
      <vt:lpstr>Arial</vt:lpstr>
      <vt:lpstr>Calibri</vt:lpstr>
      <vt:lpstr>Comic Sans MS</vt:lpstr>
      <vt:lpstr>Symbol</vt:lpstr>
      <vt:lpstr>Tahoma</vt:lpstr>
      <vt:lpstr>Times</vt:lpstr>
      <vt:lpstr>Verdana</vt:lpstr>
      <vt:lpstr>ESA_Presentation_DARK</vt:lpstr>
      <vt:lpstr>ESA_Presentation_DARK_BG</vt:lpstr>
      <vt:lpstr>Exploring Earth's magnetic field  and its environment with CryoSat-2 </vt:lpstr>
      <vt:lpstr>Exploring Earth's magnetic field  and its environment with CryoSat-2 </vt:lpstr>
      <vt:lpstr>Exploring Earth's magnetic field  and its environment with CryoSat-2 </vt:lpstr>
      <vt:lpstr>Most satellites – including CryoSat - carry magnetometer for navigational purposes as part of their AOCS (Attitude and Orbit Control System)  The data of these AOCS magnetometers have scientific value but data calibration is essential   Towards a true swarm of satellites …</vt:lpstr>
      <vt:lpstr>Sources of the Near-Earth Magnetic Field</vt:lpstr>
      <vt:lpstr>Sources of the Near-Earth Magnetic Field</vt:lpstr>
      <vt:lpstr>PowerPoint Presentation</vt:lpstr>
      <vt:lpstr>Why using CryoSat for exploring Earth’s magnetic field?</vt:lpstr>
      <vt:lpstr>Why using CryoSat for exploring Earth’s magnetic field?</vt:lpstr>
      <vt:lpstr>Local Time evolution of Swarm  and  CryoSat-2</vt:lpstr>
      <vt:lpstr>PowerPoint Presentation</vt:lpstr>
      <vt:lpstr>The “secret instruments” of CryoSat-2 </vt:lpstr>
      <vt:lpstr>Vector Calibration of FGMs</vt:lpstr>
      <vt:lpstr>Accounting for temperature, s/c disturbance,  and non-linearities</vt:lpstr>
      <vt:lpstr>Magnetic field strength F = |B| August 2018</vt:lpstr>
      <vt:lpstr>Magnetic field strength F = |B| August 2018</vt:lpstr>
      <vt:lpstr>Magnetic field strength F = |B| August 2018</vt:lpstr>
      <vt:lpstr>Magnetic field strength F = |B| August 2018</vt:lpstr>
      <vt:lpstr>Application:  Monitoring of Magnetospheric Ring-current activity</vt:lpstr>
      <vt:lpstr>Space-time structure of magnetospheric field</vt:lpstr>
      <vt:lpstr>Application: Core surface field secular acceleration</vt:lpstr>
      <vt:lpstr>Application: Core surface field secular acceleration</vt:lpstr>
      <vt:lpstr>Application: Core surface field secular acceleration</vt:lpstr>
      <vt:lpstr>The Icing on the Cake  Magnetic field of oceanic M2 tide determined from Cryosat data </vt:lpstr>
      <vt:lpstr>Summary and Conclusion</vt:lpstr>
      <vt:lpstr>Terminology …</vt:lpstr>
      <vt:lpstr>Temporal Evolution of Calibration and Alignment Parameters</vt:lpstr>
      <vt:lpstr>Daily rms misfit: 5 – 10 nT</vt:lpstr>
      <vt:lpstr>PowerPoint Presentation</vt:lpstr>
      <vt:lpstr>Conjunctions Swarm-B / CryoSat-2 on 11 Oct 2016 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Name Surname</dc:creator>
  <cp:lastModifiedBy>Nils Olsen</cp:lastModifiedBy>
  <cp:revision>1342</cp:revision>
  <cp:lastPrinted>2019-04-05T12:22:34Z</cp:lastPrinted>
  <dcterms:created xsi:type="dcterms:W3CDTF">2015-07-01T15:01:13Z</dcterms:created>
  <dcterms:modified xsi:type="dcterms:W3CDTF">2021-06-16T12:34:54Z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