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49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44" r:id="rId11"/>
    <p:sldId id="346" r:id="rId12"/>
    <p:sldId id="347" r:id="rId13"/>
    <p:sldId id="343" r:id="rId14"/>
    <p:sldId id="348" r:id="rId15"/>
    <p:sldId id="319" r:id="rId16"/>
    <p:sldId id="308" r:id="rId17"/>
    <p:sldId id="311" r:id="rId18"/>
    <p:sldId id="309" r:id="rId19"/>
    <p:sldId id="259" r:id="rId20"/>
    <p:sldId id="334" r:id="rId21"/>
    <p:sldId id="324" r:id="rId22"/>
    <p:sldId id="321" r:id="rId23"/>
    <p:sldId id="295" r:id="rId24"/>
    <p:sldId id="331" r:id="rId25"/>
    <p:sldId id="328" r:id="rId26"/>
    <p:sldId id="317" r:id="rId27"/>
    <p:sldId id="291" r:id="rId28"/>
    <p:sldId id="336" r:id="rId29"/>
    <p:sldId id="330" r:id="rId30"/>
    <p:sldId id="325" r:id="rId31"/>
    <p:sldId id="316" r:id="rId32"/>
    <p:sldId id="298" r:id="rId33"/>
    <p:sldId id="323" r:id="rId34"/>
    <p:sldId id="313" r:id="rId35"/>
    <p:sldId id="341" r:id="rId36"/>
    <p:sldId id="332" r:id="rId37"/>
    <p:sldId id="368" r:id="rId38"/>
    <p:sldId id="299" r:id="rId39"/>
    <p:sldId id="307" r:id="rId40"/>
    <p:sldId id="322" r:id="rId41"/>
    <p:sldId id="342" r:id="rId42"/>
    <p:sldId id="327" r:id="rId43"/>
    <p:sldId id="326" r:id="rId44"/>
    <p:sldId id="329" r:id="rId45"/>
    <p:sldId id="315" r:id="rId46"/>
    <p:sldId id="335" r:id="rId47"/>
    <p:sldId id="338" r:id="rId48"/>
    <p:sldId id="365" r:id="rId49"/>
    <p:sldId id="363" r:id="rId50"/>
    <p:sldId id="367" r:id="rId51"/>
    <p:sldId id="337" r:id="rId52"/>
    <p:sldId id="362" r:id="rId53"/>
    <p:sldId id="361" r:id="rId54"/>
    <p:sldId id="360" r:id="rId55"/>
    <p:sldId id="366" r:id="rId56"/>
    <p:sldId id="364" r:id="rId57"/>
    <p:sldId id="340" r:id="rId58"/>
    <p:sldId id="312" r:id="rId59"/>
    <p:sldId id="257" r:id="rId60"/>
    <p:sldId id="258" r:id="rId61"/>
    <p:sldId id="289" r:id="rId62"/>
    <p:sldId id="318" r:id="rId63"/>
    <p:sldId id="359" r:id="rId64"/>
    <p:sldId id="358" r:id="rId65"/>
    <p:sldId id="320" r:id="rId66"/>
    <p:sldId id="314" r:id="rId67"/>
    <p:sldId id="310" r:id="rId68"/>
    <p:sldId id="339" r:id="rId69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F01F2-9D73-4EAC-B6D4-6D01A0C657BC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BB4EF-77E8-41CE-9EE3-297EA6918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29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4C349-5014-4840-91F0-8DE3D736ED7C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6C7B9-A9E4-4F8A-93FB-D08F8A05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9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04E7F-46F4-406F-A4D8-A4047FC1D840}" type="slidenum">
              <a:rPr lang="en-US"/>
              <a:pPr/>
              <a:t>41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949" y="4718262"/>
            <a:ext cx="5434603" cy="4468942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1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6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8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4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7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5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0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4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4083A-529F-4652-A9E6-FA14C05A8F59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277F-4C27-4B8D-B4A1-2A753F65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5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5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2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sd.esa.int/index.php?project=Planc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2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026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15715" name="Picture 1027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Text Box 1028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15717" name="Text Box 1029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15718" name="Text Box 1030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15719" name="Rectangle 1031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r>
              <a:rPr lang="da-DK" sz="2000" b="1" dirty="0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15720" name="Text Box 1032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115721" name="Object 1033"/>
          <p:cNvGraphicFramePr>
            <a:graphicFrameLocks noChangeAspect="1"/>
          </p:cNvGraphicFramePr>
          <p:nvPr/>
        </p:nvGraphicFramePr>
        <p:xfrm>
          <a:off x="990600" y="2025650"/>
          <a:ext cx="4800600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Bitmap Image" r:id="rId4" imgW="2408129" imgH="1676545" progId="Paint.Picture">
                  <p:embed/>
                </p:oleObj>
              </mc:Choice>
              <mc:Fallback>
                <p:oleObj name="Bitmap Image" r:id="rId4" imgW="2408129" imgH="167654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025650"/>
                        <a:ext cx="4800600" cy="334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2" name="Text Box 1034"/>
          <p:cNvSpPr txBox="1">
            <a:spLocks noChangeArrowheads="1"/>
          </p:cNvSpPr>
          <p:nvPr/>
        </p:nvSpPr>
        <p:spPr bwMode="auto">
          <a:xfrm>
            <a:off x="609600" y="5638800"/>
            <a:ext cx="6427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b="1"/>
              <a:t>Penzias and Wilson Nobel Price in Physics 1978</a:t>
            </a: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9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40643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4064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r>
              <a:rPr lang="da-DK" sz="2000" b="1" dirty="0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2189110" y="2842909"/>
            <a:ext cx="475848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FF0000"/>
                </a:solidFill>
              </a:rPr>
              <a:t>The </a:t>
            </a:r>
            <a:r>
              <a:rPr lang="da-DK" sz="2800" b="1" dirty="0" err="1">
                <a:solidFill>
                  <a:srgbClr val="FF0000"/>
                </a:solidFill>
              </a:rPr>
              <a:t>Launch</a:t>
            </a:r>
            <a:r>
              <a:rPr lang="da-DK" sz="2800" b="1" dirty="0">
                <a:solidFill>
                  <a:srgbClr val="FF0000"/>
                </a:solidFill>
              </a:rPr>
              <a:t> of </a:t>
            </a:r>
            <a:r>
              <a:rPr lang="da-DK" sz="2800" b="1" dirty="0" err="1" smtClean="0">
                <a:solidFill>
                  <a:srgbClr val="FF0000"/>
                </a:solidFill>
              </a:rPr>
              <a:t>Herschel</a:t>
            </a:r>
            <a:r>
              <a:rPr lang="da-DK" sz="2800" b="1" dirty="0" smtClean="0">
                <a:solidFill>
                  <a:srgbClr val="FF0000"/>
                </a:solidFill>
              </a:rPr>
              <a:t>/Planck</a:t>
            </a:r>
          </a:p>
          <a:p>
            <a:endParaRPr lang="da-DK" sz="2800" b="1" dirty="0">
              <a:solidFill>
                <a:srgbClr val="FF0000"/>
              </a:solidFill>
            </a:endParaRPr>
          </a:p>
          <a:p>
            <a:r>
              <a:rPr lang="da-DK" sz="2800" b="1" dirty="0" smtClean="0">
                <a:solidFill>
                  <a:srgbClr val="FF0000"/>
                </a:solidFill>
              </a:rPr>
              <a:t>May 14 2009 from </a:t>
            </a:r>
            <a:r>
              <a:rPr lang="da-DK" sz="2800" b="1" dirty="0" err="1" smtClean="0">
                <a:solidFill>
                  <a:srgbClr val="FF0000"/>
                </a:solidFill>
              </a:rPr>
              <a:t>Kourou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23235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2323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2324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23241" name="Object 9"/>
          <p:cNvGraphicFramePr>
            <a:graphicFrameLocks noChangeAspect="1"/>
          </p:cNvGraphicFramePr>
          <p:nvPr/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Acrobat Document" r:id="rId4" imgW="7543731" imgH="5828884" progId="AcroExch.Document.7">
                  <p:embed/>
                </p:oleObj>
              </mc:Choice>
              <mc:Fallback>
                <p:oleObj name="Acrobat Document" r:id="rId4" imgW="7543731" imgH="5828884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10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2451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2455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32457" name="Object 9"/>
          <p:cNvGraphicFramePr>
            <a:graphicFrameLocks noChangeAspect="1"/>
          </p:cNvGraphicFramePr>
          <p:nvPr/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name="Acrobat Document" r:id="rId4" imgW="6857584" imgH="5143361" progId="AcroExch.Document.7">
                  <p:embed/>
                </p:oleObj>
              </mc:Choice>
              <mc:Fallback>
                <p:oleObj name="Acrobat Document" r:id="rId4" imgW="6857584" imgH="5143361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48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75107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175113" name="Object 9"/>
          <p:cNvGraphicFramePr>
            <a:graphicFrameLocks noChangeAspect="1"/>
          </p:cNvGraphicFramePr>
          <p:nvPr/>
        </p:nvGraphicFramePr>
        <p:xfrm>
          <a:off x="1154113" y="914400"/>
          <a:ext cx="6835775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Bitmap Image" r:id="rId4" imgW="6835732" imgH="5029636" progId="Paint.Picture">
                  <p:embed/>
                </p:oleObj>
              </mc:Choice>
              <mc:Fallback>
                <p:oleObj name="Bitmap Image" r:id="rId4" imgW="6835732" imgH="502963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4113" y="914400"/>
                        <a:ext cx="6835775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1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40643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4064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r>
              <a:rPr lang="da-DK" sz="2000" b="1" dirty="0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2189110" y="2842909"/>
            <a:ext cx="4758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FF0000"/>
                </a:solidFill>
              </a:rPr>
              <a:t>The </a:t>
            </a:r>
            <a:r>
              <a:rPr lang="da-DK" sz="2800" b="1" dirty="0" err="1">
                <a:solidFill>
                  <a:srgbClr val="FF0000"/>
                </a:solidFill>
              </a:rPr>
              <a:t>Launch</a:t>
            </a:r>
            <a:r>
              <a:rPr lang="da-DK" sz="2800" b="1" dirty="0">
                <a:solidFill>
                  <a:srgbClr val="FF0000"/>
                </a:solidFill>
              </a:rPr>
              <a:t> of </a:t>
            </a:r>
            <a:r>
              <a:rPr lang="da-DK" sz="2800" b="1" dirty="0" err="1">
                <a:solidFill>
                  <a:srgbClr val="FF0000"/>
                </a:solidFill>
              </a:rPr>
              <a:t>Herschel</a:t>
            </a:r>
            <a:r>
              <a:rPr lang="da-DK" sz="2800" b="1" dirty="0">
                <a:solidFill>
                  <a:srgbClr val="FF0000"/>
                </a:solidFill>
              </a:rPr>
              <a:t>/Planck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1013618" y="267956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75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377952" y="111289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2171"/>
            <a:ext cx="8750217" cy="6187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1112890"/>
            <a:ext cx="3486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FF0000"/>
                </a:solidFill>
              </a:rPr>
              <a:t>Planck 1. all-sky kort 2010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2937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" y="2108602"/>
            <a:ext cx="9144000" cy="4617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340768"/>
            <a:ext cx="3277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FF0000"/>
                </a:solidFill>
              </a:rPr>
              <a:t>Planck 1. CMB kort 2012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2360" y="6122259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± 500 µK</a:t>
            </a:r>
          </a:p>
        </p:txBody>
      </p:sp>
    </p:spTree>
    <p:extLst>
      <p:ext uri="{BB962C8B-B14F-4D97-AF65-F5344CB8AC3E}">
        <p14:creationId xmlns:p14="http://schemas.microsoft.com/office/powerpoint/2010/main" val="3626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21271"/>
            <a:ext cx="7524328" cy="50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68963" name="Picture 3" descr="planck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168970" name="030651_64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7425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1547813" y="5373688"/>
            <a:ext cx="611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b="1"/>
              <a:t>A trip from Big Bang to present day Universe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6704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8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8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897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53603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153609" name="Object 9"/>
          <p:cNvGraphicFramePr>
            <a:graphicFrameLocks noChangeAspect="1"/>
          </p:cNvGraphicFramePr>
          <p:nvPr/>
        </p:nvGraphicFramePr>
        <p:xfrm>
          <a:off x="1336675" y="1325563"/>
          <a:ext cx="6470650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Bitmap Image" r:id="rId4" imgW="6469941" imgH="4206605" progId="Paint.Picture">
                  <p:embed/>
                </p:oleObj>
              </mc:Choice>
              <mc:Fallback>
                <p:oleObj name="Bitmap Image" r:id="rId4" imgW="6469941" imgH="42066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1325563"/>
                        <a:ext cx="6470650" cy="420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41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88067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88076" name="Object 12"/>
          <p:cNvGraphicFramePr>
            <a:graphicFrameLocks noChangeAspect="1"/>
          </p:cNvGraphicFramePr>
          <p:nvPr/>
        </p:nvGraphicFramePr>
        <p:xfrm>
          <a:off x="396875" y="819150"/>
          <a:ext cx="8350250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Bitmap Image" r:id="rId4" imgW="10021169" imgH="6264183" progId="Paint.Picture">
                  <p:embed/>
                </p:oleObj>
              </mc:Choice>
              <mc:Fallback>
                <p:oleObj name="Bitmap Image" r:id="rId4" imgW="10021169" imgH="626418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819150"/>
                        <a:ext cx="8350250" cy="521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55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2937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155"/>
            <a:ext cx="9144000" cy="4617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340768"/>
            <a:ext cx="3277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FF0000"/>
                </a:solidFill>
              </a:rPr>
              <a:t>Planck 1. CMB kort 2012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6244744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+- 500 µK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88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622425"/>
            <a:ext cx="8090356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>
                <a:solidFill>
                  <a:srgbClr val="FF0000"/>
                </a:solidFill>
              </a:rPr>
              <a:t>Analyse af CMB kort:</a:t>
            </a:r>
          </a:p>
          <a:p>
            <a:endParaRPr lang="da-DK" sz="2800" b="1" dirty="0" smtClean="0">
              <a:solidFill>
                <a:srgbClr val="FF0000"/>
              </a:solidFill>
            </a:endParaRPr>
          </a:p>
          <a:p>
            <a:r>
              <a:rPr lang="da-DK" sz="2400" b="1" dirty="0" smtClean="0">
                <a:solidFill>
                  <a:srgbClr val="FF0000"/>
                </a:solidFill>
              </a:rPr>
              <a:t> </a:t>
            </a:r>
            <a:r>
              <a:rPr lang="da-DK" sz="2400" b="1" dirty="0" smtClean="0">
                <a:solidFill>
                  <a:srgbClr val="002060"/>
                </a:solidFill>
              </a:rPr>
              <a:t>Basale antagelser:</a:t>
            </a:r>
          </a:p>
          <a:p>
            <a:r>
              <a:rPr lang="da-DK" sz="2000" b="1" dirty="0" smtClean="0">
                <a:solidFill>
                  <a:srgbClr val="002060"/>
                </a:solidFill>
              </a:rPr>
              <a:t>1. Oprindelige temperaturforskelle fordeler sig som en Gauss – fordeling </a:t>
            </a:r>
          </a:p>
          <a:p>
            <a:r>
              <a:rPr lang="da-DK" sz="2000" b="1" dirty="0">
                <a:solidFill>
                  <a:srgbClr val="002060"/>
                </a:solidFill>
              </a:rPr>
              <a:t>	</a:t>
            </a:r>
            <a:r>
              <a:rPr lang="da-DK" sz="2000" b="1" dirty="0" smtClean="0">
                <a:solidFill>
                  <a:srgbClr val="002060"/>
                </a:solidFill>
              </a:rPr>
              <a:t>(den simpleste  statistik, givet ved ‘standard afvigelse’)</a:t>
            </a:r>
          </a:p>
          <a:p>
            <a:r>
              <a:rPr lang="da-DK" sz="2000" b="1" dirty="0" smtClean="0">
                <a:solidFill>
                  <a:srgbClr val="002060"/>
                </a:solidFill>
              </a:rPr>
              <a:t>2. Set over store afstande er forholdene ens i Universet -&gt; </a:t>
            </a:r>
          </a:p>
          <a:p>
            <a:r>
              <a:rPr lang="da-DK" sz="2000" b="1" dirty="0" smtClean="0">
                <a:solidFill>
                  <a:srgbClr val="002060"/>
                </a:solidFill>
              </a:rPr>
              <a:t>	ingen foretrukken retning eller område </a:t>
            </a:r>
          </a:p>
          <a:p>
            <a:endParaRPr lang="da-DK" sz="2000" b="1" dirty="0">
              <a:solidFill>
                <a:srgbClr val="FF0000"/>
              </a:solidFill>
            </a:endParaRPr>
          </a:p>
          <a:p>
            <a:r>
              <a:rPr lang="da-DK" sz="2400" b="1" dirty="0" smtClean="0">
                <a:solidFill>
                  <a:srgbClr val="FF0000"/>
                </a:solidFill>
              </a:rPr>
              <a:t>Lyset frigjort fra stoffet </a:t>
            </a:r>
            <a:r>
              <a:rPr lang="da-DK" sz="2400" b="1" dirty="0" err="1" smtClean="0">
                <a:solidFill>
                  <a:srgbClr val="FF0000"/>
                </a:solidFill>
              </a:rPr>
              <a:t>ca</a:t>
            </a:r>
            <a:r>
              <a:rPr lang="da-DK" sz="2400" b="1" dirty="0" smtClean="0">
                <a:solidFill>
                  <a:srgbClr val="FF0000"/>
                </a:solidFill>
              </a:rPr>
              <a:t> . 380.000 år efter Big Bang -&gt;</a:t>
            </a:r>
          </a:p>
          <a:p>
            <a:r>
              <a:rPr lang="da-DK" sz="2400" b="1" dirty="0" smtClean="0">
                <a:solidFill>
                  <a:srgbClr val="FF0000"/>
                </a:solidFill>
              </a:rPr>
              <a:t>Områder der har haft mulighed for at påvirke hinanden fysisk:</a:t>
            </a:r>
          </a:p>
          <a:p>
            <a:r>
              <a:rPr lang="da-DK" sz="2400" b="1" dirty="0" smtClean="0">
                <a:solidFill>
                  <a:srgbClr val="FF0000"/>
                </a:solidFill>
              </a:rPr>
              <a:t>380.000 lysår = </a:t>
            </a:r>
            <a:r>
              <a:rPr lang="da-DK" sz="2400" b="1" dirty="0" err="1" smtClean="0">
                <a:solidFill>
                  <a:srgbClr val="FF0000"/>
                </a:solidFill>
              </a:rPr>
              <a:t>ca</a:t>
            </a:r>
            <a:r>
              <a:rPr lang="da-DK" sz="2400" b="1" dirty="0" smtClean="0">
                <a:solidFill>
                  <a:srgbClr val="FF0000"/>
                </a:solidFill>
              </a:rPr>
              <a:t> 1 </a:t>
            </a:r>
            <a:r>
              <a:rPr lang="da-DK" sz="2400" b="1" dirty="0" err="1" smtClean="0">
                <a:solidFill>
                  <a:srgbClr val="FF0000"/>
                </a:solidFill>
              </a:rPr>
              <a:t>deg</a:t>
            </a:r>
            <a:r>
              <a:rPr lang="da-DK" sz="2400" b="1" dirty="0" smtClean="0">
                <a:solidFill>
                  <a:srgbClr val="FF0000"/>
                </a:solidFill>
              </a:rPr>
              <a:t> på himlen</a:t>
            </a:r>
          </a:p>
          <a:p>
            <a:endParaRPr lang="da-DK" sz="2000" b="1" dirty="0">
              <a:solidFill>
                <a:srgbClr val="FF0000"/>
              </a:solidFill>
            </a:endParaRPr>
          </a:p>
          <a:p>
            <a:r>
              <a:rPr lang="da-DK" sz="2800" b="1" dirty="0">
                <a:solidFill>
                  <a:srgbClr val="7030A0"/>
                </a:solidFill>
              </a:rPr>
              <a:t>T</a:t>
            </a:r>
            <a:r>
              <a:rPr lang="da-DK" sz="2800" b="1" dirty="0" smtClean="0">
                <a:solidFill>
                  <a:srgbClr val="7030A0"/>
                </a:solidFill>
              </a:rPr>
              <a:t>emperaturforskellene ~ 1/100000 grad 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6973" y="1988840"/>
            <a:ext cx="73593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002060"/>
                </a:solidFill>
              </a:rPr>
              <a:t>Hvis de oprindelige </a:t>
            </a:r>
            <a:r>
              <a:rPr lang="da-DK" sz="2400" b="1" dirty="0">
                <a:solidFill>
                  <a:srgbClr val="002060"/>
                </a:solidFill>
              </a:rPr>
              <a:t>temperaturforskelle </a:t>
            </a:r>
            <a:r>
              <a:rPr lang="da-DK" sz="2400" b="1" dirty="0" smtClean="0">
                <a:solidFill>
                  <a:srgbClr val="002060"/>
                </a:solidFill>
              </a:rPr>
              <a:t>er  </a:t>
            </a:r>
          </a:p>
          <a:p>
            <a:r>
              <a:rPr lang="da-DK" sz="2400" b="1" dirty="0" smtClean="0">
                <a:solidFill>
                  <a:srgbClr val="002060"/>
                </a:solidFill>
              </a:rPr>
              <a:t>Gauss </a:t>
            </a:r>
            <a:r>
              <a:rPr lang="da-DK" sz="2400" b="1" dirty="0">
                <a:solidFill>
                  <a:srgbClr val="002060"/>
                </a:solidFill>
              </a:rPr>
              <a:t>– </a:t>
            </a:r>
            <a:r>
              <a:rPr lang="da-DK" sz="2400" b="1" dirty="0" smtClean="0">
                <a:solidFill>
                  <a:srgbClr val="002060"/>
                </a:solidFill>
              </a:rPr>
              <a:t>fordelt (simpleste  </a:t>
            </a:r>
            <a:r>
              <a:rPr lang="da-DK" sz="2400" b="1" dirty="0">
                <a:solidFill>
                  <a:srgbClr val="002060"/>
                </a:solidFill>
              </a:rPr>
              <a:t>statistik, </a:t>
            </a:r>
            <a:r>
              <a:rPr lang="da-DK" sz="2400" b="1" dirty="0" smtClean="0">
                <a:solidFill>
                  <a:srgbClr val="002060"/>
                </a:solidFill>
              </a:rPr>
              <a:t>‘standard </a:t>
            </a:r>
            <a:r>
              <a:rPr lang="da-DK" sz="2400" b="1" dirty="0">
                <a:solidFill>
                  <a:srgbClr val="002060"/>
                </a:solidFill>
              </a:rPr>
              <a:t>afvigelse’)</a:t>
            </a:r>
          </a:p>
          <a:p>
            <a:r>
              <a:rPr lang="da-DK" sz="3200" b="1" dirty="0" smtClean="0">
                <a:solidFill>
                  <a:srgbClr val="FF0000"/>
                </a:solidFill>
              </a:rPr>
              <a:t>-&gt; al information kan fås ud fra  </a:t>
            </a:r>
          </a:p>
          <a:p>
            <a:r>
              <a:rPr lang="da-DK" sz="3200" b="1" dirty="0" smtClean="0">
                <a:solidFill>
                  <a:srgbClr val="FF0000"/>
                </a:solidFill>
              </a:rPr>
              <a:t>power spektret af CMB kortet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050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 dirty="0">
                <a:solidFill>
                  <a:srgbClr val="FF0066"/>
                </a:solidFill>
              </a:rPr>
              <a:t>PLANCK</a:t>
            </a:r>
            <a:r>
              <a:rPr lang="da-DK" sz="2400" b="1" dirty="0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 dirty="0" err="1">
                <a:solidFill>
                  <a:srgbClr val="FF0066"/>
                </a:solidFill>
              </a:rPr>
              <a:t>Reflector</a:t>
            </a:r>
            <a:r>
              <a:rPr lang="da-DK" sz="2400" b="1" dirty="0">
                <a:solidFill>
                  <a:srgbClr val="FF0066"/>
                </a:solidFill>
              </a:rPr>
              <a:t> Programme</a:t>
            </a:r>
            <a:endParaRPr lang="en-GB" sz="2400" b="1" dirty="0">
              <a:solidFill>
                <a:srgbClr val="FF0066"/>
              </a:solidFill>
            </a:endParaRPr>
          </a:p>
        </p:txBody>
      </p:sp>
      <p:pic>
        <p:nvPicPr>
          <p:cNvPr id="91139" name="Picture 2051" descr="planck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Text Box 2052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91141" name="Text Box 2053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91142" name="Text Box 2054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91143" name="Rectangle 2055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r>
              <a:rPr lang="da-DK" sz="2000" b="1" dirty="0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91144" name="Text Box 2056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lanck_power_spectrum_v3 (1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63" y="1524000"/>
            <a:ext cx="6772275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6093296"/>
            <a:ext cx="4116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Power </a:t>
            </a:r>
            <a:r>
              <a:rPr lang="da-DK" sz="3200" b="1" dirty="0" err="1" smtClean="0">
                <a:solidFill>
                  <a:srgbClr val="FF0000"/>
                </a:solidFill>
              </a:rPr>
              <a:t>spectrum</a:t>
            </a:r>
            <a:r>
              <a:rPr lang="da-DK" sz="3200" b="1" dirty="0" smtClean="0">
                <a:solidFill>
                  <a:srgbClr val="FF0000"/>
                </a:solidFill>
              </a:rPr>
              <a:t> </a:t>
            </a:r>
            <a:r>
              <a:rPr lang="da-DK" sz="3200" b="1" dirty="0" err="1" smtClean="0">
                <a:solidFill>
                  <a:srgbClr val="FF0000"/>
                </a:solidFill>
              </a:rPr>
              <a:t>movie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825246"/>
            <a:ext cx="8668512" cy="52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914400"/>
            <a:ext cx="683971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7" y="161509"/>
            <a:ext cx="6766038" cy="63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0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40643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4064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r>
              <a:rPr lang="da-DK" sz="2000" b="1" dirty="0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3292" y="1056982"/>
            <a:ext cx="4461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err="1" smtClean="0">
                <a:solidFill>
                  <a:srgbClr val="FF0000"/>
                </a:solidFill>
              </a:rPr>
              <a:t>Cosmological</a:t>
            </a:r>
            <a:r>
              <a:rPr lang="da-DK" sz="3200" b="1" dirty="0" smtClean="0">
                <a:solidFill>
                  <a:srgbClr val="FF0000"/>
                </a:solidFill>
              </a:rPr>
              <a:t> Parameters</a:t>
            </a:r>
            <a:endParaRPr lang="en-US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8266" y="2348880"/>
                <a:ext cx="5859553" cy="3416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sz="2400" b="1" dirty="0" smtClean="0">
                    <a:solidFill>
                      <a:srgbClr val="0070C0"/>
                    </a:solidFill>
                  </a:rPr>
                  <a:t>Standard </a:t>
                </a:r>
                <a:r>
                  <a:rPr lang="da-DK" sz="2400" b="1" dirty="0" err="1">
                    <a:solidFill>
                      <a:srgbClr val="0070C0"/>
                    </a:solidFill>
                  </a:rPr>
                  <a:t>Cosmology</a:t>
                </a:r>
                <a:r>
                  <a:rPr lang="da-DK" sz="2400" b="1" dirty="0">
                    <a:solidFill>
                      <a:srgbClr val="0070C0"/>
                    </a:solidFill>
                  </a:rPr>
                  <a:t> Model: 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λCDM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:</a:t>
                </a:r>
              </a:p>
              <a:p>
                <a:r>
                  <a:rPr lang="da-DK" sz="2400" b="1" dirty="0" smtClean="0">
                    <a:solidFill>
                      <a:srgbClr val="FF0000"/>
                    </a:solidFill>
                  </a:rPr>
                  <a:t>(baseret på &gt; 1000 undersøgelser af galakser</a:t>
                </a:r>
              </a:p>
              <a:p>
                <a:r>
                  <a:rPr lang="da-DK" sz="2400" b="1" dirty="0">
                    <a:solidFill>
                      <a:srgbClr val="FF0000"/>
                    </a:solidFill>
                  </a:rPr>
                  <a:t>g</a:t>
                </a:r>
                <a:r>
                  <a:rPr lang="da-DK" sz="2400" b="1" dirty="0" smtClean="0">
                    <a:solidFill>
                      <a:srgbClr val="FF0000"/>
                    </a:solidFill>
                  </a:rPr>
                  <a:t>alaksehobe, QSO </a:t>
                </a:r>
                <a:r>
                  <a:rPr lang="da-DK" sz="2400" b="1" dirty="0" err="1" smtClean="0">
                    <a:solidFill>
                      <a:srgbClr val="FF0000"/>
                    </a:solidFill>
                  </a:rPr>
                  <a:t>etc</a:t>
                </a:r>
                <a:r>
                  <a:rPr lang="da-DK" sz="2400" b="1" dirty="0" smtClean="0">
                    <a:solidFill>
                      <a:srgbClr val="FF0000"/>
                    </a:solidFill>
                  </a:rPr>
                  <a:t>)</a:t>
                </a:r>
              </a:p>
              <a:p>
                <a:endParaRPr lang="da-DK" sz="2400" b="1" dirty="0">
                  <a:solidFill>
                    <a:srgbClr val="FF0000"/>
                  </a:solidFill>
                </a:endParaRPr>
              </a:p>
              <a:p>
                <a:r>
                  <a:rPr lang="da-DK" sz="2400" b="1" dirty="0" smtClean="0">
                    <a:solidFill>
                      <a:srgbClr val="0070C0"/>
                    </a:solidFill>
                  </a:rPr>
                  <a:t>Tæthed af Alm. Stof</a:t>
                </a:r>
              </a:p>
              <a:p>
                <a:r>
                  <a:rPr lang="da-DK" sz="2400" b="1" dirty="0" smtClean="0">
                    <a:solidFill>
                      <a:srgbClr val="0070C0"/>
                    </a:solidFill>
                  </a:rPr>
                  <a:t>Tæthed af Mørkt Stof</a:t>
                </a:r>
              </a:p>
              <a:p>
                <a:r>
                  <a:rPr lang="da-DK" sz="2400" b="1" dirty="0" smtClean="0">
                    <a:solidFill>
                      <a:srgbClr val="0070C0"/>
                    </a:solidFill>
                  </a:rPr>
                  <a:t>Karakteristisk skala v. 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Recombination</a:t>
                </a:r>
                <a:endParaRPr lang="da-DK" sz="2400" b="1" dirty="0" smtClean="0">
                  <a:solidFill>
                    <a:srgbClr val="0070C0"/>
                  </a:solidFill>
                </a:endParaRPr>
              </a:p>
              <a:p>
                <a:r>
                  <a:rPr lang="da-DK" sz="2400" b="1" dirty="0" smtClean="0">
                    <a:solidFill>
                      <a:srgbClr val="0070C0"/>
                    </a:solidFill>
                  </a:rPr>
                  <a:t>Optisk dybde efter 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Recombination</a:t>
                </a:r>
                <a:endParaRPr lang="da-DK" sz="2400" b="1" dirty="0" smtClean="0">
                  <a:solidFill>
                    <a:srgbClr val="0070C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𝒏</m:t>
                        </m:r>
                      </m:e>
                      <m:sub>
                        <m:r>
                          <a:rPr lang="da-DK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da-DK" sz="2400" b="1" i="0" smtClean="0">
                        <a:solidFill>
                          <a:srgbClr val="0070C0"/>
                        </a:solidFill>
                        <a:latin typeface="Cambria Math"/>
                      </a:rPr>
                      <m:t> , </m:t>
                    </m:r>
                    <m:sSub>
                      <m:sSubPr>
                        <m:ctrlPr>
                          <a:rPr lang="da-DK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da-DK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da-DK" sz="2400" b="1" dirty="0" smtClean="0">
                    <a:solidFill>
                      <a:srgbClr val="0070C0"/>
                    </a:solidFill>
                  </a:rPr>
                  <a:t> karakterisering af opr. </a:t>
                </a:r>
                <a:r>
                  <a:rPr lang="da-DK" sz="2400" b="1" dirty="0" err="1">
                    <a:solidFill>
                      <a:srgbClr val="0070C0"/>
                    </a:solidFill>
                  </a:rPr>
                  <a:t>a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fv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266" y="2348880"/>
                <a:ext cx="5859553" cy="3416320"/>
              </a:xfrm>
              <a:prstGeom prst="rect">
                <a:avLst/>
              </a:prstGeom>
              <a:blipFill rotWithShape="1">
                <a:blip r:embed="rId3"/>
                <a:stretch>
                  <a:fillRect l="-1559" t="-1426" r="-728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5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914400"/>
            <a:ext cx="683971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652463"/>
            <a:ext cx="51054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53603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153609" name="Object 9"/>
          <p:cNvGraphicFramePr>
            <a:graphicFrameLocks noChangeAspect="1"/>
          </p:cNvGraphicFramePr>
          <p:nvPr/>
        </p:nvGraphicFramePr>
        <p:xfrm>
          <a:off x="1336675" y="1325563"/>
          <a:ext cx="6470650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Bitmap Image" r:id="rId4" imgW="6469941" imgH="4206605" progId="Paint.Picture">
                  <p:embed/>
                </p:oleObj>
              </mc:Choice>
              <mc:Fallback>
                <p:oleObj name="Bitmap Image" r:id="rId4" imgW="6469941" imgH="42066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1325563"/>
                        <a:ext cx="6470650" cy="420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23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6875" y="1423987"/>
                <a:ext cx="7916013" cy="4031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da-DK" sz="3200" b="1" dirty="0" smtClean="0">
                  <a:solidFill>
                    <a:srgbClr val="FF0000"/>
                  </a:solidFill>
                </a:endParaRPr>
              </a:p>
              <a:p>
                <a:r>
                  <a:rPr lang="da-DK" sz="3200" b="1" dirty="0" smtClean="0">
                    <a:solidFill>
                      <a:srgbClr val="FF0000"/>
                    </a:solidFill>
                  </a:rPr>
                  <a:t>Standard </a:t>
                </a:r>
                <a:r>
                  <a:rPr lang="da-DK" sz="3200" b="1" dirty="0" err="1" smtClean="0">
                    <a:solidFill>
                      <a:srgbClr val="FF0000"/>
                    </a:solidFill>
                  </a:rPr>
                  <a:t>Cosmology</a:t>
                </a:r>
                <a:r>
                  <a:rPr lang="da-DK" sz="3200" b="1" dirty="0" smtClean="0">
                    <a:solidFill>
                      <a:srgbClr val="FF0000"/>
                    </a:solidFill>
                  </a:rPr>
                  <a:t> Model: </a:t>
                </a:r>
                <a:r>
                  <a:rPr lang="da-DK" sz="3200" b="1" dirty="0" err="1" smtClean="0">
                    <a:solidFill>
                      <a:srgbClr val="FF0000"/>
                    </a:solidFill>
                  </a:rPr>
                  <a:t>λCDM</a:t>
                </a:r>
                <a:endParaRPr lang="da-DK" sz="3200" b="1" dirty="0" smtClean="0">
                  <a:solidFill>
                    <a:srgbClr val="FF0000"/>
                  </a:solidFill>
                </a:endParaRPr>
              </a:p>
              <a:p>
                <a:r>
                  <a:rPr lang="da-DK" sz="3200" b="1" dirty="0" smtClean="0">
                    <a:solidFill>
                      <a:srgbClr val="002060"/>
                    </a:solidFill>
                  </a:rPr>
                  <a:t>Planck signifikant forbedring af parametrene</a:t>
                </a:r>
              </a:p>
              <a:p>
                <a:endParaRPr lang="da-DK" sz="3200" b="1" dirty="0">
                  <a:solidFill>
                    <a:srgbClr val="002060"/>
                  </a:solidFill>
                </a:endParaRPr>
              </a:p>
              <a:p>
                <a:r>
                  <a:rPr lang="da-DK" sz="24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da-DK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𝒐</m:t>
                        </m:r>
                      </m:sub>
                    </m:sSub>
                  </m:oMath>
                </a14:m>
                <a:endParaRPr lang="da-DK" sz="2400" b="1" dirty="0" smtClean="0">
                  <a:solidFill>
                    <a:srgbClr val="FF0000"/>
                  </a:solidFill>
                </a:endParaRPr>
              </a:p>
              <a:p>
                <a:r>
                  <a:rPr lang="da-DK" sz="2400" b="1" dirty="0" smtClean="0">
                    <a:solidFill>
                      <a:srgbClr val="0070C0"/>
                    </a:solidFill>
                  </a:rPr>
                  <a:t>Planck: 67.3 ±1.2 km/s/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Mpc</a:t>
                </a:r>
                <a:endParaRPr lang="da-DK" sz="2400" b="1" dirty="0" smtClean="0">
                  <a:solidFill>
                    <a:srgbClr val="0070C0"/>
                  </a:solidFill>
                </a:endParaRPr>
              </a:p>
              <a:p>
                <a:r>
                  <a:rPr lang="da-DK" sz="2400" b="1" dirty="0" err="1" smtClean="0">
                    <a:solidFill>
                      <a:srgbClr val="0070C0"/>
                    </a:solidFill>
                  </a:rPr>
                  <a:t>Riess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 et al. (2011): 73.8 ± 2.4 km/s/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Mpc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 (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Cepheids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, Sne)</a:t>
                </a:r>
              </a:p>
              <a:p>
                <a:r>
                  <a:rPr lang="da-DK" sz="2400" b="1" dirty="0" err="1" smtClean="0">
                    <a:solidFill>
                      <a:srgbClr val="0070C0"/>
                    </a:solidFill>
                  </a:rPr>
                  <a:t>Freedman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 et al (2012): 74.3 ± 2.6 km/s/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Mpc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 (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recal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 distances)</a:t>
                </a:r>
              </a:p>
              <a:p>
                <a:r>
                  <a:rPr lang="da-DK" sz="2400" b="1" dirty="0" smtClean="0">
                    <a:solidFill>
                      <a:srgbClr val="0070C0"/>
                    </a:solidFill>
                  </a:rPr>
                  <a:t>WMAP 9 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yr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: 69.7 ± 2.4 km/s/</a:t>
                </a:r>
                <a:r>
                  <a:rPr lang="da-DK" sz="2400" b="1" dirty="0" err="1" smtClean="0">
                    <a:solidFill>
                      <a:srgbClr val="0070C0"/>
                    </a:solidFill>
                  </a:rPr>
                  <a:t>Mpc</a:t>
                </a:r>
                <a:r>
                  <a:rPr lang="da-DK" sz="2400" b="1" dirty="0" smtClean="0">
                    <a:solidFill>
                      <a:srgbClr val="0070C0"/>
                    </a:solidFill>
                  </a:rPr>
                  <a:t> (CMB)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75" y="1423987"/>
                <a:ext cx="7916013" cy="4031873"/>
              </a:xfrm>
              <a:prstGeom prst="rect">
                <a:avLst/>
              </a:prstGeom>
              <a:blipFill rotWithShape="1">
                <a:blip r:embed="rId3"/>
                <a:stretch>
                  <a:fillRect l="-1925" r="-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719138"/>
            <a:ext cx="50387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0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7571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8236659" cy="58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647162"/>
            <a:ext cx="65403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FF0000"/>
                </a:solidFill>
              </a:rPr>
              <a:t>Signifikante afvigelser </a:t>
            </a:r>
            <a:r>
              <a:rPr lang="da-DK" sz="2400" b="1" dirty="0">
                <a:solidFill>
                  <a:srgbClr val="FF0000"/>
                </a:solidFill>
              </a:rPr>
              <a:t>fra </a:t>
            </a:r>
            <a:r>
              <a:rPr lang="el-GR" sz="2400" b="1" dirty="0" smtClean="0">
                <a:solidFill>
                  <a:srgbClr val="FF0000"/>
                </a:solidFill>
              </a:rPr>
              <a:t>λ</a:t>
            </a:r>
            <a:r>
              <a:rPr lang="da-DK" sz="2400" b="1" dirty="0" smtClean="0">
                <a:solidFill>
                  <a:srgbClr val="FF0000"/>
                </a:solidFill>
              </a:rPr>
              <a:t>CDM:</a:t>
            </a:r>
            <a:endParaRPr lang="da-DK" sz="2400" b="1" dirty="0">
              <a:solidFill>
                <a:srgbClr val="FF0000"/>
              </a:solidFill>
            </a:endParaRPr>
          </a:p>
          <a:p>
            <a:endParaRPr lang="da-DK" sz="2400" b="1" dirty="0" smtClean="0">
              <a:solidFill>
                <a:srgbClr val="FF0000"/>
              </a:solidFill>
            </a:endParaRPr>
          </a:p>
          <a:p>
            <a:r>
              <a:rPr lang="da-DK" sz="2400" b="1" dirty="0" smtClean="0">
                <a:solidFill>
                  <a:srgbClr val="FF0000"/>
                </a:solidFill>
              </a:rPr>
              <a:t>Små forskelle mellem den nordlige og den </a:t>
            </a:r>
            <a:r>
              <a:rPr lang="da-DK" sz="2400" b="1" dirty="0">
                <a:solidFill>
                  <a:srgbClr val="FF0000"/>
                </a:solidFill>
              </a:rPr>
              <a:t>s</a:t>
            </a:r>
            <a:r>
              <a:rPr lang="da-DK" sz="2400" b="1" dirty="0" smtClean="0">
                <a:solidFill>
                  <a:srgbClr val="FF0000"/>
                </a:solidFill>
              </a:rPr>
              <a:t>ydlige </a:t>
            </a:r>
          </a:p>
          <a:p>
            <a:r>
              <a:rPr lang="da-DK" sz="2400" b="1" dirty="0" smtClean="0">
                <a:solidFill>
                  <a:srgbClr val="FF0000"/>
                </a:solidFill>
              </a:rPr>
              <a:t>halvkugle</a:t>
            </a:r>
          </a:p>
          <a:p>
            <a:endParaRPr lang="da-DK" sz="2400" b="1" dirty="0" smtClean="0">
              <a:solidFill>
                <a:srgbClr val="FF0000"/>
              </a:solidFill>
            </a:endParaRPr>
          </a:p>
          <a:p>
            <a:r>
              <a:rPr lang="da-DK" sz="2400" b="1" dirty="0">
                <a:solidFill>
                  <a:srgbClr val="FF0000"/>
                </a:solidFill>
              </a:rPr>
              <a:t>f</a:t>
            </a:r>
            <a:r>
              <a:rPr lang="da-DK" sz="2400" b="1" dirty="0" smtClean="0">
                <a:solidFill>
                  <a:srgbClr val="FF0000"/>
                </a:solidFill>
              </a:rPr>
              <a:t>or dybt ‘Cold  Spot’ </a:t>
            </a:r>
          </a:p>
          <a:p>
            <a:endParaRPr lang="da-DK" sz="2400" b="1" dirty="0">
              <a:solidFill>
                <a:srgbClr val="FF0000"/>
              </a:solidFill>
            </a:endParaRPr>
          </a:p>
          <a:p>
            <a:r>
              <a:rPr lang="da-DK" sz="2400" b="1" dirty="0" err="1" smtClean="0">
                <a:solidFill>
                  <a:srgbClr val="FF0000"/>
                </a:solidFill>
              </a:rPr>
              <a:t>quadropol-octopole</a:t>
            </a:r>
            <a:r>
              <a:rPr lang="da-DK" sz="2400" b="1" dirty="0" smtClean="0">
                <a:solidFill>
                  <a:srgbClr val="FF0000"/>
                </a:solidFill>
              </a:rPr>
              <a:t> </a:t>
            </a:r>
            <a:r>
              <a:rPr lang="da-DK" sz="2400" b="1" dirty="0" err="1" smtClean="0">
                <a:solidFill>
                  <a:srgbClr val="FF0000"/>
                </a:solidFill>
              </a:rPr>
              <a:t>aligment</a:t>
            </a:r>
            <a:endParaRPr lang="da-DK" sz="2400" b="1" dirty="0" smtClean="0">
              <a:solidFill>
                <a:srgbClr val="FF0000"/>
              </a:solidFill>
            </a:endParaRPr>
          </a:p>
          <a:p>
            <a:endParaRPr lang="da-DK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ANOMALIES_v7_400p (1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63" y="1524000"/>
            <a:ext cx="6772275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956" y="6093296"/>
            <a:ext cx="3129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err="1" smtClean="0">
                <a:solidFill>
                  <a:srgbClr val="FF0000"/>
                </a:solidFill>
              </a:rPr>
              <a:t>Anomalies</a:t>
            </a:r>
            <a:r>
              <a:rPr lang="da-DK" sz="3200" b="1" dirty="0" smtClean="0">
                <a:solidFill>
                  <a:srgbClr val="FF0000"/>
                </a:solidFill>
              </a:rPr>
              <a:t> </a:t>
            </a:r>
            <a:r>
              <a:rPr lang="da-DK" sz="3200" b="1" dirty="0" err="1" smtClean="0">
                <a:solidFill>
                  <a:srgbClr val="FF0000"/>
                </a:solidFill>
              </a:rPr>
              <a:t>movie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2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795338"/>
            <a:ext cx="31908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825246"/>
            <a:ext cx="8668512" cy="5207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7904" y="6048467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INFLATION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21271"/>
            <a:ext cx="7524328" cy="50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961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962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8950" y="928723"/>
                <a:ext cx="7137275" cy="512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3200" b="1" dirty="0" smtClean="0">
                    <a:solidFill>
                      <a:srgbClr val="C00000"/>
                    </a:solidFill>
                  </a:rPr>
                  <a:t>Inflation </a:t>
                </a:r>
              </a:p>
              <a:p>
                <a:endParaRPr lang="da-DK" dirty="0"/>
              </a:p>
              <a:p>
                <a:r>
                  <a:rPr lang="da-DK" sz="2400" b="1" dirty="0" smtClean="0">
                    <a:solidFill>
                      <a:srgbClr val="002060"/>
                    </a:solidFill>
                  </a:rPr>
                  <a:t>Fase overgang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𝟑𝟔</m:t>
                        </m:r>
                      </m:sup>
                    </m:sSup>
                  </m:oMath>
                </a14:m>
                <a:r>
                  <a:rPr lang="da-DK" sz="2400" b="1" dirty="0" smtClean="0">
                    <a:solidFill>
                      <a:srgbClr val="002060"/>
                    </a:solidFill>
                  </a:rPr>
                  <a:t> s -&gt;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𝟑𝟑</m:t>
                        </m:r>
                      </m:sup>
                    </m:sSup>
                  </m:oMath>
                </a14:m>
                <a:r>
                  <a:rPr lang="da-DK" sz="2400" b="1" dirty="0" smtClean="0">
                    <a:solidFill>
                      <a:srgbClr val="002060"/>
                    </a:solidFill>
                  </a:rPr>
                  <a:t> s </a:t>
                </a:r>
              </a:p>
              <a:p>
                <a:r>
                  <a:rPr lang="da-DK" sz="2400" b="1" dirty="0" smtClean="0">
                    <a:solidFill>
                      <a:srgbClr val="002060"/>
                    </a:solidFill>
                  </a:rPr>
                  <a:t>Udvidelse: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a-DK" sz="2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𝟐𝟔</m:t>
                        </m:r>
                      </m:sup>
                    </m:sSup>
                  </m:oMath>
                </a14:m>
                <a:r>
                  <a:rPr lang="da-DK" sz="2400" b="1" dirty="0" smtClean="0">
                    <a:solidFill>
                      <a:srgbClr val="002060"/>
                    </a:solidFill>
                  </a:rPr>
                  <a:t> gange </a:t>
                </a:r>
              </a:p>
              <a:p>
                <a:r>
                  <a:rPr lang="da-DK" sz="2400" b="1" dirty="0" smtClean="0">
                    <a:solidFill>
                      <a:srgbClr val="00B050"/>
                    </a:solidFill>
                  </a:rPr>
                  <a:t>(dagligdags eks. underafkølet vand -&gt; is)</a:t>
                </a:r>
              </a:p>
              <a:p>
                <a:endParaRPr lang="da-DK" sz="2400" b="1" dirty="0" smtClean="0">
                  <a:solidFill>
                    <a:srgbClr val="002060"/>
                  </a:solidFill>
                </a:endParaRPr>
              </a:p>
              <a:p>
                <a:r>
                  <a:rPr lang="da-DK" sz="2400" b="1" dirty="0" err="1" smtClean="0">
                    <a:solidFill>
                      <a:srgbClr val="002060"/>
                    </a:solidFill>
                  </a:rPr>
                  <a:t>Isotropi</a:t>
                </a:r>
                <a:r>
                  <a:rPr lang="da-DK" sz="2400" b="1" dirty="0" smtClean="0">
                    <a:solidFill>
                      <a:srgbClr val="002060"/>
                    </a:solidFill>
                  </a:rPr>
                  <a:t> derfor meget lettere at forklare</a:t>
                </a:r>
              </a:p>
              <a:p>
                <a:endParaRPr lang="da-DK" dirty="0" smtClean="0"/>
              </a:p>
              <a:p>
                <a:endParaRPr lang="da-DK" dirty="0"/>
              </a:p>
              <a:p>
                <a:r>
                  <a:rPr lang="da-DK" sz="2400" b="1" dirty="0" smtClean="0">
                    <a:solidFill>
                      <a:srgbClr val="C00000"/>
                    </a:solidFill>
                  </a:rPr>
                  <a:t>Mange teorier</a:t>
                </a:r>
                <a:r>
                  <a:rPr lang="da-DK" sz="2400" b="1" dirty="0" smtClean="0"/>
                  <a:t>: </a:t>
                </a:r>
                <a:r>
                  <a:rPr lang="da-DK" sz="2400" b="1" dirty="0" smtClean="0">
                    <a:solidFill>
                      <a:srgbClr val="002060"/>
                    </a:solidFill>
                  </a:rPr>
                  <a:t>mange måder at starte faseovergange, </a:t>
                </a:r>
              </a:p>
              <a:p>
                <a:r>
                  <a:rPr lang="da-DK" sz="2400" b="1" dirty="0" smtClean="0">
                    <a:solidFill>
                      <a:srgbClr val="002060"/>
                    </a:solidFill>
                  </a:rPr>
                  <a:t>mange måder at stoppe den igen</a:t>
                </a:r>
              </a:p>
              <a:p>
                <a:endParaRPr lang="da-DK" sz="2400" b="1" dirty="0" smtClean="0">
                  <a:solidFill>
                    <a:srgbClr val="002060"/>
                  </a:solidFill>
                </a:endParaRPr>
              </a:p>
              <a:p>
                <a:r>
                  <a:rPr lang="da-DK" sz="2400" b="1" dirty="0" smtClean="0">
                    <a:solidFill>
                      <a:srgbClr val="C00000"/>
                    </a:solidFill>
                  </a:rPr>
                  <a:t>Planck</a:t>
                </a:r>
                <a:r>
                  <a:rPr lang="da-DK" sz="2400" b="1" dirty="0" smtClean="0">
                    <a:solidFill>
                      <a:srgbClr val="002060"/>
                    </a:solidFill>
                  </a:rPr>
                  <a:t>: på stor skala mangler power </a:t>
                </a:r>
              </a:p>
              <a:p>
                <a:r>
                  <a:rPr lang="da-DK" sz="2400" b="1" dirty="0">
                    <a:solidFill>
                      <a:srgbClr val="002060"/>
                    </a:solidFill>
                  </a:rPr>
                  <a:t>f</a:t>
                </a:r>
                <a:r>
                  <a:rPr lang="da-DK" sz="2400" b="1" dirty="0" smtClean="0">
                    <a:solidFill>
                      <a:srgbClr val="002060"/>
                    </a:solidFill>
                  </a:rPr>
                  <a:t>eature ved l ≈ 20 – 30 ??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50" y="928723"/>
                <a:ext cx="7137275" cy="5125762"/>
              </a:xfrm>
              <a:prstGeom prst="rect">
                <a:avLst/>
              </a:prstGeom>
              <a:blipFill rotWithShape="1">
                <a:blip r:embed="rId3"/>
                <a:stretch>
                  <a:fillRect l="-2135" t="-1546" r="-342" b="-1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9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079" y="2564904"/>
            <a:ext cx="38795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C00000"/>
                </a:solidFill>
              </a:rPr>
              <a:t>Teorien for </a:t>
            </a:r>
            <a:r>
              <a:rPr lang="da-DK" sz="2400" b="1" dirty="0" err="1" smtClean="0">
                <a:solidFill>
                  <a:srgbClr val="C00000"/>
                </a:solidFill>
              </a:rPr>
              <a:t>Cosmic</a:t>
            </a:r>
            <a:r>
              <a:rPr lang="da-DK" sz="2400" b="1" dirty="0" smtClean="0">
                <a:solidFill>
                  <a:srgbClr val="C00000"/>
                </a:solidFill>
              </a:rPr>
              <a:t> </a:t>
            </a:r>
            <a:r>
              <a:rPr lang="da-DK" sz="2400" b="1" dirty="0" err="1" smtClean="0">
                <a:solidFill>
                  <a:srgbClr val="C00000"/>
                </a:solidFill>
              </a:rPr>
              <a:t>Strings</a:t>
            </a:r>
            <a:r>
              <a:rPr lang="da-DK" sz="24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da-DK" sz="2400" b="1" dirty="0" smtClean="0">
                <a:solidFill>
                  <a:srgbClr val="C00000"/>
                </a:solidFill>
              </a:rPr>
              <a:t>dannes i det tidligste Univers</a:t>
            </a:r>
          </a:p>
          <a:p>
            <a:endParaRPr lang="da-DK" sz="2400" b="1" dirty="0">
              <a:solidFill>
                <a:srgbClr val="C00000"/>
              </a:solidFill>
            </a:endParaRPr>
          </a:p>
          <a:p>
            <a:r>
              <a:rPr lang="da-DK" sz="2400" b="1" dirty="0" smtClean="0">
                <a:solidFill>
                  <a:srgbClr val="0070C0"/>
                </a:solidFill>
              </a:rPr>
              <a:t>Ikke detekteret med Planck, </a:t>
            </a:r>
          </a:p>
          <a:p>
            <a:r>
              <a:rPr lang="da-DK" sz="2400" b="1" dirty="0">
                <a:solidFill>
                  <a:srgbClr val="0070C0"/>
                </a:solidFill>
              </a:rPr>
              <a:t>m</a:t>
            </a:r>
            <a:r>
              <a:rPr lang="da-DK" sz="2400" b="1" dirty="0" smtClean="0">
                <a:solidFill>
                  <a:srgbClr val="0070C0"/>
                </a:solidFill>
              </a:rPr>
              <a:t>eget snævre grænse for </a:t>
            </a:r>
          </a:p>
          <a:p>
            <a:r>
              <a:rPr lang="da-DK" sz="2400" b="1" dirty="0">
                <a:solidFill>
                  <a:srgbClr val="0070C0"/>
                </a:solidFill>
              </a:rPr>
              <a:t>s</a:t>
            </a:r>
            <a:r>
              <a:rPr lang="da-DK" sz="2400" b="1" dirty="0" smtClean="0">
                <a:solidFill>
                  <a:srgbClr val="0070C0"/>
                </a:solidFill>
              </a:rPr>
              <a:t>tyrken af dem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9" y="1129446"/>
            <a:ext cx="48958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9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55651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155657" name="Object 9"/>
          <p:cNvGraphicFramePr>
            <a:graphicFrameLocks noChangeAspect="1"/>
          </p:cNvGraphicFramePr>
          <p:nvPr/>
        </p:nvGraphicFramePr>
        <p:xfrm>
          <a:off x="1360488" y="804863"/>
          <a:ext cx="6424612" cy="524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Bitmap Image" r:id="rId4" imgW="6424217" imgH="5250635" progId="Paint.Picture">
                  <p:embed/>
                </p:oleObj>
              </mc:Choice>
              <mc:Fallback>
                <p:oleObj name="Bitmap Image" r:id="rId4" imgW="6424217" imgH="525063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88" y="804863"/>
                        <a:ext cx="6424612" cy="524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7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728" y="2420888"/>
            <a:ext cx="36965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err="1" smtClean="0">
                <a:solidFill>
                  <a:srgbClr val="FF0000"/>
                </a:solidFill>
              </a:rPr>
              <a:t>Gravitational</a:t>
            </a:r>
            <a:r>
              <a:rPr lang="da-DK" sz="3200" b="1" dirty="0" smtClean="0">
                <a:solidFill>
                  <a:srgbClr val="FF0000"/>
                </a:solidFill>
              </a:rPr>
              <a:t> </a:t>
            </a:r>
            <a:r>
              <a:rPr lang="da-DK" sz="3200" b="1" dirty="0" err="1" smtClean="0">
                <a:solidFill>
                  <a:srgbClr val="FF0000"/>
                </a:solidFill>
              </a:rPr>
              <a:t>lensing</a:t>
            </a:r>
            <a:endParaRPr lang="da-DK" sz="32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MB_Timeline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6324600"/>
            <a:ext cx="2719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Garvitational</a:t>
            </a:r>
            <a:r>
              <a:rPr lang="da-DK" dirty="0" smtClean="0"/>
              <a:t> </a:t>
            </a:r>
            <a:r>
              <a:rPr lang="da-DK" dirty="0" err="1" smtClean="0"/>
              <a:t>lensing</a:t>
            </a:r>
            <a:r>
              <a:rPr lang="da-DK" dirty="0" smtClean="0"/>
              <a:t> North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" y="1319212"/>
            <a:ext cx="8839655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938" y="828152"/>
            <a:ext cx="64868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Konklusioner Planck Marts 2013</a:t>
            </a:r>
          </a:p>
          <a:p>
            <a:r>
              <a:rPr lang="da-DK" sz="2000" b="1" dirty="0" smtClean="0">
                <a:solidFill>
                  <a:srgbClr val="00B050"/>
                </a:solidFill>
              </a:rPr>
              <a:t>Planck meget bedre bestemmelse af de </a:t>
            </a:r>
          </a:p>
          <a:p>
            <a:r>
              <a:rPr lang="da-DK" sz="2000" b="1" dirty="0" smtClean="0">
                <a:solidFill>
                  <a:srgbClr val="00B050"/>
                </a:solidFill>
              </a:rPr>
              <a:t>basale </a:t>
            </a:r>
            <a:r>
              <a:rPr lang="el-GR" sz="2000" b="1" dirty="0" smtClean="0">
                <a:solidFill>
                  <a:srgbClr val="00B050"/>
                </a:solidFill>
              </a:rPr>
              <a:t>Λ</a:t>
            </a:r>
            <a:r>
              <a:rPr lang="da-DK" sz="2000" b="1" dirty="0" smtClean="0">
                <a:solidFill>
                  <a:srgbClr val="00B050"/>
                </a:solidFill>
              </a:rPr>
              <a:t>CDM parametre</a:t>
            </a:r>
          </a:p>
          <a:p>
            <a:r>
              <a:rPr lang="da-DK" sz="2000" b="1" dirty="0" smtClean="0">
                <a:solidFill>
                  <a:srgbClr val="00B050"/>
                </a:solidFill>
              </a:rPr>
              <a:t>Små men signifikante afvigelser fra </a:t>
            </a:r>
            <a:r>
              <a:rPr lang="el-GR" sz="2000" b="1" dirty="0">
                <a:solidFill>
                  <a:srgbClr val="00B050"/>
                </a:solidFill>
              </a:rPr>
              <a:t>Λ</a:t>
            </a:r>
            <a:r>
              <a:rPr lang="da-DK" sz="2000" b="1" dirty="0">
                <a:solidFill>
                  <a:srgbClr val="00B050"/>
                </a:solidFill>
              </a:rPr>
              <a:t>CDM </a:t>
            </a:r>
            <a:endParaRPr lang="da-DK" sz="2000" b="1" dirty="0" smtClean="0">
              <a:solidFill>
                <a:srgbClr val="00B050"/>
              </a:solidFill>
            </a:endParaRPr>
          </a:p>
          <a:p>
            <a:endParaRPr lang="da-DK" sz="2000" b="1" dirty="0" smtClean="0">
              <a:solidFill>
                <a:srgbClr val="0070C0"/>
              </a:solidFill>
            </a:endParaRPr>
          </a:p>
          <a:p>
            <a:r>
              <a:rPr lang="da-DK" sz="2000" b="1" dirty="0" smtClean="0">
                <a:solidFill>
                  <a:srgbClr val="C00000"/>
                </a:solidFill>
              </a:rPr>
              <a:t>Stor forståelse af Universets udvikling men stadig store uløste problemer:</a:t>
            </a:r>
          </a:p>
          <a:p>
            <a:r>
              <a:rPr lang="da-DK" sz="2000" b="1" dirty="0" err="1" smtClean="0">
                <a:solidFill>
                  <a:srgbClr val="C00000"/>
                </a:solidFill>
              </a:rPr>
              <a:t>Baryons</a:t>
            </a:r>
            <a:r>
              <a:rPr lang="da-DK" sz="2000" b="1" dirty="0" smtClean="0">
                <a:solidFill>
                  <a:srgbClr val="C00000"/>
                </a:solidFill>
              </a:rPr>
              <a:t> OK</a:t>
            </a:r>
          </a:p>
          <a:p>
            <a:r>
              <a:rPr lang="da-DK" sz="2000" b="1" dirty="0" smtClean="0">
                <a:solidFill>
                  <a:srgbClr val="C00000"/>
                </a:solidFill>
              </a:rPr>
              <a:t>Dark Matter ??</a:t>
            </a:r>
          </a:p>
          <a:p>
            <a:r>
              <a:rPr lang="da-DK" sz="2000" b="1" dirty="0" smtClean="0">
                <a:solidFill>
                  <a:srgbClr val="C00000"/>
                </a:solidFill>
              </a:rPr>
              <a:t>Dark Energy ???</a:t>
            </a:r>
          </a:p>
          <a:p>
            <a:r>
              <a:rPr lang="da-DK" sz="2000" b="1" dirty="0" smtClean="0">
                <a:solidFill>
                  <a:srgbClr val="C00000"/>
                </a:solidFill>
              </a:rPr>
              <a:t>Inflation ??</a:t>
            </a:r>
          </a:p>
          <a:p>
            <a:endParaRPr lang="da-DK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a-DK" sz="2000" b="1" dirty="0" smtClean="0">
                <a:solidFill>
                  <a:srgbClr val="0070C0"/>
                </a:solidFill>
              </a:rPr>
              <a:t>Planck: i 2014 frigives</a:t>
            </a:r>
          </a:p>
          <a:p>
            <a:r>
              <a:rPr lang="da-DK" sz="2000" b="1" dirty="0">
                <a:solidFill>
                  <a:srgbClr val="0070C0"/>
                </a:solidFill>
              </a:rPr>
              <a:t>t</a:t>
            </a:r>
            <a:r>
              <a:rPr lang="da-DK" sz="2000" b="1" dirty="0" smtClean="0">
                <a:solidFill>
                  <a:srgbClr val="0070C0"/>
                </a:solidFill>
              </a:rPr>
              <a:t>emperatur målingerne for hele missionen og </a:t>
            </a:r>
          </a:p>
          <a:p>
            <a:r>
              <a:rPr lang="da-DK" sz="2000" b="1" dirty="0">
                <a:solidFill>
                  <a:srgbClr val="0070C0"/>
                </a:solidFill>
              </a:rPr>
              <a:t>p</a:t>
            </a:r>
            <a:r>
              <a:rPr lang="da-DK" sz="2000" b="1" dirty="0" smtClean="0">
                <a:solidFill>
                  <a:srgbClr val="0070C0"/>
                </a:solidFill>
              </a:rPr>
              <a:t>olarisationsmålingerne </a:t>
            </a:r>
            <a:r>
              <a:rPr lang="da-DK" sz="2000" b="1" dirty="0" smtClean="0">
                <a:solidFill>
                  <a:srgbClr val="C00000"/>
                </a:solidFill>
              </a:rPr>
              <a:t>-&gt; meget bedre informationer </a:t>
            </a:r>
          </a:p>
          <a:p>
            <a:r>
              <a:rPr lang="da-DK" sz="2000" b="1" dirty="0" smtClean="0">
                <a:solidFill>
                  <a:srgbClr val="C00000"/>
                </a:solidFill>
              </a:rPr>
              <a:t>om inflation (tyngdebølger -&gt; B – modes)  </a:t>
            </a:r>
          </a:p>
          <a:p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4288" y="6093296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468" y="2420888"/>
            <a:ext cx="696793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0070C0"/>
                </a:solidFill>
              </a:rPr>
              <a:t>DTU </a:t>
            </a:r>
            <a:r>
              <a:rPr lang="da-DK" sz="3200" b="1" dirty="0" err="1" smtClean="0">
                <a:solidFill>
                  <a:srgbClr val="0070C0"/>
                </a:solidFill>
              </a:rPr>
              <a:t>Space’s</a:t>
            </a:r>
            <a:r>
              <a:rPr lang="da-DK" sz="3200" b="1" dirty="0" smtClean="0">
                <a:solidFill>
                  <a:srgbClr val="0070C0"/>
                </a:solidFill>
              </a:rPr>
              <a:t> engagement i Planck</a:t>
            </a:r>
          </a:p>
          <a:p>
            <a:r>
              <a:rPr lang="da-DK" sz="3200" b="1" dirty="0" smtClean="0">
                <a:solidFill>
                  <a:schemeClr val="accent4">
                    <a:lumMod val="75000"/>
                  </a:schemeClr>
                </a:solidFill>
              </a:rPr>
              <a:t>Kun muligt med betydelig støtte fra</a:t>
            </a:r>
          </a:p>
          <a:p>
            <a:r>
              <a:rPr lang="da-DK" sz="3200" b="1" dirty="0" smtClean="0">
                <a:solidFill>
                  <a:schemeClr val="accent4">
                    <a:lumMod val="75000"/>
                  </a:schemeClr>
                </a:solidFill>
              </a:rPr>
              <a:t>SNF og ESA – Følgeforskningsbevillingen</a:t>
            </a:r>
          </a:p>
          <a:p>
            <a:endParaRPr lang="da-DK" sz="32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13949"/>
            <a:ext cx="7056784" cy="4704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278" y="346770"/>
            <a:ext cx="5952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US Exp South </a:t>
            </a:r>
            <a:r>
              <a:rPr lang="da-DK" sz="3200" b="1" dirty="0" err="1" smtClean="0">
                <a:solidFill>
                  <a:srgbClr val="FF0000"/>
                </a:solidFill>
              </a:rPr>
              <a:t>Pole</a:t>
            </a:r>
            <a:r>
              <a:rPr lang="da-DK" sz="3200" b="1" dirty="0" smtClean="0">
                <a:solidFill>
                  <a:srgbClr val="FF0000"/>
                </a:solidFill>
              </a:rPr>
              <a:t>  BICEP 2  March  19 2014 </a:t>
            </a:r>
            <a:endParaRPr lang="da-DK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346001"/>
              </p:ext>
            </p:extLst>
          </p:nvPr>
        </p:nvGraphicFramePr>
        <p:xfrm>
          <a:off x="1554163" y="1096963"/>
          <a:ext cx="6035675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Acrobat Document" r:id="rId4" imgW="6034886" imgH="4663286" progId="AcroExch.Document.7">
                  <p:embed/>
                </p:oleObj>
              </mc:Choice>
              <mc:Fallback>
                <p:oleObj name="Acrobat Document" r:id="rId4" imgW="6034886" imgH="466328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4163" y="1096963"/>
                        <a:ext cx="6035675" cy="466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128785"/>
              </p:ext>
            </p:extLst>
          </p:nvPr>
        </p:nvGraphicFramePr>
        <p:xfrm>
          <a:off x="1115616" y="1344350"/>
          <a:ext cx="6237609" cy="430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Acrobat Document" r:id="rId4" imgW="3977563" imgH="2743046" progId="AcroExch.Document.7">
                  <p:embed/>
                </p:oleObj>
              </mc:Choice>
              <mc:Fallback>
                <p:oleObj name="Acrobat Document" r:id="rId4" imgW="3977563" imgH="27430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616" y="1344350"/>
                        <a:ext cx="6237609" cy="4301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6793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167945" name="Picture 9" descr="cmb_fluctuations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8424863" cy="42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49329"/>
              </p:ext>
            </p:extLst>
          </p:nvPr>
        </p:nvGraphicFramePr>
        <p:xfrm>
          <a:off x="488950" y="2204864"/>
          <a:ext cx="7938722" cy="378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" name="Acrobat Document" r:id="rId4" imgW="3977563" imgH="1897318" progId="AcroExch.Document.7">
                  <p:embed/>
                </p:oleObj>
              </mc:Choice>
              <mc:Fallback>
                <p:oleObj name="Acrobat Document" r:id="rId4" imgW="3977563" imgH="189731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8950" y="2204864"/>
                        <a:ext cx="7938722" cy="378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517166"/>
              </p:ext>
            </p:extLst>
          </p:nvPr>
        </p:nvGraphicFramePr>
        <p:xfrm>
          <a:off x="1547664" y="1470336"/>
          <a:ext cx="4725813" cy="3746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Acrobat Document" r:id="rId4" imgW="2682076" imgH="2125887" progId="AcroExch.Document.7">
                  <p:embed/>
                </p:oleObj>
              </mc:Choice>
              <mc:Fallback>
                <p:oleObj name="Acrobat Document" r:id="rId4" imgW="2682076" imgH="212588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664" y="1470336"/>
                        <a:ext cx="4725813" cy="3746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4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676510"/>
              </p:ext>
            </p:extLst>
          </p:nvPr>
        </p:nvGraphicFramePr>
        <p:xfrm>
          <a:off x="1547664" y="1556792"/>
          <a:ext cx="5725988" cy="4546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6" name="Acrobat Document" r:id="rId4" imgW="2666964" imgH="2118319" progId="AcroExch.Document.7">
                  <p:embed/>
                </p:oleObj>
              </mc:Choice>
              <mc:Fallback>
                <p:oleObj name="Acrobat Document" r:id="rId4" imgW="2666964" imgH="211831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664" y="1556792"/>
                        <a:ext cx="5725988" cy="4546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773521"/>
              </p:ext>
            </p:extLst>
          </p:nvPr>
        </p:nvGraphicFramePr>
        <p:xfrm>
          <a:off x="611560" y="1174218"/>
          <a:ext cx="7266309" cy="561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4" name="Acrobat Document" r:id="rId4" imgW="6034886" imgH="4663286" progId="AcroExch.Document.7">
                  <p:embed/>
                </p:oleObj>
              </mc:Choice>
              <mc:Fallback>
                <p:oleObj name="Acrobat Document" r:id="rId4" imgW="6034886" imgH="466328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1174218"/>
                        <a:ext cx="7266309" cy="5615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8" y="2294263"/>
            <a:ext cx="8515350" cy="390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3" name="Planck_CMB_with_foreground_emission_layers (1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63" y="1524000"/>
            <a:ext cx="6772275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021288"/>
            <a:ext cx="5235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Component separation </a:t>
            </a:r>
            <a:r>
              <a:rPr lang="da-DK" sz="3200" b="1" dirty="0" err="1" smtClean="0">
                <a:solidFill>
                  <a:srgbClr val="FF0000"/>
                </a:solidFill>
              </a:rPr>
              <a:t>movie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2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026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15715" name="Picture 1027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Text Box 1028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15717" name="Text Box 1029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15718" name="Text Box 1030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15719" name="Rectangle 1031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r>
              <a:rPr lang="da-DK" sz="2000" b="1" dirty="0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15720" name="Text Box 1032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115721" name="Object 1033"/>
          <p:cNvGraphicFramePr>
            <a:graphicFrameLocks noChangeAspect="1"/>
          </p:cNvGraphicFramePr>
          <p:nvPr/>
        </p:nvGraphicFramePr>
        <p:xfrm>
          <a:off x="990600" y="2025650"/>
          <a:ext cx="4800600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Bitmap Image" r:id="rId4" imgW="2408129" imgH="1676545" progId="Paint.Picture">
                  <p:embed/>
                </p:oleObj>
              </mc:Choice>
              <mc:Fallback>
                <p:oleObj name="Bitmap Image" r:id="rId4" imgW="2408129" imgH="167654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025650"/>
                        <a:ext cx="4800600" cy="334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2" name="Text Box 1034"/>
          <p:cNvSpPr txBox="1">
            <a:spLocks noChangeArrowheads="1"/>
          </p:cNvSpPr>
          <p:nvPr/>
        </p:nvSpPr>
        <p:spPr bwMode="auto">
          <a:xfrm>
            <a:off x="609600" y="5638800"/>
            <a:ext cx="6427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b="1"/>
              <a:t>Penzias and Wilson Nobel Price in Physics 1978</a:t>
            </a: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15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154627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154633" name="Object 9"/>
          <p:cNvGraphicFramePr>
            <a:graphicFrameLocks noChangeAspect="1"/>
          </p:cNvGraphicFramePr>
          <p:nvPr/>
        </p:nvGraphicFramePr>
        <p:xfrm>
          <a:off x="2255838" y="766763"/>
          <a:ext cx="4632325" cy="532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Bitmap Image" r:id="rId4" imgW="4632381" imgH="5326842" progId="Paint.Picture">
                  <p:embed/>
                </p:oleObj>
              </mc:Choice>
              <mc:Fallback>
                <p:oleObj name="Bitmap Image" r:id="rId4" imgW="4632381" imgH="532684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838" y="766763"/>
                        <a:ext cx="4632325" cy="532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8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88067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88076" name="Object 12"/>
          <p:cNvGraphicFramePr>
            <a:graphicFrameLocks noChangeAspect="1"/>
          </p:cNvGraphicFramePr>
          <p:nvPr/>
        </p:nvGraphicFramePr>
        <p:xfrm>
          <a:off x="396875" y="819150"/>
          <a:ext cx="8350250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Bitmap Image" r:id="rId4" imgW="10021169" imgH="6264183" progId="Paint.Picture">
                  <p:embed/>
                </p:oleObj>
              </mc:Choice>
              <mc:Fallback>
                <p:oleObj name="Bitmap Image" r:id="rId4" imgW="10021169" imgH="626418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819150"/>
                        <a:ext cx="8350250" cy="521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32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69635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69642" name="Object 10"/>
          <p:cNvGraphicFramePr>
            <a:graphicFrameLocks noChangeAspect="1"/>
          </p:cNvGraphicFramePr>
          <p:nvPr/>
        </p:nvGraphicFramePr>
        <p:xfrm>
          <a:off x="609600" y="2209800"/>
          <a:ext cx="7924800" cy="397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" name="Bitmap Image" r:id="rId4" imgW="6095238" imgH="3055885" progId="Paint.Picture">
                  <p:embed/>
                </p:oleObj>
              </mc:Choice>
              <mc:Fallback>
                <p:oleObj name="Bitmap Image" r:id="rId4" imgW="6095238" imgH="305588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09800"/>
                        <a:ext cx="7924800" cy="397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152400" y="1752600"/>
            <a:ext cx="5462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b="1"/>
              <a:t>WMAP Internal Linear Combination Map (</a:t>
            </a:r>
            <a:r>
              <a:rPr lang="da-DK" b="1">
                <a:cs typeface="Times New Roman" pitchFamily="18" charset="0"/>
              </a:rPr>
              <a:t>± 200 μK)</a:t>
            </a:r>
            <a:endParaRPr lang="da-DK" b="1"/>
          </a:p>
        </p:txBody>
      </p:sp>
    </p:spTree>
    <p:extLst>
      <p:ext uri="{BB962C8B-B14F-4D97-AF65-F5344CB8AC3E}">
        <p14:creationId xmlns:p14="http://schemas.microsoft.com/office/powerpoint/2010/main" val="38375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4" y="892298"/>
            <a:ext cx="5832647" cy="54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876458"/>
              </p:ext>
            </p:extLst>
          </p:nvPr>
        </p:nvGraphicFramePr>
        <p:xfrm>
          <a:off x="107504" y="2069820"/>
          <a:ext cx="7992888" cy="381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Acrobat Document" r:id="rId4" imgW="3977563" imgH="1897318" progId="AcroExch.Document.7">
                  <p:embed/>
                </p:oleObj>
              </mc:Choice>
              <mc:Fallback>
                <p:oleObj name="Acrobat Document" r:id="rId4" imgW="3977563" imgH="189731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2069820"/>
                        <a:ext cx="7992888" cy="3811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5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8" y="2294263"/>
            <a:ext cx="8515350" cy="390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83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747" y="2231935"/>
            <a:ext cx="87008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err="1" smtClean="0">
                <a:solidFill>
                  <a:srgbClr val="002060"/>
                </a:solidFill>
              </a:rPr>
              <a:t>Other</a:t>
            </a:r>
            <a:r>
              <a:rPr lang="da-DK" sz="2000" b="1" dirty="0" smtClean="0">
                <a:solidFill>
                  <a:srgbClr val="002060"/>
                </a:solidFill>
              </a:rPr>
              <a:t> </a:t>
            </a:r>
            <a:r>
              <a:rPr lang="da-DK" sz="2000" b="1" dirty="0" err="1" smtClean="0">
                <a:solidFill>
                  <a:srgbClr val="002060"/>
                </a:solidFill>
              </a:rPr>
              <a:t>Derived</a:t>
            </a:r>
            <a:r>
              <a:rPr lang="da-DK" sz="2000" b="1" dirty="0" smtClean="0">
                <a:solidFill>
                  <a:srgbClr val="002060"/>
                </a:solidFill>
              </a:rPr>
              <a:t> parameters:</a:t>
            </a:r>
          </a:p>
          <a:p>
            <a:endParaRPr lang="da-DK" sz="2000" b="1" dirty="0">
              <a:solidFill>
                <a:srgbClr val="002060"/>
              </a:solidFill>
            </a:endParaRPr>
          </a:p>
          <a:p>
            <a:r>
              <a:rPr lang="da-DK" sz="2000" b="1" dirty="0" smtClean="0">
                <a:solidFill>
                  <a:srgbClr val="002060"/>
                </a:solidFill>
              </a:rPr>
              <a:t>PLANCK + BAO : </a:t>
            </a:r>
            <a:r>
              <a:rPr lang="da-DK" sz="2000" b="1" dirty="0" err="1" smtClean="0">
                <a:solidFill>
                  <a:srgbClr val="002060"/>
                </a:solidFill>
              </a:rPr>
              <a:t>Neff</a:t>
            </a:r>
            <a:r>
              <a:rPr lang="da-DK" sz="2000" b="1" dirty="0" smtClean="0">
                <a:solidFill>
                  <a:srgbClr val="002060"/>
                </a:solidFill>
              </a:rPr>
              <a:t> = 3.30 ± 0.27 </a:t>
            </a:r>
            <a:r>
              <a:rPr lang="da-DK" sz="2000" b="1" dirty="0" err="1" smtClean="0">
                <a:solidFill>
                  <a:srgbClr val="002060"/>
                </a:solidFill>
              </a:rPr>
              <a:t>effective</a:t>
            </a:r>
            <a:r>
              <a:rPr lang="da-DK" sz="2000" b="1" dirty="0" smtClean="0">
                <a:solidFill>
                  <a:srgbClr val="002060"/>
                </a:solidFill>
              </a:rPr>
              <a:t> </a:t>
            </a:r>
            <a:r>
              <a:rPr lang="da-DK" sz="2000" b="1" dirty="0" err="1" smtClean="0">
                <a:solidFill>
                  <a:srgbClr val="002060"/>
                </a:solidFill>
              </a:rPr>
              <a:t>number</a:t>
            </a:r>
            <a:r>
              <a:rPr lang="da-DK" sz="2000" b="1" dirty="0" smtClean="0">
                <a:solidFill>
                  <a:srgbClr val="002060"/>
                </a:solidFill>
              </a:rPr>
              <a:t> of </a:t>
            </a:r>
            <a:r>
              <a:rPr lang="da-DK" sz="2000" b="1" dirty="0" err="1" smtClean="0">
                <a:solidFill>
                  <a:srgbClr val="002060"/>
                </a:solidFill>
              </a:rPr>
              <a:t>relativistic</a:t>
            </a:r>
            <a:r>
              <a:rPr lang="da-DK" sz="2000" b="1" dirty="0" smtClean="0">
                <a:solidFill>
                  <a:srgbClr val="002060"/>
                </a:solidFill>
              </a:rPr>
              <a:t> </a:t>
            </a:r>
            <a:r>
              <a:rPr lang="da-DK" sz="2000" b="1" dirty="0" err="1" smtClean="0">
                <a:solidFill>
                  <a:srgbClr val="002060"/>
                </a:solidFill>
              </a:rPr>
              <a:t>degrees</a:t>
            </a:r>
            <a:r>
              <a:rPr lang="da-DK" sz="2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da-DK" sz="2000" b="1" dirty="0">
                <a:solidFill>
                  <a:srgbClr val="002060"/>
                </a:solidFill>
              </a:rPr>
              <a:t>	</a:t>
            </a:r>
            <a:r>
              <a:rPr lang="da-DK" sz="2000" b="1" dirty="0" smtClean="0">
                <a:solidFill>
                  <a:srgbClr val="002060"/>
                </a:solidFill>
              </a:rPr>
              <a:t>	of </a:t>
            </a:r>
            <a:r>
              <a:rPr lang="da-DK" sz="2000" b="1" dirty="0" err="1" smtClean="0">
                <a:solidFill>
                  <a:srgbClr val="002060"/>
                </a:solidFill>
              </a:rPr>
              <a:t>freedom</a:t>
            </a:r>
            <a:endParaRPr lang="da-DK" sz="2000" b="1" dirty="0" smtClean="0">
              <a:solidFill>
                <a:srgbClr val="002060"/>
              </a:solidFill>
            </a:endParaRPr>
          </a:p>
          <a:p>
            <a:r>
              <a:rPr lang="da-DK" sz="2000" b="1" dirty="0" smtClean="0">
                <a:solidFill>
                  <a:srgbClr val="002060"/>
                </a:solidFill>
              </a:rPr>
              <a:t>	Total neutrino </a:t>
            </a:r>
            <a:r>
              <a:rPr lang="da-DK" sz="2000" b="1" dirty="0" err="1" smtClean="0">
                <a:solidFill>
                  <a:srgbClr val="002060"/>
                </a:solidFill>
              </a:rPr>
              <a:t>mass</a:t>
            </a:r>
            <a:r>
              <a:rPr lang="da-DK" sz="2000" b="1" dirty="0" smtClean="0">
                <a:solidFill>
                  <a:srgbClr val="002060"/>
                </a:solidFill>
              </a:rPr>
              <a:t> &lt; 0.23 </a:t>
            </a:r>
            <a:r>
              <a:rPr lang="da-DK" sz="2000" b="1" dirty="0" err="1" smtClean="0">
                <a:solidFill>
                  <a:srgbClr val="002060"/>
                </a:solidFill>
              </a:rPr>
              <a:t>eV</a:t>
            </a:r>
            <a:r>
              <a:rPr lang="da-DK" sz="2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da-DK" sz="2000" b="1" dirty="0">
                <a:solidFill>
                  <a:srgbClr val="002060"/>
                </a:solidFill>
              </a:rPr>
              <a:t>	</a:t>
            </a:r>
            <a:r>
              <a:rPr lang="da-DK" sz="2000" b="1" dirty="0" smtClean="0">
                <a:solidFill>
                  <a:srgbClr val="002060"/>
                </a:solidFill>
              </a:rPr>
              <a:t>in agreement with BB </a:t>
            </a:r>
            <a:r>
              <a:rPr lang="da-DK" sz="2000" b="1" dirty="0" err="1" smtClean="0">
                <a:solidFill>
                  <a:srgbClr val="002060"/>
                </a:solidFill>
              </a:rPr>
              <a:t>nucleosynsthesis</a:t>
            </a:r>
            <a:r>
              <a:rPr lang="da-DK" sz="2000" b="1" dirty="0" smtClean="0">
                <a:solidFill>
                  <a:srgbClr val="002060"/>
                </a:solidFill>
              </a:rPr>
              <a:t> and standard </a:t>
            </a:r>
            <a:r>
              <a:rPr lang="da-DK" sz="2000" b="1" dirty="0" err="1" smtClean="0">
                <a:solidFill>
                  <a:srgbClr val="002060"/>
                </a:solidFill>
              </a:rPr>
              <a:t>value</a:t>
            </a:r>
            <a:r>
              <a:rPr lang="da-DK" sz="2000" b="1" dirty="0" smtClean="0">
                <a:solidFill>
                  <a:srgbClr val="002060"/>
                </a:solidFill>
              </a:rPr>
              <a:t> </a:t>
            </a:r>
            <a:r>
              <a:rPr lang="da-DK" sz="2000" b="1" dirty="0" err="1" smtClean="0">
                <a:solidFill>
                  <a:srgbClr val="002060"/>
                </a:solidFill>
              </a:rPr>
              <a:t>Neff</a:t>
            </a:r>
            <a:r>
              <a:rPr lang="da-DK" sz="2000" b="1" dirty="0" smtClean="0">
                <a:solidFill>
                  <a:srgbClr val="002060"/>
                </a:solidFill>
              </a:rPr>
              <a:t> = 3.046</a:t>
            </a:r>
          </a:p>
          <a:p>
            <a:endParaRPr lang="da-DK" sz="2000" b="1" dirty="0">
              <a:solidFill>
                <a:srgbClr val="002060"/>
              </a:solidFill>
            </a:endParaRPr>
          </a:p>
          <a:p>
            <a:r>
              <a:rPr lang="da-DK" sz="2000" b="1" dirty="0" smtClean="0">
                <a:solidFill>
                  <a:srgbClr val="002060"/>
                </a:solidFill>
              </a:rPr>
              <a:t>Dark Energy </a:t>
            </a:r>
            <a:r>
              <a:rPr lang="da-DK" sz="2000" b="1" dirty="0" err="1" smtClean="0">
                <a:solidFill>
                  <a:srgbClr val="002060"/>
                </a:solidFill>
              </a:rPr>
              <a:t>equation</a:t>
            </a:r>
            <a:r>
              <a:rPr lang="da-DK" sz="2000" b="1" dirty="0" smtClean="0">
                <a:solidFill>
                  <a:srgbClr val="002060"/>
                </a:solidFill>
              </a:rPr>
              <a:t> of </a:t>
            </a:r>
            <a:r>
              <a:rPr lang="da-DK" sz="2000" b="1" dirty="0" err="1" smtClean="0">
                <a:solidFill>
                  <a:srgbClr val="002060"/>
                </a:solidFill>
              </a:rPr>
              <a:t>state</a:t>
            </a:r>
            <a:r>
              <a:rPr lang="da-DK" sz="2000" b="1" dirty="0" smtClean="0">
                <a:solidFill>
                  <a:srgbClr val="002060"/>
                </a:solidFill>
              </a:rPr>
              <a:t>: w = -1.08 ± 0.10, </a:t>
            </a:r>
          </a:p>
          <a:p>
            <a:r>
              <a:rPr lang="da-DK" sz="2000" b="1" dirty="0">
                <a:solidFill>
                  <a:srgbClr val="002060"/>
                </a:solidFill>
              </a:rPr>
              <a:t>	</a:t>
            </a:r>
            <a:r>
              <a:rPr lang="da-DK" sz="2000" b="1" dirty="0" err="1" smtClean="0">
                <a:solidFill>
                  <a:srgbClr val="002060"/>
                </a:solidFill>
              </a:rPr>
              <a:t>no</a:t>
            </a:r>
            <a:r>
              <a:rPr lang="da-DK" sz="2000" b="1" dirty="0" smtClean="0">
                <a:solidFill>
                  <a:srgbClr val="002060"/>
                </a:solidFill>
              </a:rPr>
              <a:t> </a:t>
            </a:r>
            <a:r>
              <a:rPr lang="da-DK" sz="2000" b="1" dirty="0" err="1" smtClean="0">
                <a:solidFill>
                  <a:srgbClr val="002060"/>
                </a:solidFill>
              </a:rPr>
              <a:t>evidence</a:t>
            </a:r>
            <a:r>
              <a:rPr lang="da-DK" sz="2000" b="1" dirty="0" smtClean="0">
                <a:solidFill>
                  <a:srgbClr val="002060"/>
                </a:solidFill>
              </a:rPr>
              <a:t> for </a:t>
            </a:r>
            <a:r>
              <a:rPr lang="da-DK" sz="2000" b="1" dirty="0" err="1" smtClean="0">
                <a:solidFill>
                  <a:srgbClr val="002060"/>
                </a:solidFill>
              </a:rPr>
              <a:t>dynamical</a:t>
            </a:r>
            <a:r>
              <a:rPr lang="da-DK" sz="2000" b="1" dirty="0" smtClean="0">
                <a:solidFill>
                  <a:srgbClr val="002060"/>
                </a:solidFill>
              </a:rPr>
              <a:t>  Dark Energy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8595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a-DK" b="1" dirty="0">
                <a:solidFill>
                  <a:schemeClr val="bg2"/>
                </a:solidFill>
              </a:rPr>
              <a:t>http://www.rssd.esa.int/index.php?project=Planck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5616" y="2852936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hlinkClick r:id="rId3"/>
              </a:rPr>
              <a:t>http://</a:t>
            </a:r>
            <a:r>
              <a:rPr lang="en-US" sz="2400" b="1" dirty="0" smtClean="0">
                <a:solidFill>
                  <a:srgbClr val="0070C0"/>
                </a:solidFill>
                <a:hlinkClick r:id="rId3"/>
              </a:rPr>
              <a:t>www.rssd.esa.int/index.php?project=Planck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endParaRPr lang="da-DK" sz="2400" b="1" dirty="0">
              <a:solidFill>
                <a:srgbClr val="0070C0"/>
              </a:solidFill>
            </a:endParaRPr>
          </a:p>
          <a:p>
            <a:r>
              <a:rPr lang="da-DK" sz="2400" b="1" dirty="0" smtClean="0">
                <a:solidFill>
                  <a:srgbClr val="0070C0"/>
                </a:solidFill>
              </a:rPr>
              <a:t>Links to </a:t>
            </a:r>
          </a:p>
          <a:p>
            <a:r>
              <a:rPr lang="da-DK" sz="2400" b="1" dirty="0" smtClean="0">
                <a:solidFill>
                  <a:srgbClr val="00B0F0"/>
                </a:solidFill>
              </a:rPr>
              <a:t>Planck 2013 </a:t>
            </a:r>
            <a:r>
              <a:rPr lang="da-DK" sz="2400" b="1" dirty="0" err="1" smtClean="0">
                <a:solidFill>
                  <a:srgbClr val="00B0F0"/>
                </a:solidFill>
              </a:rPr>
              <a:t>results</a:t>
            </a:r>
            <a:r>
              <a:rPr lang="da-DK" sz="2400" b="1" dirty="0" smtClean="0">
                <a:solidFill>
                  <a:srgbClr val="00B0F0"/>
                </a:solidFill>
              </a:rPr>
              <a:t> </a:t>
            </a:r>
            <a:r>
              <a:rPr lang="da-DK" sz="2400" b="1" dirty="0" err="1" smtClean="0">
                <a:solidFill>
                  <a:srgbClr val="00B0F0"/>
                </a:solidFill>
              </a:rPr>
              <a:t>papers</a:t>
            </a:r>
            <a:endParaRPr lang="da-DK" sz="2400" b="1" dirty="0" smtClean="0">
              <a:solidFill>
                <a:srgbClr val="00B0F0"/>
              </a:solidFill>
            </a:endParaRPr>
          </a:p>
          <a:p>
            <a:r>
              <a:rPr lang="da-DK" sz="2400" b="1" dirty="0" smtClean="0">
                <a:solidFill>
                  <a:srgbClr val="00B0F0"/>
                </a:solidFill>
              </a:rPr>
              <a:t>Planck data (</a:t>
            </a:r>
            <a:r>
              <a:rPr lang="da-DK" sz="2400" b="1" dirty="0" err="1" smtClean="0">
                <a:solidFill>
                  <a:srgbClr val="00B0F0"/>
                </a:solidFill>
              </a:rPr>
              <a:t>e.g</a:t>
            </a:r>
            <a:r>
              <a:rPr lang="da-DK" sz="2400" b="1" dirty="0" smtClean="0">
                <a:solidFill>
                  <a:srgbClr val="00B0F0"/>
                </a:solidFill>
              </a:rPr>
              <a:t>. </a:t>
            </a:r>
            <a:r>
              <a:rPr lang="da-DK" sz="2400" b="1" dirty="0" err="1" smtClean="0">
                <a:solidFill>
                  <a:srgbClr val="00B0F0"/>
                </a:solidFill>
              </a:rPr>
              <a:t>frequency</a:t>
            </a:r>
            <a:r>
              <a:rPr lang="da-DK" sz="2400" b="1" dirty="0" smtClean="0">
                <a:solidFill>
                  <a:srgbClr val="00B0F0"/>
                </a:solidFill>
              </a:rPr>
              <a:t> </a:t>
            </a:r>
            <a:r>
              <a:rPr lang="da-DK" sz="2400" b="1" dirty="0" err="1" smtClean="0">
                <a:solidFill>
                  <a:srgbClr val="00B0F0"/>
                </a:solidFill>
              </a:rPr>
              <a:t>maps</a:t>
            </a:r>
            <a:r>
              <a:rPr lang="da-DK" sz="2400" b="1" dirty="0" smtClean="0">
                <a:solidFill>
                  <a:srgbClr val="00B0F0"/>
                </a:solidFill>
              </a:rPr>
              <a:t>, CMB </a:t>
            </a:r>
            <a:r>
              <a:rPr lang="da-DK" sz="2400" b="1" dirty="0" err="1" smtClean="0">
                <a:solidFill>
                  <a:srgbClr val="00B0F0"/>
                </a:solidFill>
              </a:rPr>
              <a:t>maps</a:t>
            </a:r>
            <a:r>
              <a:rPr lang="da-DK" sz="2400" b="1" dirty="0" smtClean="0">
                <a:solidFill>
                  <a:srgbClr val="00B0F0"/>
                </a:solidFill>
              </a:rPr>
              <a:t>, component </a:t>
            </a:r>
            <a:r>
              <a:rPr lang="da-DK" sz="2400" b="1" dirty="0" err="1" smtClean="0">
                <a:solidFill>
                  <a:srgbClr val="00B0F0"/>
                </a:solidFill>
              </a:rPr>
              <a:t>maps</a:t>
            </a:r>
            <a:r>
              <a:rPr lang="da-DK" sz="2400" b="1" dirty="0" smtClean="0">
                <a:solidFill>
                  <a:srgbClr val="00B0F0"/>
                </a:solidFill>
              </a:rPr>
              <a:t> 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8905" y="5955268"/>
            <a:ext cx="587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29379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-11562" y="771525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067981"/>
            <a:ext cx="64389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4112" y="1100822"/>
            <a:ext cx="5045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F0000"/>
                </a:solidFill>
              </a:rPr>
              <a:t>Artikler som kan findes på ESA/Planck hjemmeside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84368" y="6381328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34499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865549"/>
              </p:ext>
            </p:extLst>
          </p:nvPr>
        </p:nvGraphicFramePr>
        <p:xfrm>
          <a:off x="2632770" y="2093913"/>
          <a:ext cx="5983485" cy="3271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Acrobat Document" r:id="rId4" imgW="3901358" imgH="2133456" progId="AcroExch.Document.7">
                  <p:embed/>
                </p:oleObj>
              </mc:Choice>
              <mc:Fallback>
                <p:oleObj name="Acrobat Document" r:id="rId4" imgW="3901358" imgH="213345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2770" y="2093913"/>
                        <a:ext cx="5983485" cy="3271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4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 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20163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2016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20171" name="Object 11"/>
          <p:cNvGraphicFramePr>
            <a:graphicFrameLocks noChangeAspect="1"/>
          </p:cNvGraphicFramePr>
          <p:nvPr/>
        </p:nvGraphicFramePr>
        <p:xfrm>
          <a:off x="800100" y="765175"/>
          <a:ext cx="7543800" cy="557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Acrobat Document" r:id="rId4" imgW="7543731" imgH="5828884" progId="AcroExch.Document.7">
                  <p:embed/>
                </p:oleObj>
              </mc:Choice>
              <mc:Fallback>
                <p:oleObj name="Acrobat Document" r:id="rId4" imgW="7543731" imgH="5828884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765175"/>
                        <a:ext cx="7543800" cy="557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72" name="Text Box 12"/>
          <p:cNvSpPr txBox="1">
            <a:spLocks noChangeArrowheads="1"/>
          </p:cNvSpPr>
          <p:nvPr/>
        </p:nvSpPr>
        <p:spPr bwMode="auto">
          <a:xfrm>
            <a:off x="1743075" y="6042025"/>
            <a:ext cx="421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b="1">
                <a:solidFill>
                  <a:schemeClr val="hlink"/>
                </a:solidFill>
              </a:rPr>
              <a:t>The ESA Planck CMB Mission</a:t>
            </a:r>
            <a:endParaRPr lang="en-US" sz="2400" b="1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97283" name="Picture 3" descr="planck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396875" y="1196840"/>
            <a:ext cx="585198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b="1" dirty="0"/>
              <a:t>DTU Space: PI status in the Planck mission -&gt;</a:t>
            </a:r>
          </a:p>
          <a:p>
            <a:r>
              <a:rPr lang="da-DK" sz="2400" b="1" dirty="0" err="1"/>
              <a:t>assuring</a:t>
            </a:r>
            <a:r>
              <a:rPr lang="da-DK" sz="2400" b="1" dirty="0"/>
              <a:t> Danish </a:t>
            </a:r>
            <a:r>
              <a:rPr lang="da-DK" sz="2400" b="1" dirty="0" err="1"/>
              <a:t>scientists</a:t>
            </a:r>
            <a:r>
              <a:rPr lang="da-DK" sz="2400" b="1" dirty="0"/>
              <a:t> </a:t>
            </a:r>
            <a:r>
              <a:rPr lang="da-DK" sz="2400" b="1" dirty="0" err="1"/>
              <a:t>direct</a:t>
            </a:r>
            <a:r>
              <a:rPr lang="da-DK" sz="2400" b="1" dirty="0"/>
              <a:t> acces to </a:t>
            </a:r>
          </a:p>
          <a:p>
            <a:r>
              <a:rPr lang="da-DK" sz="2400" b="1" dirty="0"/>
              <a:t>the Planck database</a:t>
            </a:r>
          </a:p>
          <a:p>
            <a:r>
              <a:rPr lang="da-DK" sz="2400" b="1" dirty="0"/>
              <a:t>Support from SNF and ESA – Følgeforskning</a:t>
            </a:r>
          </a:p>
          <a:p>
            <a:endParaRPr lang="da-DK" sz="2400" b="1" dirty="0"/>
          </a:p>
          <a:p>
            <a:r>
              <a:rPr lang="da-DK" sz="2400" b="1" dirty="0">
                <a:solidFill>
                  <a:srgbClr val="FF0000"/>
                </a:solidFill>
              </a:rPr>
              <a:t>Planck </a:t>
            </a:r>
            <a:r>
              <a:rPr lang="da-DK" sz="2400" b="1" dirty="0" err="1">
                <a:solidFill>
                  <a:srgbClr val="FF0000"/>
                </a:solidFill>
              </a:rPr>
              <a:t>was</a:t>
            </a:r>
            <a:r>
              <a:rPr lang="da-DK" sz="2400" b="1" dirty="0">
                <a:solidFill>
                  <a:srgbClr val="FF0000"/>
                </a:solidFill>
              </a:rPr>
              <a:t> </a:t>
            </a:r>
            <a:r>
              <a:rPr lang="da-DK" sz="2400" b="1" dirty="0" err="1">
                <a:solidFill>
                  <a:srgbClr val="FF0000"/>
                </a:solidFill>
              </a:rPr>
              <a:t>launched</a:t>
            </a:r>
            <a:r>
              <a:rPr lang="da-DK" sz="2400" b="1" dirty="0">
                <a:solidFill>
                  <a:srgbClr val="FF0000"/>
                </a:solidFill>
              </a:rPr>
              <a:t>  May 14 2009</a:t>
            </a:r>
          </a:p>
          <a:p>
            <a:endParaRPr lang="da-DK" sz="2400" b="1" dirty="0"/>
          </a:p>
          <a:p>
            <a:r>
              <a:rPr lang="da-DK" sz="2400" b="1" dirty="0" err="1"/>
              <a:t>July</a:t>
            </a:r>
            <a:r>
              <a:rPr lang="da-DK" sz="2400" b="1" dirty="0"/>
              <a:t> 5. 2009 in </a:t>
            </a:r>
            <a:r>
              <a:rPr lang="da-DK" sz="2400" b="1" dirty="0" err="1"/>
              <a:t>orbit</a:t>
            </a:r>
            <a:r>
              <a:rPr lang="da-DK" sz="2400" b="1" dirty="0"/>
              <a:t> </a:t>
            </a:r>
            <a:r>
              <a:rPr lang="da-DK" sz="2400" b="1" dirty="0" err="1"/>
              <a:t>around</a:t>
            </a:r>
            <a:r>
              <a:rPr lang="da-DK" sz="2400" b="1" dirty="0"/>
              <a:t> L2</a:t>
            </a:r>
          </a:p>
          <a:p>
            <a:r>
              <a:rPr lang="da-DK" sz="2400" b="1" dirty="0" err="1"/>
              <a:t>July</a:t>
            </a:r>
            <a:r>
              <a:rPr lang="da-DK" sz="2400" b="1" dirty="0"/>
              <a:t> 5 – August 13 CPV</a:t>
            </a:r>
          </a:p>
          <a:p>
            <a:r>
              <a:rPr lang="da-DK" sz="2400" b="1" dirty="0"/>
              <a:t>August 13 – 27 First Light </a:t>
            </a:r>
            <a:r>
              <a:rPr lang="da-DK" sz="2400" b="1" dirty="0" err="1" smtClean="0"/>
              <a:t>Survey</a:t>
            </a:r>
            <a:endParaRPr lang="da-DK" sz="2400" b="1" dirty="0"/>
          </a:p>
          <a:p>
            <a:r>
              <a:rPr lang="da-DK" sz="2400" b="1" dirty="0" smtClean="0"/>
              <a:t>Januar 2013  </a:t>
            </a:r>
            <a:r>
              <a:rPr lang="da-DK" sz="2400" b="1" dirty="0" err="1" smtClean="0"/>
              <a:t>no</a:t>
            </a:r>
            <a:r>
              <a:rPr lang="da-DK" sz="2400" b="1" dirty="0" smtClean="0"/>
              <a:t> more </a:t>
            </a:r>
            <a:r>
              <a:rPr lang="da-DK" sz="2400" b="1" dirty="0" err="1" smtClean="0"/>
              <a:t>liquid</a:t>
            </a:r>
            <a:r>
              <a:rPr lang="da-DK" sz="2400" b="1" dirty="0" smtClean="0"/>
              <a:t> </a:t>
            </a:r>
            <a:r>
              <a:rPr lang="da-DK" sz="2400" b="1" dirty="0" smtClean="0"/>
              <a:t>He</a:t>
            </a:r>
          </a:p>
          <a:p>
            <a:endParaRPr lang="da-DK" sz="2400" b="1" dirty="0" smtClean="0"/>
          </a:p>
          <a:p>
            <a:r>
              <a:rPr lang="da-DK" sz="2400" b="1" dirty="0" smtClean="0">
                <a:solidFill>
                  <a:srgbClr val="FF0000"/>
                </a:solidFill>
              </a:rPr>
              <a:t>December 2013 </a:t>
            </a:r>
            <a:r>
              <a:rPr lang="da-DK" sz="2400" b="1" dirty="0" err="1" smtClean="0">
                <a:solidFill>
                  <a:srgbClr val="FF0000"/>
                </a:solidFill>
              </a:rPr>
              <a:t>no</a:t>
            </a:r>
            <a:r>
              <a:rPr lang="da-DK" sz="2400" b="1" dirty="0" smtClean="0">
                <a:solidFill>
                  <a:srgbClr val="FF0000"/>
                </a:solidFill>
              </a:rPr>
              <a:t> more </a:t>
            </a:r>
            <a:r>
              <a:rPr lang="da-DK" sz="2400" b="1" dirty="0" err="1">
                <a:solidFill>
                  <a:srgbClr val="FF0000"/>
                </a:solidFill>
              </a:rPr>
              <a:t>c</a:t>
            </a:r>
            <a:r>
              <a:rPr lang="da-DK" sz="2400" b="1" dirty="0" err="1" smtClean="0">
                <a:solidFill>
                  <a:srgbClr val="FF0000"/>
                </a:solidFill>
              </a:rPr>
              <a:t>ooling</a:t>
            </a:r>
            <a:r>
              <a:rPr lang="da-DK" sz="2400" b="1" dirty="0" smtClean="0">
                <a:solidFill>
                  <a:srgbClr val="FF0000"/>
                </a:solidFill>
              </a:rPr>
              <a:t> power</a:t>
            </a:r>
            <a:endParaRPr lang="da-DK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a-DK" sz="2400" b="1">
                <a:solidFill>
                  <a:srgbClr val="FF0066"/>
                </a:solidFill>
              </a:rPr>
              <a:t>PLANCK</a:t>
            </a:r>
            <a:r>
              <a:rPr lang="da-DK" sz="2400" b="1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da-DK" sz="2400" b="1">
                <a:solidFill>
                  <a:srgbClr val="FF0066"/>
                </a:solidFill>
              </a:rPr>
              <a:t>Reflector Programme</a:t>
            </a:r>
            <a:endParaRPr lang="en-GB" sz="2400" b="1">
              <a:solidFill>
                <a:srgbClr val="FF0066"/>
              </a:solidFill>
            </a:endParaRPr>
          </a:p>
        </p:txBody>
      </p:sp>
      <p:pic>
        <p:nvPicPr>
          <p:cNvPr id="222211" name="Picture 3" descr="planck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3355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5486400" y="6324600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04800" y="1423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a-DK" sz="2000" b="1"/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50911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en-GB">
              <a:solidFill>
                <a:schemeClr val="bg2"/>
              </a:solidFill>
            </a:endParaRPr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609600" y="6096000"/>
            <a:ext cx="76200" cy="228600"/>
          </a:xfrm>
        </p:spPr>
        <p:txBody>
          <a:bodyPr>
            <a:normAutofit fontScale="90000"/>
          </a:bodyPr>
          <a:lstStyle/>
          <a:p>
            <a:pPr algn="l"/>
            <a:endParaRPr lang="da-DK" sz="2000" b="1" dirty="0"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152400" y="908050"/>
            <a:ext cx="527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a-DK" b="1">
              <a:solidFill>
                <a:schemeClr val="bg2"/>
              </a:solidFill>
            </a:endParaRPr>
          </a:p>
          <a:p>
            <a:pPr eaLnBrk="1" hangingPunct="1"/>
            <a:endParaRPr lang="da-DK" b="1">
              <a:solidFill>
                <a:schemeClr val="bg2"/>
              </a:solidFill>
            </a:endParaRPr>
          </a:p>
        </p:txBody>
      </p:sp>
      <p:graphicFrame>
        <p:nvGraphicFramePr>
          <p:cNvPr id="222217" name="Object 9"/>
          <p:cNvGraphicFramePr>
            <a:graphicFrameLocks noChangeAspect="1"/>
          </p:cNvGraphicFramePr>
          <p:nvPr/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Acrobat Document" r:id="rId4" imgW="7543731" imgH="5828884" progId="AcroExch.Document.7">
                  <p:embed/>
                </p:oleObj>
              </mc:Choice>
              <mc:Fallback>
                <p:oleObj name="Acrobat Document" r:id="rId4" imgW="7543731" imgH="5828884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7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789</Words>
  <Application>Microsoft Office PowerPoint</Application>
  <PresentationFormat>On-screen Show (4:3)</PresentationFormat>
  <Paragraphs>409</Paragraphs>
  <Slides>68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Office Theme</vt:lpstr>
      <vt:lpstr>Bitmap Image</vt:lpstr>
      <vt:lpstr>Acrobat Document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DTU Space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Hans Ulrik Nørgaard-Nielsen</dc:creator>
  <cp:lastModifiedBy>Hans Ulrik Nørgaard-Nielsen</cp:lastModifiedBy>
  <cp:revision>81</cp:revision>
  <cp:lastPrinted>2013-05-14T12:00:33Z</cp:lastPrinted>
  <dcterms:created xsi:type="dcterms:W3CDTF">2011-03-22T09:51:01Z</dcterms:created>
  <dcterms:modified xsi:type="dcterms:W3CDTF">2014-03-21T08:05:02Z</dcterms:modified>
</cp:coreProperties>
</file>