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1" r:id="rId4"/>
    <p:sldId id="307" r:id="rId5"/>
    <p:sldId id="308" r:id="rId6"/>
    <p:sldId id="313" r:id="rId7"/>
    <p:sldId id="292" r:id="rId8"/>
    <p:sldId id="314" r:id="rId9"/>
    <p:sldId id="295" r:id="rId10"/>
    <p:sldId id="315" r:id="rId11"/>
    <p:sldId id="276" r:id="rId12"/>
    <p:sldId id="316" r:id="rId13"/>
    <p:sldId id="262" r:id="rId14"/>
    <p:sldId id="265" r:id="rId15"/>
    <p:sldId id="279" r:id="rId16"/>
    <p:sldId id="299" r:id="rId17"/>
    <p:sldId id="317" r:id="rId18"/>
    <p:sldId id="304" r:id="rId19"/>
    <p:sldId id="300" r:id="rId20"/>
    <p:sldId id="318" r:id="rId21"/>
    <p:sldId id="302" r:id="rId22"/>
    <p:sldId id="306" r:id="rId23"/>
    <p:sldId id="319" r:id="rId24"/>
    <p:sldId id="320" r:id="rId25"/>
    <p:sldId id="305" r:id="rId26"/>
    <p:sldId id="259" r:id="rId2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D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 autoAdjust="0"/>
    <p:restoredTop sz="90992" autoAdjust="0"/>
  </p:normalViewPr>
  <p:slideViewPr>
    <p:cSldViewPr snapToGrid="0" snapToObjects="1">
      <p:cViewPr varScale="1">
        <p:scale>
          <a:sx n="115" d="100"/>
          <a:sy n="115" d="100"/>
        </p:scale>
        <p:origin x="-120" y="-13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6B5A8-10ED-134D-8D83-C7C403D386B3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5523D-0A4C-2B47-A375-1CFFCC516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5523D-0A4C-2B47-A375-1CFFCC516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717"/>
            <a:ext cx="7772400" cy="9156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8350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4" y="4698999"/>
            <a:ext cx="2227636" cy="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9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9764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3529" y="44825"/>
            <a:ext cx="7805270" cy="552824"/>
          </a:xfrm>
        </p:spPr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29"/>
          <a:stretch/>
        </p:blipFill>
        <p:spPr>
          <a:xfrm>
            <a:off x="8686560" y="44825"/>
            <a:ext cx="313945" cy="45941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5333093"/>
            <a:ext cx="9158941" cy="36933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10067" y="5333093"/>
            <a:ext cx="3794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NKG Copenhagen 5-8 September 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7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8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5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1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8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3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9F7AE-0C88-9F45-B3D3-966D2E641641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1053-E8F6-F84E-AF79-E05D12DCA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0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8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973" y="1626887"/>
            <a:ext cx="8542252" cy="1209446"/>
          </a:xfrm>
        </p:spPr>
        <p:txBody>
          <a:bodyPr>
            <a:noAutofit/>
          </a:bodyPr>
          <a:lstStyle/>
          <a:p>
            <a:r>
              <a:rPr lang="en-GB" sz="3200" b="1" dirty="0"/>
              <a:t>Effect of Icelandic hotspot on Mantle viscosity below </a:t>
            </a:r>
            <a:r>
              <a:rPr lang="en-US" sz="3200" b="1" dirty="0" err="1"/>
              <a:t>Kangerlussuaq</a:t>
            </a:r>
            <a:r>
              <a:rPr lang="en-US" sz="3200" b="1" dirty="0"/>
              <a:t> glacier </a:t>
            </a:r>
            <a:r>
              <a:rPr lang="en-GB" sz="3200" b="1" dirty="0"/>
              <a:t>in SE-Greenland</a:t>
            </a: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00376"/>
            <a:ext cx="7772400" cy="55101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Valentina R. Barletta</a:t>
            </a:r>
          </a:p>
          <a:p>
            <a:r>
              <a:rPr lang="en-US" sz="2400" dirty="0"/>
              <a:t>W. van der </a:t>
            </a:r>
            <a:r>
              <a:rPr lang="en-US" sz="2400" dirty="0" err="1"/>
              <a:t>Wal</a:t>
            </a:r>
            <a:r>
              <a:rPr lang="en-US" sz="2400" dirty="0"/>
              <a:t>, A </a:t>
            </a:r>
            <a:r>
              <a:rPr lang="en-US" sz="2400" dirty="0" err="1"/>
              <a:t>Bordoni</a:t>
            </a:r>
            <a:r>
              <a:rPr lang="en-US" sz="2400" dirty="0"/>
              <a:t> and SA Khan 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569" y="3965978"/>
            <a:ext cx="316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contact: </a:t>
            </a:r>
            <a:r>
              <a:rPr lang="en-US" dirty="0" err="1" smtClean="0"/>
              <a:t>vr.barletta@gmail.com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5337" y="4964599"/>
            <a:ext cx="335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Projects:</a:t>
            </a:r>
          </a:p>
          <a:p>
            <a:r>
              <a:rPr lang="en-US" dirty="0" smtClean="0"/>
              <a:t>ESA 3DEarth/</a:t>
            </a:r>
            <a:r>
              <a:rPr lang="en-US" dirty="0" err="1" smtClean="0"/>
              <a:t>GOCE+Greenland</a:t>
            </a:r>
            <a:endParaRPr lang="en-US" dirty="0" smtClean="0"/>
          </a:p>
        </p:txBody>
      </p:sp>
      <p:pic>
        <p:nvPicPr>
          <p:cNvPr id="7" name="Picture 6" descr="esa-logo-736x2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85" y="4090910"/>
            <a:ext cx="2481903" cy="981296"/>
          </a:xfrm>
          <a:prstGeom prst="rect">
            <a:avLst/>
          </a:prstGeom>
        </p:spPr>
      </p:pic>
      <p:pic>
        <p:nvPicPr>
          <p:cNvPr id="9" name="Picture 8" descr="image_w48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91" y="4073585"/>
            <a:ext cx="1592485" cy="998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320" y="203916"/>
            <a:ext cx="379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NKG Copenhagen 5-8 September 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8"/>
    </mc:Choice>
    <mc:Fallback xmlns="">
      <p:transition xmlns:p14="http://schemas.microsoft.com/office/powerpoint/2010/main" spd="slow" advTm="346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Glaciers</a:t>
            </a:r>
            <a:endParaRPr lang="en-US" dirty="0"/>
          </a:p>
        </p:txBody>
      </p:sp>
      <p:pic>
        <p:nvPicPr>
          <p:cNvPr id="4" name="Picture 3" descr="grl.5027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7407" r="12333" b="8436"/>
          <a:stretch/>
        </p:blipFill>
        <p:spPr>
          <a:xfrm>
            <a:off x="5216467" y="1070579"/>
            <a:ext cx="3150419" cy="4521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38268" y="701247"/>
            <a:ext cx="156926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Bolch</a:t>
            </a:r>
            <a:r>
              <a:rPr lang="en-US" sz="1600" dirty="0"/>
              <a:t> </a:t>
            </a:r>
            <a:r>
              <a:rPr lang="en-US" sz="1600" dirty="0" smtClean="0"/>
              <a:t>et al. 2013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706" y="641604"/>
            <a:ext cx="3515494" cy="4591266"/>
            <a:chOff x="20706" y="641604"/>
            <a:chExt cx="3515494" cy="4591266"/>
          </a:xfrm>
        </p:grpSpPr>
        <p:grpSp>
          <p:nvGrpSpPr>
            <p:cNvPr id="14" name="Group 13"/>
            <p:cNvGrpSpPr/>
            <p:nvPr/>
          </p:nvGrpSpPr>
          <p:grpSpPr>
            <a:xfrm>
              <a:off x="20706" y="641604"/>
              <a:ext cx="3515494" cy="4591266"/>
              <a:chOff x="20706" y="641604"/>
              <a:chExt cx="4088313" cy="5525686"/>
            </a:xfrm>
          </p:grpSpPr>
          <p:pic>
            <p:nvPicPr>
              <p:cNvPr id="16" name="Picture 15" descr="KG_elv_2012_c.txt_gro-crop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946"/>
              <a:stretch/>
            </p:blipFill>
            <p:spPr>
              <a:xfrm>
                <a:off x="20706" y="641604"/>
                <a:ext cx="4088313" cy="5525686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 flipV="1">
                <a:off x="2409009" y="4014972"/>
                <a:ext cx="196549" cy="201306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Line Callout 1 17"/>
              <p:cNvSpPr/>
              <p:nvPr/>
            </p:nvSpPr>
            <p:spPr>
              <a:xfrm>
                <a:off x="978442" y="3418671"/>
                <a:ext cx="836913" cy="366635"/>
              </a:xfrm>
              <a:prstGeom prst="borderCallout1">
                <a:avLst>
                  <a:gd name="adj1" fmla="val 95771"/>
                  <a:gd name="adj2" fmla="val 64620"/>
                  <a:gd name="adj3" fmla="val 202874"/>
                  <a:gd name="adj4" fmla="val 182655"/>
                </a:avLst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KUAQ</a:t>
                </a:r>
              </a:p>
            </p:txBody>
          </p:sp>
          <p:sp>
            <p:nvSpPr>
              <p:cNvPr id="19" name="Line Callout 1 18"/>
              <p:cNvSpPr/>
              <p:nvPr/>
            </p:nvSpPr>
            <p:spPr>
              <a:xfrm>
                <a:off x="3199247" y="3823808"/>
                <a:ext cx="738683" cy="392469"/>
              </a:xfrm>
              <a:prstGeom prst="borderCallout1">
                <a:avLst>
                  <a:gd name="adj1" fmla="val 106515"/>
                  <a:gd name="adj2" fmla="val 63612"/>
                  <a:gd name="adj3" fmla="val 198174"/>
                  <a:gd name="adj4" fmla="val 79449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MIK2</a:t>
                </a:r>
              </a:p>
            </p:txBody>
          </p:sp>
        </p:grpSp>
        <p:sp>
          <p:nvSpPr>
            <p:cNvPr id="15" name="Oval 14"/>
            <p:cNvSpPr/>
            <p:nvPr/>
          </p:nvSpPr>
          <p:spPr>
            <a:xfrm flipV="1">
              <a:off x="3179250" y="3867382"/>
              <a:ext cx="169010" cy="1672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 rot="1870326">
            <a:off x="7202325" y="3681229"/>
            <a:ext cx="435675" cy="599916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36200" y="1039801"/>
            <a:ext cx="2199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Non-continuous observations</a:t>
            </a:r>
          </a:p>
          <a:p>
            <a:r>
              <a:rPr lang="en-US" dirty="0" smtClean="0"/>
              <a:t>(IceSat1 period)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66819" y="641604"/>
            <a:ext cx="22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ESA Glaciers 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1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time series for outer glaciers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7409" y="2450655"/>
            <a:ext cx="3676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Extracted Trend for the period 2007-2017</a:t>
            </a:r>
          </a:p>
          <a:p>
            <a:endParaRPr lang="en-US" dirty="0"/>
          </a:p>
          <a:p>
            <a:r>
              <a:rPr lang="en-US" dirty="0" smtClean="0"/>
              <a:t>Average trend per glacier </a:t>
            </a:r>
            <a:br>
              <a:rPr lang="en-US" dirty="0" smtClean="0"/>
            </a:br>
            <a:r>
              <a:rPr lang="en-US" dirty="0" smtClean="0"/>
              <a:t>-809.2 mm/</a:t>
            </a:r>
            <a:r>
              <a:rPr lang="en-US" dirty="0" err="1" smtClean="0"/>
              <a:t>yr</a:t>
            </a:r>
            <a:r>
              <a:rPr lang="en-US" dirty="0" smtClean="0"/>
              <a:t> (in water equivalent)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039539" y="1936867"/>
            <a:ext cx="624793" cy="5223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ll_gla_300k.txt_g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47" y="597649"/>
            <a:ext cx="5263627" cy="4776684"/>
          </a:xfrm>
          <a:prstGeom prst="rect">
            <a:avLst/>
          </a:prstGeom>
        </p:spPr>
      </p:pic>
      <p:sp>
        <p:nvSpPr>
          <p:cNvPr id="9" name="Line Callout 1 8"/>
          <p:cNvSpPr/>
          <p:nvPr/>
        </p:nvSpPr>
        <p:spPr>
          <a:xfrm>
            <a:off x="6140115" y="3373506"/>
            <a:ext cx="658368" cy="278724"/>
          </a:xfrm>
          <a:prstGeom prst="borderCallout1">
            <a:avLst>
              <a:gd name="adj1" fmla="val 3079"/>
              <a:gd name="adj2" fmla="val 32526"/>
              <a:gd name="adj3" fmla="val -157148"/>
              <a:gd name="adj4" fmla="val 798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4378884" y="1981055"/>
            <a:ext cx="771159" cy="278724"/>
          </a:xfrm>
          <a:prstGeom prst="borderCallout1">
            <a:avLst>
              <a:gd name="adj1" fmla="val 105090"/>
              <a:gd name="adj2" fmla="val 85793"/>
              <a:gd name="adj3" fmla="val 182888"/>
              <a:gd name="adj4" fmla="val 1201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KUAQ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27" y="4242957"/>
            <a:ext cx="42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Elastic Contribution for Peripheral Glaciers: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597" y="4581317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KUAQ    2.39 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MIK2     3.17 mm/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7408" y="1007185"/>
            <a:ext cx="398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/>
              <a:t>Full resolution version of the Global </a:t>
            </a:r>
            <a:r>
              <a:rPr lang="en-US" b="1" dirty="0"/>
              <a:t>glacier model (GGM, </a:t>
            </a:r>
            <a:r>
              <a:rPr lang="en-US" b="1" dirty="0" err="1"/>
              <a:t>Marzeion</a:t>
            </a:r>
            <a:r>
              <a:rPr lang="en-US" b="1" dirty="0"/>
              <a:t> et al. 2012</a:t>
            </a:r>
            <a:r>
              <a:rPr lang="en-US" b="1" dirty="0" smtClean="0"/>
              <a:t>) – Greenland glaciers. Time series from </a:t>
            </a:r>
            <a:r>
              <a:rPr lang="en-US" b="1" dirty="0"/>
              <a:t>1901 to </a:t>
            </a:r>
            <a:r>
              <a:rPr lang="en-US" b="1" dirty="0" smtClean="0"/>
              <a:t>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52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2"/>
    </mc:Choice>
    <mc:Fallback xmlns="">
      <p:transition xmlns:p14="http://schemas.microsoft.com/office/powerpoint/2010/main" spd="slow" advTm="272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for Peripheral Glaciers</a:t>
            </a:r>
            <a:endParaRPr lang="en-US" dirty="0"/>
          </a:p>
        </p:txBody>
      </p:sp>
      <p:pic>
        <p:nvPicPr>
          <p:cNvPr id="3" name="Picture 2" descr="KG_elv_2012_c.txt_gro-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6"/>
          <a:stretch/>
        </p:blipFill>
        <p:spPr>
          <a:xfrm>
            <a:off x="213910" y="576390"/>
            <a:ext cx="1491931" cy="2008538"/>
          </a:xfrm>
          <a:prstGeom prst="rect">
            <a:avLst/>
          </a:prstGeom>
        </p:spPr>
      </p:pic>
      <p:pic>
        <p:nvPicPr>
          <p:cNvPr id="4" name="Picture 3" descr="Screen Shot 2019-09-25 at 5.35.21 PM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5" y="2632626"/>
            <a:ext cx="1338679" cy="20441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9464" y="3713585"/>
            <a:ext cx="288382" cy="31116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58041" y="691433"/>
            <a:ext cx="50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GPS uplift rates residual (Observed – Elastic)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4140" y="1007045"/>
            <a:ext cx="2778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KUAQ    12.0 +/- 1.3  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MIK2     10.3 +/- 0.2  mm/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501620" y="1950335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1065647" y="1764503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ne Callout 1 21"/>
          <p:cNvSpPr/>
          <p:nvPr/>
        </p:nvSpPr>
        <p:spPr>
          <a:xfrm>
            <a:off x="257535" y="1022836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  <p:sp>
        <p:nvSpPr>
          <p:cNvPr id="23" name="Line Callout 1 22"/>
          <p:cNvSpPr/>
          <p:nvPr/>
        </p:nvSpPr>
        <p:spPr>
          <a:xfrm>
            <a:off x="586719" y="2190012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44140" y="1765669"/>
            <a:ext cx="506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Elastic Contribution for Peripheral Glaciers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19477" y="2145570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KUAQ    2.39 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MIK2     3.17 mm/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099708"/>
              </p:ext>
            </p:extLst>
          </p:nvPr>
        </p:nvGraphicFramePr>
        <p:xfrm>
          <a:off x="1705841" y="3364577"/>
          <a:ext cx="7373879" cy="1538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Document" r:id="rId5" imgW="5905500" imgH="1231900" progId="Word.Document.12">
                  <p:embed/>
                </p:oleObj>
              </mc:Choice>
              <mc:Fallback>
                <p:oleObj name="Document" r:id="rId5" imgW="5905500" imgH="123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05841" y="3364577"/>
                        <a:ext cx="7373879" cy="1538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6113041" y="3067373"/>
            <a:ext cx="2065758" cy="175432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history in </a:t>
            </a:r>
            <a:r>
              <a:rPr lang="en-US" dirty="0" err="1" smtClean="0"/>
              <a:t>Kangerlugssuaq</a:t>
            </a:r>
            <a:r>
              <a:rPr lang="en-US" dirty="0" smtClean="0"/>
              <a:t> </a:t>
            </a:r>
            <a:r>
              <a:rPr lang="en-US" dirty="0"/>
              <a:t>since Little Ice Age</a:t>
            </a:r>
          </a:p>
        </p:txBody>
      </p:sp>
      <p:pic>
        <p:nvPicPr>
          <p:cNvPr id="3" name="Picture 2" descr="tc-8-1497-2014_fro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3" t="8769" r="7581" b="65220"/>
          <a:stretch/>
        </p:blipFill>
        <p:spPr>
          <a:xfrm>
            <a:off x="3436310" y="597648"/>
            <a:ext cx="5707690" cy="4765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679" y="1110601"/>
            <a:ext cx="31735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S. A. Khan, K. K. </a:t>
            </a:r>
            <a:r>
              <a:rPr lang="en-US" sz="1050" dirty="0" err="1"/>
              <a:t>Kjeldsen</a:t>
            </a:r>
            <a:r>
              <a:rPr lang="en-US" sz="1050" dirty="0"/>
              <a:t>, K. H. </a:t>
            </a:r>
            <a:r>
              <a:rPr lang="en-US" sz="1050" dirty="0" err="1"/>
              <a:t>Kjær</a:t>
            </a:r>
            <a:r>
              <a:rPr lang="en-US" sz="1050" dirty="0"/>
              <a:t>, S. Bevan, A. </a:t>
            </a:r>
            <a:r>
              <a:rPr lang="en-US" sz="1050" dirty="0" err="1"/>
              <a:t>Luckman</a:t>
            </a:r>
            <a:r>
              <a:rPr lang="en-US" sz="1050" dirty="0"/>
              <a:t>, A. </a:t>
            </a:r>
            <a:r>
              <a:rPr lang="en-US" sz="1050" dirty="0" err="1"/>
              <a:t>Aschwanden</a:t>
            </a:r>
            <a:r>
              <a:rPr lang="en-US" sz="1050" dirty="0"/>
              <a:t>, A. A. </a:t>
            </a:r>
            <a:r>
              <a:rPr lang="en-US" sz="1050" dirty="0" err="1"/>
              <a:t>Bjørk</a:t>
            </a:r>
            <a:r>
              <a:rPr lang="en-US" sz="1050" dirty="0"/>
              <a:t>, N. J. </a:t>
            </a:r>
            <a:r>
              <a:rPr lang="en-US" sz="1050" dirty="0" err="1"/>
              <a:t>Korsgaard</a:t>
            </a:r>
            <a:r>
              <a:rPr lang="en-US" sz="1050" dirty="0"/>
              <a:t>, J. E. Box, M. van den </a:t>
            </a:r>
            <a:r>
              <a:rPr lang="en-US" sz="1050" dirty="0" err="1"/>
              <a:t>Broeke</a:t>
            </a:r>
            <a:r>
              <a:rPr lang="en-US" sz="1050" dirty="0"/>
              <a:t>, T. M. van Dam, A. </a:t>
            </a:r>
            <a:r>
              <a:rPr lang="en-US" sz="1050" dirty="0" err="1"/>
              <a:t>Fitzner</a:t>
            </a:r>
            <a:r>
              <a:rPr lang="en-US" sz="1050" dirty="0"/>
              <a:t>, Glacier dynamics at </a:t>
            </a:r>
            <a:r>
              <a:rPr lang="en-US" sz="1050" dirty="0" err="1"/>
              <a:t>Helheim</a:t>
            </a:r>
            <a:r>
              <a:rPr lang="en-US" sz="1050" dirty="0"/>
              <a:t> and </a:t>
            </a:r>
            <a:r>
              <a:rPr lang="en-US" sz="1050" dirty="0" err="1"/>
              <a:t>Kangerdlugssuaq</a:t>
            </a:r>
            <a:r>
              <a:rPr lang="en-US" sz="1050" dirty="0"/>
              <a:t> glaciers, southeast Greenland, since the Little Ice Age. </a:t>
            </a:r>
            <a:r>
              <a:rPr lang="en-US" sz="1050" dirty="0" err="1"/>
              <a:t>Cryosphere</a:t>
            </a:r>
            <a:r>
              <a:rPr lang="en-US" sz="1050" dirty="0"/>
              <a:t> 8, 1497–1507 (2014). </a:t>
            </a:r>
            <a:endParaRPr lang="en-US" sz="105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73529" y="75917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Khan et al.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451" y="2601451"/>
            <a:ext cx="3336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Frontal position of </a:t>
            </a:r>
          </a:p>
          <a:p>
            <a:r>
              <a:rPr lang="en-US" b="1" dirty="0" err="1" smtClean="0"/>
              <a:t>Kangerlugssuaq</a:t>
            </a:r>
            <a:r>
              <a:rPr lang="en-US" b="1" dirty="0" smtClean="0"/>
              <a:t> </a:t>
            </a:r>
            <a:r>
              <a:rPr lang="en-US" b="1" dirty="0" smtClean="0"/>
              <a:t>Glacier</a:t>
            </a:r>
            <a:r>
              <a:rPr lang="en-US" dirty="0" smtClean="0"/>
              <a:t> from:</a:t>
            </a:r>
          </a:p>
          <a:p>
            <a:r>
              <a:rPr lang="en-US" dirty="0" smtClean="0"/>
              <a:t>Oblique aerial image (1932)</a:t>
            </a:r>
          </a:p>
          <a:p>
            <a:r>
              <a:rPr lang="en-US" dirty="0" smtClean="0"/>
              <a:t>Corona satellite (1966)</a:t>
            </a:r>
          </a:p>
          <a:p>
            <a:r>
              <a:rPr lang="en-US" dirty="0" smtClean="0"/>
              <a:t>Vertical aerial image (1972, 1981)</a:t>
            </a:r>
          </a:p>
          <a:p>
            <a:r>
              <a:rPr lang="en-US" dirty="0" smtClean="0"/>
              <a:t>Landsat 5 TM (1985, 1991)</a:t>
            </a:r>
          </a:p>
          <a:p>
            <a:r>
              <a:rPr lang="en-US" dirty="0" smtClean="0"/>
              <a:t>Landsat 7 ETM+ (1999-2012)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3"/>
    </mc:Choice>
    <mc:Fallback xmlns="">
      <p:transition xmlns:p14="http://schemas.microsoft.com/office/powerpoint/2010/main" spd="slow" advTm="107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of ICE change since LIA</a:t>
            </a:r>
          </a:p>
        </p:txBody>
      </p:sp>
      <p:pic>
        <p:nvPicPr>
          <p:cNvPr id="3" name="Picture 2" descr="Screen Shot 2020-04-14 at 10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6" y="2949662"/>
            <a:ext cx="4537431" cy="2347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424375" y="3991527"/>
            <a:ext cx="1595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in km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pic>
        <p:nvPicPr>
          <p:cNvPr id="5" name="Picture 4" descr="kg_trend_00-66.txt_gr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11091" r="49569" b="49260"/>
          <a:stretch/>
        </p:blipFill>
        <p:spPr>
          <a:xfrm>
            <a:off x="5006943" y="2949663"/>
            <a:ext cx="1722385" cy="238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2861" y="3008956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1900-1961</a:t>
            </a:r>
            <a:endParaRPr lang="en-US" dirty="0"/>
          </a:p>
        </p:txBody>
      </p:sp>
      <p:pic>
        <p:nvPicPr>
          <p:cNvPr id="7" name="Picture 6" descr="kg_trend_81-12.txt_gr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t="11091" r="34224" b="49815"/>
          <a:stretch/>
        </p:blipFill>
        <p:spPr>
          <a:xfrm>
            <a:off x="6729328" y="2949663"/>
            <a:ext cx="2322095" cy="2323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5433" y="3008956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1981-2012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3237" y="4604766"/>
            <a:ext cx="359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Volume changes in </a:t>
            </a:r>
            <a:r>
              <a:rPr lang="en-US" dirty="0" err="1" smtClean="0"/>
              <a:t>Kangerlugssuaq</a:t>
            </a: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8863" y="689580"/>
            <a:ext cx="7579457" cy="2260082"/>
            <a:chOff x="0" y="1404996"/>
            <a:chExt cx="8900114" cy="2949937"/>
          </a:xfrm>
        </p:grpSpPr>
        <p:pic>
          <p:nvPicPr>
            <p:cNvPr id="11" name="Picture 10" descr="KG_elv_1900_c.txt_gro-cro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67"/>
            <a:stretch/>
          </p:blipFill>
          <p:spPr>
            <a:xfrm>
              <a:off x="0" y="1404996"/>
              <a:ext cx="2129203" cy="294593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20569" y="1404996"/>
              <a:ext cx="827418" cy="52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1900</a:t>
              </a:r>
              <a:endParaRPr lang="en-US" sz="2000" b="1" dirty="0"/>
            </a:p>
          </p:txBody>
        </p:sp>
        <p:pic>
          <p:nvPicPr>
            <p:cNvPr id="13" name="Picture 12" descr="KG_elv_1966_c.txt_gro-crop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3" r="26587"/>
            <a:stretch/>
          </p:blipFill>
          <p:spPr>
            <a:xfrm>
              <a:off x="4242389" y="1404996"/>
              <a:ext cx="1888371" cy="294593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03343" y="1419019"/>
              <a:ext cx="827418" cy="52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1966</a:t>
              </a:r>
              <a:endParaRPr lang="en-US" sz="2000" b="1" dirty="0"/>
            </a:p>
          </p:txBody>
        </p:sp>
        <p:pic>
          <p:nvPicPr>
            <p:cNvPr id="15" name="Picture 14" descr="KG_elv_2012_c.txt_gro-crop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/>
            <a:stretch/>
          </p:blipFill>
          <p:spPr>
            <a:xfrm>
              <a:off x="6217920" y="1404996"/>
              <a:ext cx="2682194" cy="29499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279089" y="1404996"/>
              <a:ext cx="827418" cy="52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2012</a:t>
              </a:r>
              <a:endParaRPr lang="en-US" sz="2000" b="1" dirty="0"/>
            </a:p>
          </p:txBody>
        </p:sp>
        <p:pic>
          <p:nvPicPr>
            <p:cNvPr id="17" name="Picture 16" descr="KG_elv_1931_c.txt_gro-crop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8" r="27634"/>
            <a:stretch/>
          </p:blipFill>
          <p:spPr>
            <a:xfrm>
              <a:off x="2291072" y="1404996"/>
              <a:ext cx="1842795" cy="294993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37260" y="1419019"/>
              <a:ext cx="827418" cy="52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1931</a:t>
              </a:r>
              <a:endParaRPr lang="en-US" sz="20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64484" y="704369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data from </a:t>
            </a:r>
          </a:p>
          <a:p>
            <a:pPr algn="r"/>
            <a:r>
              <a:rPr lang="en-US" sz="1400" dirty="0" smtClean="0"/>
              <a:t>Khan et al. 2014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410756" y="3019198"/>
            <a:ext cx="1515891" cy="22749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1"/>
    </mc:Choice>
    <mc:Fallback xmlns="">
      <p:transition xmlns:p14="http://schemas.microsoft.com/office/powerpoint/2010/main" spd="slow" advTm="174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(low-viscosity) mantle structure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210" y="781781"/>
            <a:ext cx="2667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Lithosphere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4210" y="1391381"/>
            <a:ext cx="2667000" cy="358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5437" y="1543781"/>
            <a:ext cx="2424545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Shallow UM (SUM)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5437" y="2458181"/>
            <a:ext cx="2424545" cy="11796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Deep UM (DUM)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2278" y="1073626"/>
            <a:ext cx="128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0 - </a:t>
            </a:r>
            <a:r>
              <a:rPr lang="en-US" b="1" u="sng" dirty="0" smtClean="0">
                <a:solidFill>
                  <a:srgbClr val="FF0000"/>
                </a:solidFill>
              </a:rPr>
              <a:t>100</a:t>
            </a:r>
            <a:r>
              <a:rPr lang="en-US" u="sng" dirty="0" smtClean="0">
                <a:solidFill>
                  <a:srgbClr val="FF0000"/>
                </a:solidFill>
              </a:rPr>
              <a:t> km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2379" y="467964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670 km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9425" y="5014482"/>
            <a:ext cx="19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Mantle (LM)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30600" y="2771630"/>
            <a:ext cx="20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Mantle (UM)</a:t>
            </a:r>
            <a:endParaRPr lang="en-US" dirty="0"/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4638183" y="1479197"/>
            <a:ext cx="28297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400" i="1" baseline="-25000" dirty="0" err="1">
                <a:solidFill>
                  <a:srgbClr val="FF0000"/>
                </a:solidFill>
              </a:rPr>
              <a:t>S</a:t>
            </a:r>
            <a:r>
              <a:rPr lang="en-US" sz="2400" i="1" baseline="-25000" dirty="0" err="1" smtClean="0">
                <a:solidFill>
                  <a:srgbClr val="FF0000"/>
                </a:solidFill>
              </a:rPr>
              <a:t>UM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n-US" sz="2400" u="sng" dirty="0" smtClean="0">
                <a:solidFill>
                  <a:srgbClr val="FF0000"/>
                </a:solidFill>
              </a:rPr>
              <a:t>10</a:t>
            </a:r>
            <a:r>
              <a:rPr lang="en-US" sz="2400" u="sng" baseline="30000" dirty="0" smtClean="0">
                <a:solidFill>
                  <a:srgbClr val="FF0000"/>
                </a:solidFill>
              </a:rPr>
              <a:t>17</a:t>
            </a:r>
            <a:r>
              <a:rPr 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sz="2400" u="sng" dirty="0">
                <a:solidFill>
                  <a:srgbClr val="FF0000"/>
                </a:solidFill>
              </a:rPr>
              <a:t>– </a:t>
            </a:r>
            <a:r>
              <a:rPr lang="en-US" sz="2400" dirty="0" smtClean="0">
                <a:solidFill>
                  <a:srgbClr val="FF0000"/>
                </a:solidFill>
              </a:rPr>
              <a:t>10</a:t>
            </a:r>
            <a:r>
              <a:rPr lang="en-US" sz="2400" baseline="30000" dirty="0" smtClean="0">
                <a:solidFill>
                  <a:srgbClr val="FF0000"/>
                </a:solidFill>
              </a:rPr>
              <a:t>21 </a:t>
            </a:r>
            <a:r>
              <a:rPr lang="en-US" sz="2000" dirty="0" smtClean="0">
                <a:solidFill>
                  <a:srgbClr val="FF0000"/>
                </a:solidFill>
              </a:rPr>
              <a:t>Pa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4638183" y="2677904"/>
            <a:ext cx="338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2400" i="1" baseline="-25000" dirty="0" err="1">
                <a:solidFill>
                  <a:srgbClr val="FF0000"/>
                </a:solidFill>
              </a:rPr>
              <a:t>D</a:t>
            </a:r>
            <a:r>
              <a:rPr lang="en-US" sz="2400" i="1" baseline="-25000" dirty="0" err="1" smtClean="0">
                <a:solidFill>
                  <a:srgbClr val="FF0000"/>
                </a:solidFill>
              </a:rPr>
              <a:t>UM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n-US" sz="2400" u="sng" dirty="0" smtClean="0">
                <a:solidFill>
                  <a:srgbClr val="FF0000"/>
                </a:solidFill>
              </a:rPr>
              <a:t>10</a:t>
            </a:r>
            <a:r>
              <a:rPr lang="en-US" sz="2400" u="sng" baseline="30000" dirty="0" smtClean="0">
                <a:solidFill>
                  <a:srgbClr val="FF0000"/>
                </a:solidFill>
              </a:rPr>
              <a:t>18</a:t>
            </a:r>
            <a:r>
              <a:rPr 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sz="2400" u="sng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6.3x10</a:t>
            </a:r>
            <a:r>
              <a:rPr lang="en-US" sz="2400" baseline="30000" dirty="0" smtClean="0">
                <a:solidFill>
                  <a:srgbClr val="FF0000"/>
                </a:solidFill>
              </a:rPr>
              <a:t>21 </a:t>
            </a:r>
            <a:r>
              <a:rPr lang="en-US" sz="2000" dirty="0" smtClean="0">
                <a:solidFill>
                  <a:srgbClr val="FF0000"/>
                </a:solidFill>
              </a:rPr>
              <a:t>Pa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4967975" y="4863149"/>
            <a:ext cx="20623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n</a:t>
            </a:r>
            <a:r>
              <a:rPr lang="en-US" sz="2400" i="1" baseline="-25000" dirty="0" err="1" smtClean="0"/>
              <a:t>L</a:t>
            </a:r>
            <a:r>
              <a:rPr lang="en-US" sz="2400" i="1" baseline="-25000" dirty="0" err="1"/>
              <a:t>M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000" dirty="0"/>
              <a:t>2</a:t>
            </a:r>
            <a:r>
              <a:rPr lang="en-US" sz="2000" dirty="0" smtClean="0">
                <a:latin typeface="Arial" pitchFamily="34" charset="0"/>
              </a:rPr>
              <a:t>x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Pa 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81210" y="21378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km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35437" y="3755960"/>
            <a:ext cx="2424545" cy="10715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Transition Zone (TZ)</a:t>
            </a:r>
            <a:endParaRPr lang="en-US" dirty="0"/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4967975" y="3881068"/>
            <a:ext cx="2294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n</a:t>
            </a:r>
            <a:r>
              <a:rPr lang="en-US" sz="2400" i="1" baseline="-25000" dirty="0" err="1" smtClean="0"/>
              <a:t>TZ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u="sng" dirty="0" smtClean="0"/>
              <a:t>6.3x</a:t>
            </a:r>
            <a:r>
              <a:rPr lang="en-US" sz="2400" u="sng" dirty="0" smtClean="0">
                <a:solidFill>
                  <a:srgbClr val="000000"/>
                </a:solidFill>
              </a:rPr>
              <a:t>10</a:t>
            </a:r>
            <a:r>
              <a:rPr lang="en-US" sz="2000" u="sng" baseline="30000" dirty="0" smtClean="0">
                <a:solidFill>
                  <a:srgbClr val="000000"/>
                </a:solidFill>
              </a:rPr>
              <a:t>21</a:t>
            </a:r>
            <a:r>
              <a:rPr lang="en-US" sz="2000" u="sng" baseline="30000" dirty="0" smtClean="0"/>
              <a:t> </a:t>
            </a:r>
            <a:r>
              <a:rPr lang="en-US" sz="2000" u="sng" dirty="0" smtClean="0"/>
              <a:t>Pa </a:t>
            </a:r>
            <a:r>
              <a:rPr lang="en-US" sz="2000" u="sng" dirty="0"/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8283" y="34531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km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61469" y="3222320"/>
            <a:ext cx="1682531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3165 Earth models</a:t>
            </a:r>
          </a:p>
          <a:p>
            <a:r>
              <a:rPr lang="en-US" sz="1600" b="1" dirty="0" smtClean="0"/>
              <a:t>combinations of 3 parameters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55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33"/>
    </mc:Choice>
    <mc:Fallback xmlns="">
      <p:transition xmlns:p14="http://schemas.microsoft.com/office/powerpoint/2010/main" spd="slow" advTm="30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018204"/>
              </p:ext>
            </p:extLst>
          </p:nvPr>
        </p:nvGraphicFramePr>
        <p:xfrm>
          <a:off x="373529" y="4393119"/>
          <a:ext cx="7971078" cy="85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Document" r:id="rId3" imgW="5803900" imgH="622300" progId="Word.Document.12">
                  <p:embed/>
                </p:oleObj>
              </mc:Choice>
              <mc:Fallback>
                <p:oleObj name="Document" r:id="rId3" imgW="5803900" imgH="622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29" y="4393119"/>
                        <a:ext cx="7971078" cy="854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solid Earth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617" y="721102"/>
            <a:ext cx="8602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1D viscoelastic compressible Earth model and software used in Barletta et al. </a:t>
            </a:r>
            <a:r>
              <a:rPr lang="en-GB" dirty="0" smtClean="0"/>
              <a:t>2018</a:t>
            </a:r>
          </a:p>
          <a:p>
            <a:r>
              <a:rPr lang="en-GB" dirty="0" smtClean="0"/>
              <a:t>as local approximation with a 5 layer viscoelastic Earth structure (in the previous slide). </a:t>
            </a:r>
          </a:p>
          <a:p>
            <a:endParaRPr lang="en-GB" dirty="0"/>
          </a:p>
          <a:p>
            <a:r>
              <a:rPr lang="en-GB" dirty="0" smtClean="0"/>
              <a:t>We use the software </a:t>
            </a:r>
            <a:r>
              <a:rPr lang="en-GB" dirty="0"/>
              <a:t>VE-CL0V3RS v3.6 </a:t>
            </a:r>
            <a:r>
              <a:rPr lang="en-GB" dirty="0" smtClean="0"/>
              <a:t>to </a:t>
            </a:r>
            <a:r>
              <a:rPr lang="en-GB" dirty="0"/>
              <a:t>compute the elementary viscoelastic time-dependent Green's functions </a:t>
            </a:r>
            <a:r>
              <a:rPr lang="en-GB" dirty="0" smtClean="0"/>
              <a:t>up </a:t>
            </a:r>
            <a:r>
              <a:rPr lang="en-GB" dirty="0"/>
              <a:t>to degree 1195 and thereafter we assume they do not change with </a:t>
            </a:r>
            <a:r>
              <a:rPr lang="en-GB" dirty="0" smtClean="0"/>
              <a:t>time</a:t>
            </a:r>
            <a:r>
              <a:rPr lang="en-US" dirty="0" smtClean="0"/>
              <a:t>, so the trend is zero.</a:t>
            </a:r>
          </a:p>
          <a:p>
            <a:endParaRPr lang="en-US" dirty="0"/>
          </a:p>
          <a:p>
            <a:r>
              <a:rPr lang="en-GB" dirty="0"/>
              <a:t>For each combination of Earth </a:t>
            </a:r>
            <a:r>
              <a:rPr lang="en-GB" dirty="0" smtClean="0"/>
              <a:t>parameters </a:t>
            </a:r>
            <a:r>
              <a:rPr lang="en-GB" dirty="0"/>
              <a:t>we performed a temporal and spatial convolution with the ice </a:t>
            </a:r>
            <a:r>
              <a:rPr lang="en-GB" dirty="0" smtClean="0"/>
              <a:t>history to compute uplift rate prediction as GPS sites. </a:t>
            </a:r>
            <a:r>
              <a:rPr lang="en-GB" dirty="0"/>
              <a:t>Such convolution is performed using the VE-HresV2 (</a:t>
            </a:r>
            <a:r>
              <a:rPr lang="en-GB" dirty="0" err="1"/>
              <a:t>Visco</a:t>
            </a:r>
            <a:r>
              <a:rPr lang="en-GB" dirty="0"/>
              <a:t>-Elastic High-Resolution technique for Earth deformations) </a:t>
            </a:r>
            <a:r>
              <a:rPr lang="en-GB" dirty="0" smtClean="0"/>
              <a:t>software</a:t>
            </a:r>
            <a:r>
              <a:rPr lang="en-US" dirty="0" smtClean="0"/>
              <a:t> (Barletta et al. 2018 and 2006).</a:t>
            </a:r>
          </a:p>
          <a:p>
            <a:endParaRPr lang="en-US" dirty="0"/>
          </a:p>
          <a:p>
            <a:r>
              <a:rPr lang="en-US" dirty="0" smtClean="0"/>
              <a:t>For the comparison between model prediction and GPS residual we use a simplified Chi test: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1"/>
    </mc:Choice>
    <mc:Fallback xmlns="">
      <p:transition xmlns:p14="http://schemas.microsoft.com/office/powerpoint/2010/main" spd="slow" advTm="179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with corrected residual for both stations</a:t>
            </a:r>
            <a:endParaRPr lang="en-US" dirty="0"/>
          </a:p>
        </p:txBody>
      </p:sp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6"/>
          <a:stretch/>
        </p:blipFill>
        <p:spPr>
          <a:xfrm>
            <a:off x="62604" y="576390"/>
            <a:ext cx="1491931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4" y="1950335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1" y="1764503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1 15"/>
          <p:cNvSpPr/>
          <p:nvPr/>
        </p:nvSpPr>
        <p:spPr>
          <a:xfrm>
            <a:off x="106229" y="1022836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435413" y="2190012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229" y="2584928"/>
            <a:ext cx="221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GPS residual – Elastic from Glaciers</a:t>
            </a:r>
          </a:p>
          <a:p>
            <a:r>
              <a:rPr lang="en-US" sz="1400" dirty="0" smtClean="0"/>
              <a:t>KUAQ    9.60 +/- 1.3  mm/</a:t>
            </a:r>
            <a:r>
              <a:rPr lang="en-US" sz="1400" dirty="0" err="1" smtClean="0"/>
              <a:t>yr</a:t>
            </a:r>
            <a:endParaRPr lang="en-US" sz="1400" dirty="0" smtClean="0"/>
          </a:p>
          <a:p>
            <a:r>
              <a:rPr lang="en-US" sz="1400" dirty="0" smtClean="0"/>
              <a:t>MIK2     7.13 +/- 0.2  mm/</a:t>
            </a:r>
            <a:r>
              <a:rPr lang="en-US" sz="1400" dirty="0" err="1" smtClean="0"/>
              <a:t>yr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92" y="852579"/>
            <a:ext cx="5760720" cy="416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41" y="4445000"/>
            <a:ext cx="20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circle for Chi&lt;2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3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spatial pattern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21" y="663777"/>
            <a:ext cx="5335390" cy="34305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906" y="3969353"/>
            <a:ext cx="8376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GIA </a:t>
            </a:r>
            <a:r>
              <a:rPr lang="en-GB" sz="1600" dirty="0"/>
              <a:t>signal in this case is a very simple bell-shaped pattern with the maximum </a:t>
            </a:r>
            <a:r>
              <a:rPr lang="en-GB" sz="1600" dirty="0" smtClean="0"/>
              <a:t>near </a:t>
            </a:r>
            <a:r>
              <a:rPr lang="en-GB" sz="1600" dirty="0"/>
              <a:t>KUAQ station and decreasing more or less rapidly (depending on LT) farther away. </a:t>
            </a:r>
            <a:r>
              <a:rPr lang="en-GB" sz="1600" dirty="0" smtClean="0"/>
              <a:t>A thin lithosphere </a:t>
            </a:r>
            <a:r>
              <a:rPr lang="en-GB" sz="1600" dirty="0"/>
              <a:t>doesn't seem suitable because the </a:t>
            </a:r>
            <a:r>
              <a:rPr lang="en-GB" sz="1600" dirty="0" smtClean="0"/>
              <a:t>modelled signal </a:t>
            </a:r>
            <a:r>
              <a:rPr lang="en-GB" sz="1600" dirty="0"/>
              <a:t>decreases too much when it reaches MIK2. Moreover, we have a larger error on KUAQ station, which means that the predictions of the model there can have a wider </a:t>
            </a:r>
            <a:r>
              <a:rPr lang="en-GB" sz="1600" dirty="0" smtClean="0"/>
              <a:t>spread.</a:t>
            </a:r>
            <a:endParaRPr lang="en-US" sz="1600" dirty="0"/>
          </a:p>
        </p:txBody>
      </p:sp>
      <p:pic>
        <p:nvPicPr>
          <p:cNvPr id="5" name="Picture 4" descr="KG_elv_2012_c.txt_gro-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6"/>
          <a:stretch/>
        </p:blipFill>
        <p:spPr>
          <a:xfrm>
            <a:off x="62604" y="760234"/>
            <a:ext cx="1491931" cy="20085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50314" y="2134179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V="1">
            <a:off x="914341" y="1948347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1 7"/>
          <p:cNvSpPr/>
          <p:nvPr/>
        </p:nvSpPr>
        <p:spPr>
          <a:xfrm>
            <a:off x="106229" y="1206680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435413" y="2373856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</p:spTree>
    <p:extLst>
      <p:ext uri="{BB962C8B-B14F-4D97-AF65-F5344CB8AC3E}">
        <p14:creationId xmlns:p14="http://schemas.microsoft.com/office/powerpoint/2010/main" val="18271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8"/>
    </mc:Choice>
    <mc:Fallback xmlns="">
      <p:transition xmlns:p14="http://schemas.microsoft.com/office/powerpoint/2010/main" spd="slow" advTm="415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with corrected residual for both stations</a:t>
            </a:r>
            <a:endParaRPr lang="en-US" dirty="0"/>
          </a:p>
        </p:txBody>
      </p:sp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6"/>
          <a:stretch/>
        </p:blipFill>
        <p:spPr>
          <a:xfrm>
            <a:off x="62604" y="576390"/>
            <a:ext cx="1491931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4" y="1950335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1" y="1764503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1 15"/>
          <p:cNvSpPr/>
          <p:nvPr/>
        </p:nvSpPr>
        <p:spPr>
          <a:xfrm>
            <a:off x="106229" y="1022836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435413" y="2190012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70" y="852579"/>
            <a:ext cx="6225775" cy="4445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607" y="4719556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circle for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&lt;2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2"/>
    </mc:Choice>
    <mc:Fallback xmlns="">
      <p:transition xmlns:p14="http://schemas.microsoft.com/office/powerpoint/2010/main" spd="slow" advTm="2725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Anomaly in GPS </a:t>
            </a:r>
            <a:r>
              <a:rPr lang="en-US" dirty="0"/>
              <a:t>uplift residual </a:t>
            </a:r>
            <a:r>
              <a:rPr lang="en-US" dirty="0" smtClean="0"/>
              <a:t>in SE-Greenland</a:t>
            </a:r>
            <a:endParaRPr lang="en-US" dirty="0"/>
          </a:p>
        </p:txBody>
      </p:sp>
      <p:pic>
        <p:nvPicPr>
          <p:cNvPr id="3" name="Picture 2" descr="Screen Shot 2019-09-25 at 5.35.21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62" y="597649"/>
            <a:ext cx="3103824" cy="47394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10075" y="3246497"/>
            <a:ext cx="742804" cy="5164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20-04-16 at 9.1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00" y="694173"/>
            <a:ext cx="3098508" cy="4642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59171"/>
            <a:ext cx="16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Khan et al. 2016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16968" y="2410648"/>
            <a:ext cx="980161" cy="835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6968" y="4974282"/>
            <a:ext cx="215316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Hint of Hotspot track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5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4"/>
    </mc:Choice>
    <mc:Fallback xmlns="">
      <p:transition xmlns:p14="http://schemas.microsoft.com/office/powerpoint/2010/main" spd="slow" advTm="379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Test for </a:t>
            </a:r>
            <a:r>
              <a:rPr lang="en-US" dirty="0"/>
              <a:t>80 -</a:t>
            </a:r>
            <a:r>
              <a:rPr lang="en-US" dirty="0" smtClean="0"/>
              <a:t> 90 - 100 km </a:t>
            </a:r>
            <a:r>
              <a:rPr lang="en-US" dirty="0"/>
              <a:t>lithosphere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9" y="1360003"/>
            <a:ext cx="8651021" cy="32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qually </a:t>
            </a:r>
            <a:r>
              <a:rPr lang="en-US" dirty="0"/>
              <a:t>good models 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4" y="683750"/>
            <a:ext cx="5891327" cy="4633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4012" y="4827296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circle for </a:t>
            </a:r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&lt;1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943" y="1063627"/>
            <a:ext cx="3072201" cy="34163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DUM &gt; </a:t>
            </a:r>
            <a:r>
              <a:rPr lang="en-GB" sz="1200" dirty="0"/>
              <a:t>10</a:t>
            </a:r>
            <a:r>
              <a:rPr lang="en-GB" sz="1200" baseline="30000" dirty="0"/>
              <a:t>20</a:t>
            </a:r>
            <a:r>
              <a:rPr lang="en-GB" sz="1200" dirty="0"/>
              <a:t> Pa </a:t>
            </a:r>
            <a:r>
              <a:rPr lang="en-GB" sz="1200" dirty="0" smtClean="0"/>
              <a:t>s, very </a:t>
            </a:r>
            <a:r>
              <a:rPr lang="en-GB" sz="1200" dirty="0"/>
              <a:t>low viscosity </a:t>
            </a:r>
            <a:r>
              <a:rPr lang="en-GB" sz="1200" dirty="0" smtClean="0"/>
              <a:t>SUM </a:t>
            </a:r>
            <a:r>
              <a:rPr lang="en-GB" sz="1200" dirty="0"/>
              <a:t>(6.3x10</a:t>
            </a:r>
            <a:r>
              <a:rPr lang="en-GB" sz="1200" baseline="30000" dirty="0"/>
              <a:t>17</a:t>
            </a:r>
            <a:r>
              <a:rPr lang="en-GB" sz="1200" dirty="0"/>
              <a:t> - 2.5x10</a:t>
            </a:r>
            <a:r>
              <a:rPr lang="en-GB" sz="1200" baseline="30000" dirty="0"/>
              <a:t>18</a:t>
            </a:r>
            <a:r>
              <a:rPr lang="en-GB" sz="1200" dirty="0"/>
              <a:t> pa s</a:t>
            </a:r>
            <a:r>
              <a:rPr lang="en-GB" sz="1200" dirty="0" smtClean="0"/>
              <a:t>), LT  90 - 80 </a:t>
            </a:r>
            <a:r>
              <a:rPr lang="en-GB" sz="1200" dirty="0"/>
              <a:t>km. The </a:t>
            </a:r>
            <a:r>
              <a:rPr lang="en-GB" sz="1200" dirty="0" smtClean="0"/>
              <a:t>thicker the </a:t>
            </a:r>
            <a:r>
              <a:rPr lang="en-GB" sz="1200" dirty="0"/>
              <a:t>LT and the lower the SUM viscosity has to be. </a:t>
            </a:r>
            <a:r>
              <a:rPr lang="en-GB" sz="1200" dirty="0" smtClean="0"/>
              <a:t>No </a:t>
            </a:r>
            <a:r>
              <a:rPr lang="en-GB" sz="1200" dirty="0"/>
              <a:t>good models are found for LT </a:t>
            </a:r>
            <a:r>
              <a:rPr lang="en-GB" sz="1200" dirty="0" smtClean="0"/>
              <a:t>&lt;70 </a:t>
            </a:r>
            <a:r>
              <a:rPr lang="en-GB" sz="1200" dirty="0"/>
              <a:t>km in this range of viscosities</a:t>
            </a:r>
            <a:r>
              <a:rPr lang="en-GB" sz="1200" dirty="0" smtClean="0"/>
              <a:t>.</a:t>
            </a:r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very </a:t>
            </a:r>
            <a:r>
              <a:rPr lang="en-GB" sz="1200" dirty="0"/>
              <a:t>low viscosity for both SUM (&lt;184 10xLog10 Pa s) and DUM (&lt; 10</a:t>
            </a:r>
            <a:r>
              <a:rPr lang="en-GB" sz="1200" baseline="30000" dirty="0"/>
              <a:t>19</a:t>
            </a:r>
            <a:r>
              <a:rPr lang="en-GB" sz="1200" dirty="0"/>
              <a:t> Pa s). </a:t>
            </a:r>
            <a:r>
              <a:rPr lang="en-GB" sz="1200" dirty="0" smtClean="0"/>
              <a:t>LT</a:t>
            </a:r>
            <a:r>
              <a:rPr lang="en-GB" sz="1200" dirty="0"/>
              <a:t>=100 km is </a:t>
            </a:r>
            <a:r>
              <a:rPr lang="en-GB" sz="1200" dirty="0" smtClean="0"/>
              <a:t>preferred.</a:t>
            </a:r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very </a:t>
            </a:r>
            <a:r>
              <a:rPr lang="en-GB" sz="1200" dirty="0"/>
              <a:t>low viscosity </a:t>
            </a:r>
            <a:r>
              <a:rPr lang="en-GB" sz="1200" dirty="0" smtClean="0"/>
              <a:t>DUM </a:t>
            </a:r>
            <a:r>
              <a:rPr lang="en-GB" sz="1200" dirty="0"/>
              <a:t>(&lt; 10</a:t>
            </a:r>
            <a:r>
              <a:rPr lang="en-GB" sz="1200" baseline="30000" dirty="0"/>
              <a:t>19</a:t>
            </a:r>
            <a:r>
              <a:rPr lang="en-GB" sz="1200" dirty="0"/>
              <a:t> Pa s) and SUM </a:t>
            </a:r>
            <a:r>
              <a:rPr lang="en-GB" sz="1200" dirty="0" smtClean="0"/>
              <a:t>around </a:t>
            </a:r>
            <a:r>
              <a:rPr lang="en-GB" sz="1200" dirty="0"/>
              <a:t>4x10</a:t>
            </a:r>
            <a:r>
              <a:rPr lang="en-GB" sz="1200" baseline="30000" dirty="0"/>
              <a:t>19</a:t>
            </a:r>
            <a:r>
              <a:rPr lang="en-GB" sz="1200" dirty="0"/>
              <a:t> Pa </a:t>
            </a:r>
            <a:r>
              <a:rPr lang="en-GB" sz="1200" dirty="0" smtClean="0"/>
              <a:t>s. LT</a:t>
            </a:r>
            <a:r>
              <a:rPr lang="en-GB" sz="1200" dirty="0"/>
              <a:t>, from 80 to 100 km, give equally good results. </a:t>
            </a:r>
            <a:endParaRPr lang="en-GB" sz="1200" dirty="0" smtClean="0"/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Around DUM </a:t>
            </a:r>
            <a:r>
              <a:rPr lang="en-GB" sz="1200" dirty="0"/>
              <a:t>195 and SUM 184 (10xLog10 Pa s) </a:t>
            </a:r>
            <a:r>
              <a:rPr lang="en-GB" sz="1200" dirty="0" smtClean="0"/>
              <a:t>LT </a:t>
            </a:r>
            <a:r>
              <a:rPr lang="en-GB" sz="1200" dirty="0"/>
              <a:t>90 km </a:t>
            </a:r>
            <a:r>
              <a:rPr lang="en-US" sz="1200" dirty="0" smtClean="0"/>
              <a:t>best models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4380" y="68375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regions for the viscosity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8"/>
    </mc:Choice>
    <mc:Fallback xmlns="">
      <p:transition xmlns:p14="http://schemas.microsoft.com/office/powerpoint/2010/main" spd="slow" advTm="428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qually </a:t>
            </a:r>
            <a:r>
              <a:rPr lang="en-US" dirty="0"/>
              <a:t>good models 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4" y="683750"/>
            <a:ext cx="5891327" cy="4633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4012" y="4827296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circle for </a:t>
            </a:r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&lt;1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943" y="1063627"/>
            <a:ext cx="3072201" cy="37240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DUM &gt; </a:t>
            </a:r>
            <a:r>
              <a:rPr lang="en-GB" sz="1200" dirty="0"/>
              <a:t>10</a:t>
            </a:r>
            <a:r>
              <a:rPr lang="en-GB" sz="1200" baseline="30000" dirty="0"/>
              <a:t>20</a:t>
            </a:r>
            <a:r>
              <a:rPr lang="en-GB" sz="1200" dirty="0"/>
              <a:t> Pa </a:t>
            </a:r>
            <a:r>
              <a:rPr lang="en-GB" sz="1200" dirty="0" smtClean="0"/>
              <a:t>s, very </a:t>
            </a:r>
            <a:r>
              <a:rPr lang="en-GB" sz="1200" dirty="0"/>
              <a:t>low viscosity </a:t>
            </a:r>
            <a:r>
              <a:rPr lang="en-GB" sz="1200" dirty="0" smtClean="0"/>
              <a:t>SUM </a:t>
            </a:r>
            <a:r>
              <a:rPr lang="en-GB" sz="1200" dirty="0"/>
              <a:t>(6.3x10</a:t>
            </a:r>
            <a:r>
              <a:rPr lang="en-GB" sz="1200" baseline="30000" dirty="0"/>
              <a:t>17</a:t>
            </a:r>
            <a:r>
              <a:rPr lang="en-GB" sz="1200" dirty="0"/>
              <a:t> - 2.5x10</a:t>
            </a:r>
            <a:r>
              <a:rPr lang="en-GB" sz="1200" baseline="30000" dirty="0"/>
              <a:t>18</a:t>
            </a:r>
            <a:r>
              <a:rPr lang="en-GB" sz="1200" dirty="0"/>
              <a:t> pa s</a:t>
            </a:r>
            <a:r>
              <a:rPr lang="en-GB" sz="1200" dirty="0" smtClean="0"/>
              <a:t>), LT  90 - 80 </a:t>
            </a:r>
            <a:r>
              <a:rPr lang="en-GB" sz="1200" dirty="0"/>
              <a:t>km. The thicker the LT and the lower the SUM viscosity has to be. </a:t>
            </a:r>
            <a:r>
              <a:rPr lang="en-GB" sz="1200" dirty="0" smtClean="0"/>
              <a:t>No </a:t>
            </a:r>
            <a:r>
              <a:rPr lang="en-GB" sz="1200" dirty="0"/>
              <a:t>good models are found for LT </a:t>
            </a:r>
            <a:r>
              <a:rPr lang="en-GB" sz="1200" dirty="0" smtClean="0"/>
              <a:t>&lt;70 </a:t>
            </a:r>
            <a:r>
              <a:rPr lang="en-GB" sz="1200" dirty="0"/>
              <a:t>km in this range of viscosities</a:t>
            </a:r>
            <a:r>
              <a:rPr lang="en-GB" sz="1200" dirty="0" smtClean="0"/>
              <a:t>.</a:t>
            </a:r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very </a:t>
            </a:r>
            <a:r>
              <a:rPr lang="en-GB" sz="1200" dirty="0"/>
              <a:t>low viscosity for both SUM (&lt;184 10xLog10 Pa s) and DUM (&lt; 10</a:t>
            </a:r>
            <a:r>
              <a:rPr lang="en-GB" sz="1200" baseline="30000" dirty="0"/>
              <a:t>19</a:t>
            </a:r>
            <a:r>
              <a:rPr lang="en-GB" sz="1200" dirty="0"/>
              <a:t> Pa s). </a:t>
            </a:r>
            <a:r>
              <a:rPr lang="en-GB" sz="1200" dirty="0" smtClean="0"/>
              <a:t>LT</a:t>
            </a:r>
            <a:r>
              <a:rPr lang="en-GB" sz="1200" dirty="0"/>
              <a:t>=100 km is </a:t>
            </a:r>
            <a:r>
              <a:rPr lang="en-GB" sz="1200" dirty="0" smtClean="0"/>
              <a:t>preferred.</a:t>
            </a:r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400" dirty="0" smtClean="0"/>
              <a:t>very </a:t>
            </a:r>
            <a:r>
              <a:rPr lang="en-GB" sz="1400" dirty="0"/>
              <a:t>low viscosity </a:t>
            </a:r>
            <a:r>
              <a:rPr lang="en-GB" sz="1400" dirty="0" smtClean="0"/>
              <a:t>DUM </a:t>
            </a:r>
            <a:r>
              <a:rPr lang="en-GB" sz="1400" dirty="0"/>
              <a:t>(&lt; 10</a:t>
            </a:r>
            <a:r>
              <a:rPr lang="en-GB" sz="1400" baseline="30000" dirty="0"/>
              <a:t>19</a:t>
            </a:r>
            <a:r>
              <a:rPr lang="en-GB" sz="1400" dirty="0"/>
              <a:t> Pa s) and SUM </a:t>
            </a:r>
            <a:r>
              <a:rPr lang="en-GB" sz="1400" dirty="0" smtClean="0"/>
              <a:t>around </a:t>
            </a:r>
            <a:r>
              <a:rPr lang="en-GB" sz="1400" dirty="0"/>
              <a:t>4x10</a:t>
            </a:r>
            <a:r>
              <a:rPr lang="en-GB" sz="1400" baseline="30000" dirty="0"/>
              <a:t>19</a:t>
            </a:r>
            <a:r>
              <a:rPr lang="en-GB" sz="1400" dirty="0"/>
              <a:t> Pa </a:t>
            </a:r>
            <a:r>
              <a:rPr lang="en-GB" sz="1400" dirty="0" smtClean="0"/>
              <a:t>s. LT</a:t>
            </a:r>
            <a:r>
              <a:rPr lang="en-GB" sz="1400" dirty="0"/>
              <a:t>, from 80 to 100 km, give equally good results. </a:t>
            </a:r>
            <a:endParaRPr lang="en-GB" sz="1400" dirty="0" smtClean="0"/>
          </a:p>
          <a:p>
            <a:pPr marL="119063" lvl="0" indent="-119063">
              <a:buFont typeface="+mj-lt"/>
              <a:buAutoNum type="arabicPeriod"/>
            </a:pPr>
            <a:endParaRPr lang="en-US" sz="1200" dirty="0"/>
          </a:p>
          <a:p>
            <a:pPr marL="119063" lvl="0" indent="-119063">
              <a:buFont typeface="+mj-lt"/>
              <a:buAutoNum type="arabicPeriod"/>
            </a:pPr>
            <a:r>
              <a:rPr lang="en-GB" sz="1200" dirty="0" smtClean="0"/>
              <a:t>Around DUM </a:t>
            </a:r>
            <a:r>
              <a:rPr lang="en-GB" sz="1200" dirty="0"/>
              <a:t>195 and SUM 184 (10xLog10 Pa s) </a:t>
            </a:r>
            <a:r>
              <a:rPr lang="en-GB" sz="1200" dirty="0" smtClean="0"/>
              <a:t>LT </a:t>
            </a:r>
            <a:r>
              <a:rPr lang="en-GB" sz="1200" dirty="0"/>
              <a:t>90 km </a:t>
            </a:r>
            <a:r>
              <a:rPr lang="en-US" sz="1200" dirty="0" smtClean="0"/>
              <a:t>best models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4380" y="68375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regions for the viscosity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857469" y="3070746"/>
            <a:ext cx="1279544" cy="175655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217" y="2947537"/>
            <a:ext cx="3167772" cy="12226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0"/>
    </mc:Choice>
    <mc:Fallback xmlns="">
      <p:transition xmlns:p14="http://schemas.microsoft.com/office/powerpoint/2010/main" spd="slow" advTm="331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updated GPS uplift rates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885733"/>
              </p:ext>
            </p:extLst>
          </p:nvPr>
        </p:nvGraphicFramePr>
        <p:xfrm>
          <a:off x="0" y="724007"/>
          <a:ext cx="529509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3" imgW="5905500" imgH="1231900" progId="Word.Document.12">
                  <p:embed/>
                </p:oleObj>
              </mc:Choice>
              <mc:Fallback>
                <p:oleObj name="Document" r:id="rId3" imgW="5905500" imgH="123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24007"/>
                        <a:ext cx="5295098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14" y="1614406"/>
            <a:ext cx="5126646" cy="3663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66" y="2208056"/>
            <a:ext cx="32103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Clear shift </a:t>
            </a:r>
            <a:r>
              <a:rPr lang="en-GB" dirty="0"/>
              <a:t>of about 2 units </a:t>
            </a:r>
            <a:endParaRPr lang="en-GB" dirty="0" smtClean="0"/>
          </a:p>
          <a:p>
            <a:r>
              <a:rPr lang="en-GB" dirty="0" smtClean="0"/>
              <a:t>of </a:t>
            </a:r>
            <a:r>
              <a:rPr lang="en-GB" dirty="0"/>
              <a:t>the SUM </a:t>
            </a:r>
            <a:r>
              <a:rPr lang="en-GB" dirty="0" smtClean="0"/>
              <a:t>scale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corresponds to a 5% variation in the results upon a variation around 30% of the data.</a:t>
            </a:r>
          </a:p>
          <a:p>
            <a:endParaRPr lang="en-US" dirty="0"/>
          </a:p>
          <a:p>
            <a:r>
              <a:rPr lang="en-US" dirty="0" smtClean="0"/>
              <a:t>=&gt; the pattern we found is quite 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8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same weight for both GPS stations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10" y="1063995"/>
            <a:ext cx="5375275" cy="3974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529" y="1096852"/>
            <a:ext cx="283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fixed 0.5 mm/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smtClean="0"/>
              <a:t>error (weight) for both GPS points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276" y="2140080"/>
            <a:ext cx="289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best models have LT 100 </a:t>
            </a:r>
          </a:p>
          <a:p>
            <a:r>
              <a:rPr lang="en-US" dirty="0" smtClean="0"/>
              <a:t>and are in the region where SUM has slightly higher viscosity than DUM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4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viscosity maps</a:t>
            </a:r>
            <a:endParaRPr lang="en-US" dirty="0"/>
          </a:p>
        </p:txBody>
      </p:sp>
      <p:pic>
        <p:nvPicPr>
          <p:cNvPr id="4" name="Picture 3" descr="C:\Users\wwal\AppData\Local\Microsoft\Windows\INetCache\Content.Word\visc_agn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75" y="761152"/>
            <a:ext cx="5111835" cy="4489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2037" y="952825"/>
            <a:ext cx="38301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GB" dirty="0" smtClean="0"/>
              <a:t>iscosities calculated </a:t>
            </a:r>
            <a:r>
              <a:rPr lang="en-GB" dirty="0"/>
              <a:t>with </a:t>
            </a:r>
            <a:r>
              <a:rPr lang="en-GB" dirty="0" smtClean="0"/>
              <a:t>a temperature model. </a:t>
            </a:r>
            <a:r>
              <a:rPr lang="en-GB" dirty="0"/>
              <a:t>The temperature model does not cover the entire </a:t>
            </a:r>
            <a:r>
              <a:rPr lang="en-GB" dirty="0" smtClean="0"/>
              <a:t>domain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 lower viscosity in the deeper upper mantle can be achieved if </a:t>
            </a:r>
            <a:r>
              <a:rPr lang="en-US" dirty="0" smtClean="0"/>
              <a:t>the grain </a:t>
            </a:r>
            <a:r>
              <a:rPr lang="en-US" dirty="0"/>
              <a:t>size decreases with depth. Grain size reaches a minimum around 150 km, and then slowly increases to depth of 400 km or </a:t>
            </a:r>
            <a:r>
              <a:rPr lang="en-US" dirty="0" smtClean="0"/>
              <a:t>remains </a:t>
            </a:r>
            <a:r>
              <a:rPr lang="en-US" dirty="0"/>
              <a:t>constant (</a:t>
            </a:r>
            <a:r>
              <a:rPr lang="en-US" dirty="0" err="1"/>
              <a:t>Behn</a:t>
            </a:r>
            <a:r>
              <a:rPr lang="en-US" dirty="0"/>
              <a:t> et al., 2009). Water content is not likely to increase with depth as there is no </a:t>
            </a:r>
            <a:r>
              <a:rPr lang="en-US" dirty="0" err="1"/>
              <a:t>subduction</a:t>
            </a:r>
            <a:r>
              <a:rPr lang="en-US" dirty="0"/>
              <a:t> that brings water to larger depth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0"/>
    </mc:Choice>
    <mc:Fallback xmlns="">
      <p:transition xmlns:p14="http://schemas.microsoft.com/office/powerpoint/2010/main" spd="slow" advTm="192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1759"/>
            <a:ext cx="6117245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1600" dirty="0"/>
              <a:t>With only two GPS time series and GIA modelling we can gain insight on both the lithospheric thickness and the viscosity structure below </a:t>
            </a:r>
            <a:r>
              <a:rPr lang="en-GB" sz="1600" dirty="0" err="1"/>
              <a:t>Kangerlussuaq</a:t>
            </a:r>
            <a:r>
              <a:rPr lang="en-GB" sz="1600" dirty="0"/>
              <a:t> region, overall indicating a strong compatibility with the presence of the hot spot track</a:t>
            </a:r>
            <a:r>
              <a:rPr lang="en-GB" sz="1600" dirty="0" smtClean="0"/>
              <a:t>.</a:t>
            </a:r>
            <a:endParaRPr lang="en-US" sz="1600" dirty="0"/>
          </a:p>
          <a:p>
            <a:pPr marL="285750" lvl="0" indent="-285750">
              <a:spcBef>
                <a:spcPts val="1200"/>
              </a:spcBef>
              <a:buFont typeface="Arial"/>
              <a:buChar char="•"/>
            </a:pPr>
            <a:r>
              <a:rPr lang="en-GB" sz="1600" dirty="0"/>
              <a:t>Overall a rather thick lithosphere is preferred, i.e. between 90 and 100 km. </a:t>
            </a:r>
            <a:r>
              <a:rPr lang="en-GB" sz="1200" dirty="0"/>
              <a:t>This is compatible with a lithospheric thickness of about 20% less than the average of the rest of Greenland.</a:t>
            </a:r>
            <a:r>
              <a:rPr lang="en-GB" sz="1600" dirty="0"/>
              <a:t> </a:t>
            </a:r>
            <a:endParaRPr lang="en-GB" sz="1600" dirty="0" smtClean="0"/>
          </a:p>
          <a:p>
            <a:pPr marL="285750" lvl="0" indent="-285750">
              <a:spcBef>
                <a:spcPts val="1200"/>
              </a:spcBef>
              <a:buFont typeface="Arial"/>
              <a:buChar char="•"/>
            </a:pPr>
            <a:r>
              <a:rPr lang="en-GB" sz="1600" dirty="0" smtClean="0"/>
              <a:t>The </a:t>
            </a:r>
            <a:r>
              <a:rPr lang="en-GB" sz="1600" dirty="0"/>
              <a:t>upper mantle most likely has a structure</a:t>
            </a:r>
            <a:r>
              <a:rPr lang="en-GB" sz="1400" dirty="0"/>
              <a:t>, i.e. it is not uniform. </a:t>
            </a:r>
            <a:r>
              <a:rPr lang="en-GB" sz="1400" dirty="0" smtClean="0"/>
              <a:t>The overall </a:t>
            </a:r>
            <a:r>
              <a:rPr lang="en-GB" sz="1400" dirty="0"/>
              <a:t>upper mantle viscosity has to be quite low, however it is not well constrained which part of the upper mantle has to be low. </a:t>
            </a:r>
            <a:r>
              <a:rPr lang="en-GB" sz="1200" dirty="0"/>
              <a:t>Two well-fitting solution can be taken as reference: LT 90 km S186-D194 and LT 100 km S194-D188. </a:t>
            </a:r>
            <a:endParaRPr lang="en-GB" sz="1600" dirty="0" smtClean="0"/>
          </a:p>
          <a:p>
            <a:pPr marL="285750" lvl="0" indent="-285750">
              <a:spcBef>
                <a:spcPts val="1200"/>
              </a:spcBef>
              <a:buFont typeface="Arial"/>
              <a:buChar char="•"/>
            </a:pPr>
            <a:r>
              <a:rPr lang="en-GB" sz="1600" dirty="0" smtClean="0"/>
              <a:t>The peculiar viscosity structure we find can also be explained with 3D viscosity maps calculated with more complex Earth models.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1600" b="1" dirty="0"/>
              <a:t>We verified the stability of our viscosity grid search</a:t>
            </a:r>
            <a:r>
              <a:rPr lang="en-GB" sz="1600" dirty="0"/>
              <a:t> </a:t>
            </a:r>
            <a:r>
              <a:rPr lang="en-GB" sz="1400" dirty="0"/>
              <a:t>and we find that our conclusion about the upper mantle having low viscosity and a quite clear structure remains solid even if the GPS residual are about 30% different from what we used.</a:t>
            </a:r>
            <a:endParaRPr lang="en-US" sz="1600" dirty="0"/>
          </a:p>
          <a:p>
            <a:pPr marL="285750" lvl="0" indent="-285750">
              <a:spcBef>
                <a:spcPts val="1200"/>
              </a:spcBef>
              <a:buFont typeface="Arial"/>
              <a:buChar char="•"/>
            </a:pPr>
            <a:endParaRPr lang="en-GB" sz="16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6117245" y="1085188"/>
            <a:ext cx="2900300" cy="2568434"/>
            <a:chOff x="0" y="1307910"/>
            <a:chExt cx="2900300" cy="2568434"/>
          </a:xfrm>
        </p:grpSpPr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95" r="34455"/>
            <a:stretch/>
          </p:blipFill>
          <p:spPr>
            <a:xfrm>
              <a:off x="0" y="1307910"/>
              <a:ext cx="2701383" cy="256843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1478584" y="2369405"/>
              <a:ext cx="189562" cy="634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123095" y="2815610"/>
              <a:ext cx="105010" cy="5205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762928" y="2274627"/>
              <a:ext cx="1137372" cy="131738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411189" y="4450013"/>
            <a:ext cx="24302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2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9"/>
    </mc:Choice>
    <mc:Fallback xmlns="">
      <p:transition xmlns:p14="http://schemas.microsoft.com/office/powerpoint/2010/main" spd="slow" advTm="385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Hotspot </a:t>
            </a:r>
            <a:r>
              <a:rPr lang="en-US" dirty="0"/>
              <a:t>tracks</a:t>
            </a:r>
          </a:p>
        </p:txBody>
      </p:sp>
      <p:pic>
        <p:nvPicPr>
          <p:cNvPr id="3" name="Picture 2" descr="Screen Shot 2020-04-16 at 9.19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/>
          <a:stretch/>
        </p:blipFill>
        <p:spPr>
          <a:xfrm>
            <a:off x="1869661" y="664473"/>
            <a:ext cx="6973017" cy="44259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57783" y="4174183"/>
            <a:ext cx="697000" cy="610779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1805" y="4957242"/>
            <a:ext cx="309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Rogozhina</a:t>
            </a:r>
            <a:r>
              <a:rPr lang="en-US" dirty="0" smtClean="0"/>
              <a:t> et al. 2016 - </a:t>
            </a:r>
            <a:r>
              <a:rPr lang="en-US" dirty="0" err="1" smtClean="0"/>
              <a:t>NatGeo</a:t>
            </a:r>
            <a:r>
              <a:rPr lang="en-US" dirty="0" smtClean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xmlns:p14="http://schemas.microsoft.com/office/powerpoint/2010/main" spd="slow" advTm="98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8119" y="1226948"/>
            <a:ext cx="79856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There is a clear uplift anomaly in SE-Greenland detected by GNSS. More specifically two GPS nearby </a:t>
            </a:r>
            <a:r>
              <a:rPr lang="en-GB" sz="2000" dirty="0" err="1" smtClean="0"/>
              <a:t>Kangerdlugssuaq</a:t>
            </a:r>
            <a:r>
              <a:rPr lang="en-GB" sz="2000" dirty="0" smtClean="0"/>
              <a:t> glacier shows a residual uplift rate larger than the average in </a:t>
            </a:r>
            <a:r>
              <a:rPr lang="en-US" sz="2000" dirty="0" smtClean="0"/>
              <a:t>Greenland.</a:t>
            </a:r>
          </a:p>
          <a:p>
            <a:pPr marL="342900" indent="-342900">
              <a:buAutoNum type="arabicParenR"/>
            </a:pP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Below the same area there is one of the possible Icelandic hotspot tracks.</a:t>
            </a:r>
          </a:p>
          <a:p>
            <a:pPr marL="342900" indent="-342900">
              <a:buAutoNum type="arabicParenR"/>
            </a:pPr>
            <a:endParaRPr lang="en-US" sz="20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That could indicate the presence of a low viscosity mantle and with this study we want to investigate that possibility and see if we can constrain the values of such viscosity </a:t>
            </a:r>
          </a:p>
          <a:p>
            <a:pPr marL="342900" indent="-342900">
              <a:buAutoNum type="arabi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196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residual GPS uplift rate</a:t>
            </a:r>
            <a:endParaRPr lang="en-US" dirty="0"/>
          </a:p>
        </p:txBody>
      </p:sp>
      <p:pic>
        <p:nvPicPr>
          <p:cNvPr id="3" name="Picture 2" descr="Screen Shot 2019-09-25 at 5.35.21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4" y="597649"/>
            <a:ext cx="3103824" cy="473949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609204"/>
              </p:ext>
            </p:extLst>
          </p:nvPr>
        </p:nvGraphicFramePr>
        <p:xfrm>
          <a:off x="1070156" y="1195092"/>
          <a:ext cx="7808819" cy="165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4" imgW="5626100" imgH="1193800" progId="Word.Document.12">
                  <p:embed/>
                </p:oleObj>
              </mc:Choice>
              <mc:Fallback>
                <p:oleObj name="Document" r:id="rId4" imgW="5626100" imgH="119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0156" y="1195092"/>
                        <a:ext cx="7808819" cy="165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82740" y="2667376"/>
            <a:ext cx="16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Khan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5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time series</a:t>
            </a:r>
            <a:endParaRPr lang="en-US" dirty="0"/>
          </a:p>
        </p:txBody>
      </p:sp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165"/>
          <a:stretch/>
        </p:blipFill>
        <p:spPr>
          <a:xfrm>
            <a:off x="62604" y="760234"/>
            <a:ext cx="1393766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3" y="2134179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0" y="1948347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1 15"/>
          <p:cNvSpPr/>
          <p:nvPr/>
        </p:nvSpPr>
        <p:spPr>
          <a:xfrm>
            <a:off x="106228" y="1206680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13" y="760234"/>
            <a:ext cx="6790722" cy="43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3"/>
    </mc:Choice>
    <mc:Fallback xmlns="">
      <p:transition xmlns:p14="http://schemas.microsoft.com/office/powerpoint/2010/main" spd="slow" advTm="127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time series</a:t>
            </a:r>
            <a:endParaRPr lang="en-US" dirty="0"/>
          </a:p>
        </p:txBody>
      </p:sp>
      <p:pic>
        <p:nvPicPr>
          <p:cNvPr id="5" name="Picture 4" descr="KUA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83" y="747364"/>
            <a:ext cx="6803136" cy="4393997"/>
          </a:xfrm>
          <a:prstGeom prst="rect">
            <a:avLst/>
          </a:prstGeom>
        </p:spPr>
      </p:pic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165"/>
          <a:stretch/>
        </p:blipFill>
        <p:spPr>
          <a:xfrm>
            <a:off x="62604" y="760234"/>
            <a:ext cx="1393766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3" y="2134179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0" y="1948347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1 15"/>
          <p:cNvSpPr/>
          <p:nvPr/>
        </p:nvSpPr>
        <p:spPr>
          <a:xfrm>
            <a:off x="106228" y="1206680"/>
            <a:ext cx="658368" cy="278724"/>
          </a:xfrm>
          <a:prstGeom prst="borderCallout1">
            <a:avLst>
              <a:gd name="adj1" fmla="val 95771"/>
              <a:gd name="adj2" fmla="val 64620"/>
              <a:gd name="adj3" fmla="val 266440"/>
              <a:gd name="adj4" fmla="val 122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KUAQ</a:t>
            </a:r>
          </a:p>
        </p:txBody>
      </p:sp>
    </p:spTree>
    <p:extLst>
      <p:ext uri="{BB962C8B-B14F-4D97-AF65-F5344CB8AC3E}">
        <p14:creationId xmlns:p14="http://schemas.microsoft.com/office/powerpoint/2010/main" val="14026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3"/>
    </mc:Choice>
    <mc:Fallback xmlns="">
      <p:transition xmlns:p14="http://schemas.microsoft.com/office/powerpoint/2010/main" spd="slow" advTm="127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4" y="747364"/>
            <a:ext cx="6798259" cy="4393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time series</a:t>
            </a:r>
            <a:endParaRPr lang="en-US" dirty="0"/>
          </a:p>
        </p:txBody>
      </p:sp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165"/>
          <a:stretch/>
        </p:blipFill>
        <p:spPr>
          <a:xfrm>
            <a:off x="62604" y="760234"/>
            <a:ext cx="1393766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3" y="2134179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0" y="1948347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1 16"/>
          <p:cNvSpPr/>
          <p:nvPr/>
        </p:nvSpPr>
        <p:spPr>
          <a:xfrm>
            <a:off x="435412" y="2373856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</p:spTree>
    <p:extLst>
      <p:ext uri="{BB962C8B-B14F-4D97-AF65-F5344CB8AC3E}">
        <p14:creationId xmlns:p14="http://schemas.microsoft.com/office/powerpoint/2010/main" val="5665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"/>
    </mc:Choice>
    <mc:Fallback xmlns="">
      <p:transition xmlns:p14="http://schemas.microsoft.com/office/powerpoint/2010/main" spd="slow" advTm="44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time series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01" y="747364"/>
            <a:ext cx="6790722" cy="4393997"/>
          </a:xfrm>
          <a:prstGeom prst="rect">
            <a:avLst/>
          </a:prstGeom>
        </p:spPr>
      </p:pic>
      <p:pic>
        <p:nvPicPr>
          <p:cNvPr id="13" name="Picture 12" descr="KG_elv_2012_c.txt_gro-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165"/>
          <a:stretch/>
        </p:blipFill>
        <p:spPr>
          <a:xfrm>
            <a:off x="62604" y="760234"/>
            <a:ext cx="1393766" cy="200853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50313" y="2134179"/>
            <a:ext cx="106056" cy="1003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V="1">
            <a:off x="914340" y="1948347"/>
            <a:ext cx="111100" cy="111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1 16"/>
          <p:cNvSpPr/>
          <p:nvPr/>
        </p:nvSpPr>
        <p:spPr>
          <a:xfrm>
            <a:off x="435412" y="2373856"/>
            <a:ext cx="658368" cy="278724"/>
          </a:xfrm>
          <a:prstGeom prst="borderCallout1">
            <a:avLst>
              <a:gd name="adj1" fmla="val 33971"/>
              <a:gd name="adj2" fmla="val 102818"/>
              <a:gd name="adj3" fmla="val -56751"/>
              <a:gd name="adj4" fmla="val 142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MIK2</a:t>
            </a:r>
          </a:p>
        </p:txBody>
      </p:sp>
    </p:spTree>
    <p:extLst>
      <p:ext uri="{BB962C8B-B14F-4D97-AF65-F5344CB8AC3E}">
        <p14:creationId xmlns:p14="http://schemas.microsoft.com/office/powerpoint/2010/main" val="15534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"/>
    </mc:Choice>
    <mc:Fallback xmlns="">
      <p:transition xmlns:p14="http://schemas.microsoft.com/office/powerpoint/2010/main" spd="slow" advTm="445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31813</TotalTime>
  <Words>1504</Words>
  <Application>Microsoft Macintosh PowerPoint</Application>
  <PresentationFormat>On-screen Show (16:10)</PresentationFormat>
  <Paragraphs>160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Effect of Icelandic hotspot on Mantle viscosity below Kangerlussuaq glacier in SE-Greenland </vt:lpstr>
      <vt:lpstr>Anomaly in GPS uplift residual in SE-Greenland</vt:lpstr>
      <vt:lpstr>Hotspot tracks</vt:lpstr>
      <vt:lpstr>Motivations</vt:lpstr>
      <vt:lpstr>The residual GPS uplift rate</vt:lpstr>
      <vt:lpstr>GPS time series</vt:lpstr>
      <vt:lpstr>GPS time series</vt:lpstr>
      <vt:lpstr>GPS time series</vt:lpstr>
      <vt:lpstr>GPS time series</vt:lpstr>
      <vt:lpstr>Peripheral Glaciers</vt:lpstr>
      <vt:lpstr>Modeled time series for outer glaciers</vt:lpstr>
      <vt:lpstr>Elastic for Peripheral Glaciers</vt:lpstr>
      <vt:lpstr>Ice history in Kangerlugssuaq since Little Ice Age</vt:lpstr>
      <vt:lpstr>Estimate of ICE change since LIA</vt:lpstr>
      <vt:lpstr>The (low-viscosity) mantle structure</vt:lpstr>
      <vt:lpstr>The solid Earth model</vt:lpstr>
      <vt:lpstr>Test with corrected residual for both stations</vt:lpstr>
      <vt:lpstr>The spatial pattern</vt:lpstr>
      <vt:lpstr>Test with corrected residual for both stations</vt:lpstr>
      <vt:lpstr>Chi Test for 80 - 90 - 100 km lithosphere</vt:lpstr>
      <vt:lpstr>Equally good models </vt:lpstr>
      <vt:lpstr>Equally good models </vt:lpstr>
      <vt:lpstr>Using the updated GPS uplift rates</vt:lpstr>
      <vt:lpstr>Using same weight for both GPS stations</vt:lpstr>
      <vt:lpstr>3D viscosity maps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</dc:creator>
  <cp:lastModifiedBy>Valentina</cp:lastModifiedBy>
  <cp:revision>319</cp:revision>
  <dcterms:created xsi:type="dcterms:W3CDTF">2020-10-29T11:39:28Z</dcterms:created>
  <dcterms:modified xsi:type="dcterms:W3CDTF">2022-09-06T09:19:34Z</dcterms:modified>
</cp:coreProperties>
</file>