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mp4" ContentType="video/unknown"/>
  <Default Extension="MPG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54" r:id="rId2"/>
  </p:sldMasterIdLst>
  <p:notesMasterIdLst>
    <p:notesMasterId r:id="rId19"/>
  </p:notesMasterIdLst>
  <p:handoutMasterIdLst>
    <p:handoutMasterId r:id="rId20"/>
  </p:handoutMasterIdLst>
  <p:sldIdLst>
    <p:sldId id="256" r:id="rId3"/>
    <p:sldId id="259" r:id="rId4"/>
    <p:sldId id="260" r:id="rId5"/>
    <p:sldId id="261" r:id="rId6"/>
    <p:sldId id="262" r:id="rId7"/>
    <p:sldId id="263" r:id="rId8"/>
    <p:sldId id="270" r:id="rId9"/>
    <p:sldId id="264" r:id="rId10"/>
    <p:sldId id="265" r:id="rId11"/>
    <p:sldId id="266" r:id="rId12"/>
    <p:sldId id="267" r:id="rId13"/>
    <p:sldId id="268" r:id="rId14"/>
    <p:sldId id="271" r:id="rId15"/>
    <p:sldId id="258" r:id="rId16"/>
    <p:sldId id="269" r:id="rId17"/>
    <p:sldId id="272" r:id="rId18"/>
  </p:sldIdLst>
  <p:sldSz cx="9144000" cy="6858000" type="screen4x3"/>
  <p:notesSz cx="6858000" cy="9144000"/>
  <p:defaultTextStyle>
    <a:defPPr>
      <a:defRPr lang="da-DK"/>
    </a:defPPr>
    <a:lvl1pPr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1pPr>
    <a:lvl2pPr marL="4572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2pPr>
    <a:lvl3pPr marL="9144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33"/>
    <a:srgbClr val="33CCFF"/>
    <a:srgbClr val="660099"/>
    <a:srgbClr val="660066"/>
    <a:srgbClr val="990066"/>
    <a:srgbClr val="CC3399"/>
    <a:srgbClr val="FF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915" autoAdjust="0"/>
    <p:restoredTop sz="94625" autoAdjust="0"/>
  </p:normalViewPr>
  <p:slideViewPr>
    <p:cSldViewPr>
      <p:cViewPr>
        <p:scale>
          <a:sx n="90" d="100"/>
          <a:sy n="90" d="100"/>
        </p:scale>
        <p:origin x="-384" y="-6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endParaRPr lang="en-US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en-US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fld id="{C2845502-9B22-834B-ABAC-5C754E6FF9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145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da-DK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endParaRPr lang="da-DK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da-DK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fld id="{8E18C554-C7CD-0548-9009-424037DA0BAA}" type="slidenum">
              <a:rPr lang="da-DK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60923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295400"/>
            <a:ext cx="6402388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smtClean="0"/>
              <a:t>Click to edit Master title style</a:t>
            </a:r>
            <a:endParaRPr lang="en-GB" noProof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286000"/>
            <a:ext cx="6400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a-DK" noProof="0" smtClean="0"/>
              <a:t>Click to edit Master subtitle style</a:t>
            </a:r>
            <a:endParaRPr lang="en-GB" noProof="0" smtClean="0"/>
          </a:p>
        </p:txBody>
      </p:sp>
      <p:pic>
        <p:nvPicPr>
          <p:cNvPr id="5130" name="Picture 10" descr="DTU-DK-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2"/>
          <a:stretch>
            <a:fillRect/>
          </a:stretch>
        </p:blipFill>
        <p:spPr bwMode="auto">
          <a:xfrm>
            <a:off x="8270875" y="279400"/>
            <a:ext cx="47942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2" name="Picture 38" descr="C:\Users\cls\Desktop\DTU_ppt\Til PAW\DTU_LOGOS\Done\DTU Space A U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6" t="34251" b="14568"/>
          <a:stretch>
            <a:fillRect/>
          </a:stretch>
        </p:blipFill>
        <p:spPr bwMode="auto">
          <a:xfrm>
            <a:off x="619125" y="6029325"/>
            <a:ext cx="52133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3" name="Picture 33" descr="2DTU Space frise RGB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15"/>
          <a:stretch>
            <a:fillRect/>
          </a:stretch>
        </p:blipFill>
        <p:spPr bwMode="auto">
          <a:xfrm>
            <a:off x="4432300" y="4192588"/>
            <a:ext cx="47117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29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304800"/>
            <a:ext cx="1943100" cy="5861050"/>
          </a:xfrm>
        </p:spPr>
        <p:txBody>
          <a:bodyPr vert="eaVert"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676900" cy="5861050"/>
          </a:xfrm>
        </p:spPr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890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295400"/>
            <a:ext cx="6402388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286000"/>
            <a:ext cx="6400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pic>
        <p:nvPicPr>
          <p:cNvPr id="114692" name="Picture 4" descr="DTU-DK-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2"/>
          <a:stretch>
            <a:fillRect/>
          </a:stretch>
        </p:blipFill>
        <p:spPr bwMode="auto">
          <a:xfrm>
            <a:off x="8270875" y="279400"/>
            <a:ext cx="47942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93" name="Picture 5" descr="761519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8" t="43704"/>
          <a:stretch>
            <a:fillRect/>
          </a:stretch>
        </p:blipFill>
        <p:spPr bwMode="auto">
          <a:xfrm>
            <a:off x="6732588" y="2997200"/>
            <a:ext cx="2411412" cy="386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95" name="Picture 7" descr="2DTU Space frise RGB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15"/>
          <a:stretch>
            <a:fillRect/>
          </a:stretch>
        </p:blipFill>
        <p:spPr bwMode="auto">
          <a:xfrm>
            <a:off x="4432300" y="3122613"/>
            <a:ext cx="47117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532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37051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10000" cy="4565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3810000" cy="4565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13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90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260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2446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2419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01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93580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0293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304800"/>
            <a:ext cx="1943100" cy="5861050"/>
          </a:xfrm>
        </p:spPr>
        <p:txBody>
          <a:bodyPr vert="eaVert"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676900" cy="5861050"/>
          </a:xfrm>
        </p:spPr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78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4158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10000" cy="4565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3810000" cy="4565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449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76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437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8512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3312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5114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772400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pic>
        <p:nvPicPr>
          <p:cNvPr id="1033" name="Picture 9" descr="DTU-DK-A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2"/>
          <a:stretch>
            <a:fillRect/>
          </a:stretch>
        </p:blipFill>
        <p:spPr bwMode="auto">
          <a:xfrm>
            <a:off x="8270875" y="279400"/>
            <a:ext cx="47942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7618413" y="6477000"/>
            <a:ext cx="7635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 eaLnBrk="0" hangingPunct="0">
              <a:spcBef>
                <a:spcPct val="0"/>
              </a:spcBef>
            </a:pPr>
            <a:r>
              <a:rPr lang="en-GB" sz="900" dirty="0" smtClean="0"/>
              <a:t>01/11/2011</a:t>
            </a:r>
            <a:endParaRPr lang="da-DK" sz="900" dirty="0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4800600" y="6477000"/>
            <a:ext cx="27416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 eaLnBrk="0" hangingPunct="0">
              <a:spcBef>
                <a:spcPct val="0"/>
              </a:spcBef>
            </a:pPr>
            <a:r>
              <a:rPr lang="da-DK" sz="900" dirty="0" err="1" smtClean="0"/>
              <a:t>Astrophysics</a:t>
            </a:r>
            <a:endParaRPr lang="da-DK" sz="900" dirty="0" smtClean="0"/>
          </a:p>
          <a:p>
            <a:pPr algn="r" eaLnBrk="0" hangingPunct="0">
              <a:spcBef>
                <a:spcPct val="0"/>
              </a:spcBef>
            </a:pPr>
            <a:r>
              <a:rPr lang="da-DK" sz="900" dirty="0" smtClean="0"/>
              <a:t>Allan Hornstrup</a:t>
            </a:r>
            <a:endParaRPr lang="da-DK" sz="900" dirty="0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609600" y="6477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>
              <a:spcBef>
                <a:spcPct val="0"/>
              </a:spcBef>
            </a:pPr>
            <a:fld id="{BF0D1302-7652-DF42-86CB-C54D76F1854A}" type="slidenum">
              <a:rPr lang="da-DK" sz="900"/>
              <a:pPr eaLnBrk="0" hangingPunct="0">
                <a:spcBef>
                  <a:spcPct val="0"/>
                </a:spcBef>
              </a:pPr>
              <a:t>‹#›</a:t>
            </a:fld>
            <a:endParaRPr lang="da-DK" sz="900"/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989013" y="6477000"/>
            <a:ext cx="3692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>
              <a:spcBef>
                <a:spcPct val="0"/>
              </a:spcBef>
            </a:pPr>
            <a:r>
              <a:rPr lang="en-GB" sz="900" b="1"/>
              <a:t>DTU Space, Technical University of Denmark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  <a:ea typeface="ＭＳ Ｐゴシック" charset="0"/>
          <a:cs typeface="ＭＳ Ｐゴシック" charset="0"/>
        </a:defRPr>
      </a:lvl9pPr>
    </p:titleStyle>
    <p:bodyStyle>
      <a:lvl1pPr marL="188913" indent="-188913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95263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2pPr>
      <a:lvl3pPr marL="1279525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</a:defRPr>
      </a:lvl3pPr>
      <a:lvl4pPr marL="1698625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1177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749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30321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893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9465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772400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113671" name="Picture 7" descr="DTU-DK-A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2"/>
          <a:stretch>
            <a:fillRect/>
          </a:stretch>
        </p:blipFill>
        <p:spPr bwMode="auto">
          <a:xfrm>
            <a:off x="8270875" y="279400"/>
            <a:ext cx="47942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73" name="Rectangle 9"/>
          <p:cNvSpPr>
            <a:spLocks noChangeArrowheads="1"/>
          </p:cNvSpPr>
          <p:nvPr/>
        </p:nvSpPr>
        <p:spPr bwMode="auto">
          <a:xfrm>
            <a:off x="7618413" y="6477000"/>
            <a:ext cx="7635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 eaLnBrk="0" hangingPunct="0">
              <a:spcBef>
                <a:spcPct val="0"/>
              </a:spcBef>
            </a:pPr>
            <a:r>
              <a:rPr lang="en-GB" sz="900"/>
              <a:t>17/04/2008</a:t>
            </a:r>
            <a:endParaRPr lang="da-DK" sz="900"/>
          </a:p>
        </p:txBody>
      </p:sp>
      <p:sp>
        <p:nvSpPr>
          <p:cNvPr id="113674" name="Rectangle 10"/>
          <p:cNvSpPr>
            <a:spLocks noChangeArrowheads="1"/>
          </p:cNvSpPr>
          <p:nvPr/>
        </p:nvSpPr>
        <p:spPr bwMode="auto">
          <a:xfrm>
            <a:off x="4800600" y="6477000"/>
            <a:ext cx="27416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 eaLnBrk="0" hangingPunct="0">
              <a:spcBef>
                <a:spcPct val="0"/>
              </a:spcBef>
            </a:pPr>
            <a:r>
              <a:rPr lang="da-DK" sz="900"/>
              <a:t>Presentation name</a:t>
            </a:r>
          </a:p>
        </p:txBody>
      </p:sp>
      <p:sp>
        <p:nvSpPr>
          <p:cNvPr id="113675" name="Rectangle 11"/>
          <p:cNvSpPr>
            <a:spLocks noChangeArrowheads="1"/>
          </p:cNvSpPr>
          <p:nvPr/>
        </p:nvSpPr>
        <p:spPr bwMode="auto">
          <a:xfrm>
            <a:off x="609600" y="6477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>
              <a:spcBef>
                <a:spcPct val="0"/>
              </a:spcBef>
            </a:pPr>
            <a:fld id="{310B9969-CBC3-D345-820F-F38F4B437A0F}" type="slidenum">
              <a:rPr lang="da-DK" sz="900"/>
              <a:pPr eaLnBrk="0" hangingPunct="0">
                <a:spcBef>
                  <a:spcPct val="0"/>
                </a:spcBef>
              </a:pPr>
              <a:t>‹#›</a:t>
            </a:fld>
            <a:endParaRPr lang="da-DK" sz="900"/>
          </a:p>
        </p:txBody>
      </p:sp>
      <p:sp>
        <p:nvSpPr>
          <p:cNvPr id="113676" name="Rectangle 12"/>
          <p:cNvSpPr>
            <a:spLocks noChangeArrowheads="1"/>
          </p:cNvSpPr>
          <p:nvPr/>
        </p:nvSpPr>
        <p:spPr bwMode="auto">
          <a:xfrm>
            <a:off x="989013" y="6477000"/>
            <a:ext cx="3692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>
              <a:spcBef>
                <a:spcPct val="0"/>
              </a:spcBef>
            </a:pPr>
            <a:r>
              <a:rPr lang="en-GB" sz="900" b="1"/>
              <a:t>DTU Space, Technical University of Denmark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  <a:ea typeface="ＭＳ Ｐゴシック" charset="0"/>
          <a:cs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  <a:ea typeface="ＭＳ Ｐゴシック" charset="0"/>
          <a:cs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  <a:ea typeface="ＭＳ Ｐゴシック" charset="0"/>
          <a:cs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  <a:ea typeface="ＭＳ Ｐゴシック" charset="0"/>
          <a:cs typeface="ＭＳ Ｐゴシック" charset="0"/>
        </a:defRPr>
      </a:lvl9pPr>
    </p:titleStyle>
    <p:bodyStyle>
      <a:lvl1pPr marL="188913" indent="-188913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95263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2pPr>
      <a:lvl3pPr marL="1279525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</a:defRPr>
      </a:lvl3pPr>
      <a:lvl4pPr marL="1698625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11772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7492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303212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8932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94652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jpg"/><Relationship Id="rId12" Type="http://schemas.openxmlformats.org/officeDocument/2006/relationships/image" Target="../media/image24.jpg"/><Relationship Id="rId13" Type="http://schemas.openxmlformats.org/officeDocument/2006/relationships/image" Target="../media/image29.jpg"/><Relationship Id="rId14" Type="http://schemas.openxmlformats.org/officeDocument/2006/relationships/image" Target="../media/image30.png"/><Relationship Id="rId15" Type="http://schemas.openxmlformats.org/officeDocument/2006/relationships/image" Target="../media/image37.jpg"/><Relationship Id="rId16" Type="http://schemas.openxmlformats.org/officeDocument/2006/relationships/image" Target="../media/image38.png"/><Relationship Id="rId1" Type="http://schemas.microsoft.com/office/2007/relationships/media" Target="../media/media2.MPG"/><Relationship Id="rId2" Type="http://schemas.openxmlformats.org/officeDocument/2006/relationships/video" Target="../media/media2.MPG"/><Relationship Id="rId3" Type="http://schemas.microsoft.com/office/2007/relationships/media" Target="file://localhost/Users/allanhornstrup/Documents/DTUSpace/foredrag/AstroOversigt/Rotation360.wmv" TargetMode="External"/><Relationship Id="rId4" Type="http://schemas.openxmlformats.org/officeDocument/2006/relationships/video" Target="file://localhost/Users/allanhornstrup/Documents/DTUSpace/foredrag/AstroOversigt/Rotation360.wmv" TargetMode="Externa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7" Type="http://schemas.openxmlformats.org/officeDocument/2006/relationships/image" Target="../media/image16.png"/><Relationship Id="rId8" Type="http://schemas.openxmlformats.org/officeDocument/2006/relationships/image" Target="../media/image33.jpeg"/><Relationship Id="rId9" Type="http://schemas.openxmlformats.org/officeDocument/2006/relationships/image" Target="../media/image34.jpeg"/><Relationship Id="rId10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1" Type="http://schemas.microsoft.com/office/2007/relationships/media" Target="file://localhost/Users/allanhornstrup/Documents/foredrag/AstroOversigt/int_lyskegle_480x360.avi.MPG" TargetMode="External"/><Relationship Id="rId2" Type="http://schemas.openxmlformats.org/officeDocument/2006/relationships/video" Target="file://localhost/Users/allanhornstrup/Documents/foredrag/AstroOversigt/int_lyskegle_480x360.avi.M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1" Type="http://schemas.microsoft.com/office/2007/relationships/media" Target="file://localhost/Users/allanhornstrup/Documents/DTUSpace/foredrag/AstroOversigt/Rotation360.wmv" TargetMode="External"/><Relationship Id="rId2" Type="http://schemas.openxmlformats.org/officeDocument/2006/relationships/video" Target="file://localhost/Users/allanhornstrup/Documents/DTUSpace/foredrag/AstroOversigt/Rotation360.wmv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jpg"/><Relationship Id="rId5" Type="http://schemas.openxmlformats.org/officeDocument/2006/relationships/image" Target="../media/image20.png"/><Relationship Id="rId6" Type="http://schemas.openxmlformats.org/officeDocument/2006/relationships/image" Target="../media/image21.jpg"/><Relationship Id="rId7" Type="http://schemas.openxmlformats.org/officeDocument/2006/relationships/image" Target="../media/image2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Astrophysics</a:t>
            </a:r>
            <a:endParaRPr lang="en-GB" dirty="0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Allan Hornstrup</a:t>
            </a:r>
          </a:p>
          <a:p>
            <a:r>
              <a:rPr lang="en-GB" dirty="0" smtClean="0"/>
              <a:t>Head of section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Carbon </a:t>
            </a:r>
            <a:r>
              <a:rPr lang="en-US" dirty="0" err="1" smtClean="0"/>
              <a:t>Fibre</a:t>
            </a:r>
            <a:r>
              <a:rPr lang="en-US" dirty="0" smtClean="0"/>
              <a:t> (CFRP) 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5978624" cy="4565650"/>
          </a:xfrm>
        </p:spPr>
        <p:txBody>
          <a:bodyPr/>
          <a:lstStyle/>
          <a:p>
            <a:r>
              <a:rPr lang="en-US" dirty="0" smtClean="0"/>
              <a:t>Using heritage from Planck to develop struts for </a:t>
            </a:r>
            <a:br>
              <a:rPr lang="en-US" dirty="0" smtClean="0"/>
            </a:br>
            <a:r>
              <a:rPr lang="en-US" dirty="0" smtClean="0"/>
              <a:t>MIRI (on JWST) and for a thermal blanket</a:t>
            </a:r>
          </a:p>
          <a:p>
            <a:pPr lvl="1"/>
            <a:r>
              <a:rPr lang="en-US" dirty="0" smtClean="0"/>
              <a:t>Science “reward”: First light objects</a:t>
            </a:r>
            <a:endParaRPr lang="en-US" dirty="0"/>
          </a:p>
          <a:p>
            <a:pPr marL="1050925" lvl="2" indent="0">
              <a:buNone/>
            </a:pPr>
            <a:endParaRPr lang="en-US" dirty="0"/>
          </a:p>
          <a:p>
            <a:r>
              <a:rPr lang="en-US" dirty="0" smtClean="0"/>
              <a:t>Using CFRP technology in EUCLID (ESA M2 mission) to develop</a:t>
            </a:r>
          </a:p>
          <a:p>
            <a:pPr lvl="1"/>
            <a:r>
              <a:rPr lang="en-US" dirty="0" smtClean="0"/>
              <a:t>Optical Ground Support Equipment (in collaboration with Copenhagen University)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Also invited to contribute similarly to </a:t>
            </a:r>
            <a:r>
              <a:rPr lang="en-US" dirty="0" err="1" smtClean="0"/>
              <a:t>EChO</a:t>
            </a:r>
            <a:r>
              <a:rPr lang="en-US" dirty="0" smtClean="0"/>
              <a:t> – a possible ESA M3 mission to study spectra from </a:t>
            </a:r>
            <a:r>
              <a:rPr lang="en-US" dirty="0" err="1" smtClean="0"/>
              <a:t>extrasolar</a:t>
            </a:r>
            <a:r>
              <a:rPr lang="en-US" dirty="0" smtClean="0"/>
              <a:t> planets</a:t>
            </a:r>
          </a:p>
          <a:p>
            <a:endParaRPr lang="en-US" dirty="0"/>
          </a:p>
          <a:p>
            <a:r>
              <a:rPr lang="en-US" dirty="0" smtClean="0"/>
              <a:t>Have developed a carbon </a:t>
            </a:r>
            <a:r>
              <a:rPr lang="en-US" dirty="0" err="1" smtClean="0"/>
              <a:t>fibre</a:t>
            </a:r>
            <a:r>
              <a:rPr lang="en-US" dirty="0" smtClean="0"/>
              <a:t> concept for LISA telescope system (LISA: Gravitational waves)</a:t>
            </a:r>
          </a:p>
          <a:p>
            <a:pPr lvl="1"/>
            <a:r>
              <a:rPr lang="en-US" dirty="0" smtClean="0"/>
              <a:t>Invited to engage in that again, after NASA’s withdrawal from LISA</a:t>
            </a:r>
            <a:endParaRPr lang="en-US" dirty="0"/>
          </a:p>
        </p:txBody>
      </p:sp>
      <p:pic>
        <p:nvPicPr>
          <p:cNvPr id="4" name="Picture 6" descr="MIRI-testing_291007_4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449" y="1473555"/>
            <a:ext cx="2315047" cy="173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LISA_transparent01_4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261011"/>
            <a:ext cx="3291006" cy="15652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240" y="3212976"/>
            <a:ext cx="1905000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67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LISA	- further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DTU Space has an ESA contract in collaboration with </a:t>
            </a:r>
          </a:p>
          <a:p>
            <a:pPr lvl="1"/>
            <a:r>
              <a:rPr lang="en-US" dirty="0" smtClean="0"/>
              <a:t>Albert Einstein Institute, Hannover, Germany and</a:t>
            </a:r>
          </a:p>
          <a:p>
            <a:pPr lvl="1"/>
            <a:r>
              <a:rPr lang="en-US" dirty="0" err="1" smtClean="0"/>
              <a:t>Axcon</a:t>
            </a:r>
            <a:r>
              <a:rPr lang="en-US" dirty="0" smtClean="0"/>
              <a:t> AS in </a:t>
            </a:r>
            <a:r>
              <a:rPr lang="en-US" dirty="0" err="1" smtClean="0"/>
              <a:t>Lyngby</a:t>
            </a:r>
            <a:r>
              <a:rPr lang="en-US" dirty="0" smtClean="0"/>
              <a:t>, Denmark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To develop the LISA metrology system, capable of measuring </a:t>
            </a:r>
            <a:r>
              <a:rPr lang="en-US" dirty="0" err="1" smtClean="0"/>
              <a:t>picometer</a:t>
            </a:r>
            <a:r>
              <a:rPr lang="en-US" dirty="0" smtClean="0"/>
              <a:t> movements of the probes over 5 mill km distances using a principle of phase shift measurements…</a:t>
            </a:r>
          </a:p>
          <a:p>
            <a:pPr lvl="1"/>
            <a:endParaRPr lang="en-US" dirty="0"/>
          </a:p>
          <a:p>
            <a:pPr marL="379412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Picture 4" descr="LISACompSubsy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20" y="3574087"/>
            <a:ext cx="4700240" cy="3283913"/>
          </a:xfrm>
          <a:prstGeom prst="rect">
            <a:avLst/>
          </a:prstGeom>
        </p:spPr>
      </p:pic>
      <p:pic>
        <p:nvPicPr>
          <p:cNvPr id="6" name="Picture 5" descr="LISA_concep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509" y="4221088"/>
            <a:ext cx="4355976" cy="219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90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missions and concept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5186536" cy="4565650"/>
          </a:xfrm>
        </p:spPr>
        <p:txBody>
          <a:bodyPr/>
          <a:lstStyle/>
          <a:p>
            <a:r>
              <a:rPr lang="en-GB" sz="1400" dirty="0" smtClean="0"/>
              <a:t>X-ray telescopes</a:t>
            </a:r>
          </a:p>
          <a:p>
            <a:pPr lvl="1"/>
            <a:r>
              <a:rPr lang="en-GB" sz="1400" dirty="0" smtClean="0"/>
              <a:t>ATHENA</a:t>
            </a:r>
          </a:p>
          <a:p>
            <a:pPr lvl="2"/>
            <a:r>
              <a:rPr lang="en-GB" sz="1400" dirty="0" smtClean="0"/>
              <a:t>ESA contract to develop coatings and to optimize optics</a:t>
            </a:r>
          </a:p>
          <a:p>
            <a:pPr lvl="2"/>
            <a:r>
              <a:rPr lang="en-GB" sz="1400" dirty="0" smtClean="0"/>
              <a:t>Baseline: Si pore optics</a:t>
            </a:r>
            <a:endParaRPr lang="en-GB" sz="1400" dirty="0"/>
          </a:p>
          <a:p>
            <a:pPr lvl="1"/>
            <a:endParaRPr lang="en-GB" sz="1400" dirty="0" smtClean="0"/>
          </a:p>
          <a:p>
            <a:pPr lvl="1"/>
            <a:endParaRPr lang="en-GB" sz="1400" dirty="0"/>
          </a:p>
          <a:p>
            <a:pPr lvl="1"/>
            <a:endParaRPr lang="en-GB" sz="1400" dirty="0" smtClean="0"/>
          </a:p>
          <a:p>
            <a:pPr lvl="1"/>
            <a:r>
              <a:rPr lang="en-GB" sz="1400" dirty="0" smtClean="0"/>
              <a:t>CAST – CERN </a:t>
            </a:r>
            <a:r>
              <a:rPr lang="en-GB" sz="1400" dirty="0" err="1" smtClean="0"/>
              <a:t>Axion</a:t>
            </a:r>
            <a:r>
              <a:rPr lang="en-GB" sz="1400" dirty="0" smtClean="0"/>
              <a:t> Solar Telescope. </a:t>
            </a:r>
            <a:br>
              <a:rPr lang="en-GB" sz="1400" dirty="0" smtClean="0"/>
            </a:br>
            <a:r>
              <a:rPr lang="en-GB" sz="1400" dirty="0" smtClean="0"/>
              <a:t>Collaboration between DTU Space, Columbia Univ., Lawrence Livermore</a:t>
            </a:r>
          </a:p>
          <a:p>
            <a:pPr lvl="1"/>
            <a:endParaRPr lang="en-GB" sz="1400" dirty="0"/>
          </a:p>
          <a:p>
            <a:pPr lvl="1"/>
            <a:endParaRPr lang="en-GB" sz="1400" dirty="0" smtClean="0"/>
          </a:p>
          <a:p>
            <a:pPr lvl="1"/>
            <a:endParaRPr lang="en-GB" sz="1400" dirty="0"/>
          </a:p>
          <a:p>
            <a:pPr lvl="1"/>
            <a:r>
              <a:rPr lang="en-GB" sz="1400" dirty="0"/>
              <a:t>450+ keV </a:t>
            </a:r>
            <a:r>
              <a:rPr lang="en-GB" sz="1400" dirty="0" smtClean="0"/>
              <a:t>focusing telescope</a:t>
            </a:r>
          </a:p>
          <a:p>
            <a:pPr lvl="2"/>
            <a:r>
              <a:rPr lang="en-GB" sz="1400" dirty="0" smtClean="0"/>
              <a:t>Maybe even a 511+ keV focusing telescope?</a:t>
            </a:r>
          </a:p>
          <a:p>
            <a:pPr lvl="2"/>
            <a:r>
              <a:rPr lang="en-GB" sz="1400" dirty="0" smtClean="0"/>
              <a:t>New coating methods to be developed (ESA contract pending)</a:t>
            </a:r>
          </a:p>
          <a:p>
            <a:pPr lvl="2"/>
            <a:r>
              <a:rPr lang="en-GB" sz="1400" dirty="0" smtClean="0"/>
              <a:t>50 m focal length, formation flying…</a:t>
            </a:r>
            <a:endParaRPr lang="en-GB" sz="1400" dirty="0"/>
          </a:p>
          <a:p>
            <a:endParaRPr lang="en-US" sz="1400" dirty="0"/>
          </a:p>
        </p:txBody>
      </p:sp>
      <p:pic>
        <p:nvPicPr>
          <p:cNvPr id="5" name="Picture 4" descr="Athena_mirrors_3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428" y="1484784"/>
            <a:ext cx="2678360" cy="1944216"/>
          </a:xfrm>
          <a:prstGeom prst="rect">
            <a:avLst/>
          </a:prstGeom>
        </p:spPr>
      </p:pic>
      <p:pic>
        <p:nvPicPr>
          <p:cNvPr id="6" name="Picture 5" descr="CAST-Experime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720" y="3628809"/>
            <a:ext cx="3243279" cy="124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3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missions and concept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5618584" cy="4565650"/>
          </a:xfrm>
        </p:spPr>
        <p:txBody>
          <a:bodyPr/>
          <a:lstStyle/>
          <a:p>
            <a:r>
              <a:rPr lang="en-GB" sz="1400" dirty="0" smtClean="0"/>
              <a:t>X-ray detectors</a:t>
            </a:r>
          </a:p>
          <a:p>
            <a:pPr lvl="1"/>
            <a:r>
              <a:rPr lang="en-GB" sz="1400" dirty="0" smtClean="0"/>
              <a:t>ASIM – our X-ray detector system looking down</a:t>
            </a:r>
            <a:br>
              <a:rPr lang="en-GB" sz="1400" dirty="0" smtClean="0"/>
            </a:br>
            <a:r>
              <a:rPr lang="en-GB" sz="1400" dirty="0" smtClean="0"/>
              <a:t>(more later)</a:t>
            </a:r>
          </a:p>
          <a:p>
            <a:pPr lvl="1"/>
            <a:endParaRPr lang="en-GB" sz="1400" dirty="0"/>
          </a:p>
          <a:p>
            <a:pPr lvl="1"/>
            <a:endParaRPr lang="en-GB" sz="1400" dirty="0" smtClean="0"/>
          </a:p>
          <a:p>
            <a:pPr lvl="1"/>
            <a:endParaRPr lang="en-GB" sz="1400" dirty="0"/>
          </a:p>
          <a:p>
            <a:pPr lvl="1"/>
            <a:endParaRPr lang="en-GB" sz="1400" dirty="0" smtClean="0"/>
          </a:p>
          <a:p>
            <a:pPr lvl="1"/>
            <a:endParaRPr lang="en-GB" sz="1400" dirty="0"/>
          </a:p>
          <a:p>
            <a:pPr lvl="1"/>
            <a:r>
              <a:rPr lang="en-GB" sz="1400" dirty="0"/>
              <a:t>3D CZT </a:t>
            </a:r>
            <a:r>
              <a:rPr lang="en-GB" sz="1400" dirty="0" smtClean="0"/>
              <a:t>detector – concept study financed by ESA</a:t>
            </a:r>
          </a:p>
          <a:p>
            <a:pPr lvl="1"/>
            <a:endParaRPr lang="en-GB" sz="1400" dirty="0"/>
          </a:p>
          <a:p>
            <a:pPr marL="379412" lvl="1" indent="0">
              <a:buNone/>
            </a:pPr>
            <a:endParaRPr lang="en-GB" sz="1400" dirty="0" smtClean="0"/>
          </a:p>
          <a:p>
            <a:pPr marL="379412" lvl="1" indent="0">
              <a:buNone/>
            </a:pPr>
            <a:endParaRPr lang="en-GB" sz="1400" dirty="0" smtClean="0"/>
          </a:p>
          <a:p>
            <a:pPr marL="379412" lvl="1" indent="0">
              <a:buNone/>
            </a:pPr>
            <a:endParaRPr lang="en-GB" sz="1400" dirty="0"/>
          </a:p>
          <a:p>
            <a:pPr lvl="1"/>
            <a:endParaRPr lang="en-GB" sz="1400" dirty="0" smtClean="0"/>
          </a:p>
          <a:p>
            <a:pPr lvl="1"/>
            <a:r>
              <a:rPr lang="en-GB" sz="1400" dirty="0" smtClean="0"/>
              <a:t>LOFT</a:t>
            </a:r>
            <a:r>
              <a:rPr lang="en-US" sz="1400" dirty="0" smtClean="0"/>
              <a:t> – a 10+ 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Si-detector mission.</a:t>
            </a:r>
            <a:br>
              <a:rPr lang="en-US" sz="1400" dirty="0" smtClean="0"/>
            </a:br>
            <a:r>
              <a:rPr lang="en-US" sz="1400" dirty="0" smtClean="0"/>
              <a:t>DTU Space </a:t>
            </a:r>
            <a:r>
              <a:rPr lang="en-US" sz="1400" dirty="0" err="1" smtClean="0"/>
              <a:t>CoPI</a:t>
            </a:r>
            <a:r>
              <a:rPr lang="en-US" sz="1400" dirty="0" smtClean="0"/>
              <a:t> for the Wide Field Monitor (WFM) Assessment Study.</a:t>
            </a:r>
            <a:endParaRPr lang="en-GB" sz="1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572" y="5013176"/>
            <a:ext cx="1634819" cy="1487686"/>
          </a:xfrm>
          <a:prstGeom prst="rect">
            <a:avLst/>
          </a:prstGeom>
        </p:spPr>
      </p:pic>
      <p:pic>
        <p:nvPicPr>
          <p:cNvPr id="5" name="Picture 4" descr="carls_strips_with_TEXT_v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420888"/>
            <a:ext cx="2228333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926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Science and technology hand in hand</a:t>
            </a:r>
          </a:p>
          <a:p>
            <a:pPr lvl="1"/>
            <a:r>
              <a:rPr lang="en-US" dirty="0" smtClean="0"/>
              <a:t>Excellent science</a:t>
            </a:r>
          </a:p>
          <a:p>
            <a:pPr lvl="1"/>
            <a:r>
              <a:rPr lang="en-US" dirty="0" smtClean="0"/>
              <a:t>Excellent technological research</a:t>
            </a:r>
          </a:p>
          <a:p>
            <a:pPr lvl="1"/>
            <a:r>
              <a:rPr lang="en-US" dirty="0" smtClean="0"/>
              <a:t>Fine balance in combining science and technology</a:t>
            </a:r>
          </a:p>
          <a:p>
            <a:pPr lvl="1"/>
            <a:r>
              <a:rPr lang="en-US" dirty="0" smtClean="0"/>
              <a:t>Highest international level</a:t>
            </a:r>
          </a:p>
          <a:p>
            <a:pPr lvl="2"/>
            <a:r>
              <a:rPr lang="en-US" dirty="0" smtClean="0"/>
              <a:t>Also participating in definition of practically all future ESA Cosmic Vision astrophysics missions technically and scientifically:</a:t>
            </a:r>
          </a:p>
          <a:p>
            <a:pPr lvl="3"/>
            <a:r>
              <a:rPr lang="en-US" dirty="0" smtClean="0"/>
              <a:t>L: ATHENA, LISA,</a:t>
            </a:r>
          </a:p>
          <a:p>
            <a:pPr lvl="3"/>
            <a:r>
              <a:rPr lang="en-US" dirty="0" smtClean="0"/>
              <a:t>M: EUCLID (2), LOFT (3), </a:t>
            </a:r>
            <a:r>
              <a:rPr lang="en-US" dirty="0" err="1" smtClean="0"/>
              <a:t>EChO</a:t>
            </a:r>
            <a:r>
              <a:rPr lang="en-US" dirty="0" smtClean="0"/>
              <a:t> (3)</a:t>
            </a:r>
          </a:p>
          <a:p>
            <a:r>
              <a:rPr lang="en-US" dirty="0" smtClean="0"/>
              <a:t>Future</a:t>
            </a:r>
          </a:p>
          <a:p>
            <a:pPr lvl="1"/>
            <a:r>
              <a:rPr lang="en-US" dirty="0" smtClean="0"/>
              <a:t>Thus many opportunities,</a:t>
            </a:r>
          </a:p>
          <a:p>
            <a:pPr lvl="1"/>
            <a:r>
              <a:rPr lang="en-US" dirty="0" smtClean="0"/>
              <a:t>And many new ideas and concept studies on-going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Professors?</a:t>
            </a:r>
          </a:p>
          <a:p>
            <a:pPr lvl="1"/>
            <a:r>
              <a:rPr lang="en-US" dirty="0" smtClean="0"/>
              <a:t>Needed to further support and emphasize strength of department.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6605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Excursion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Walk to the labs to see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Multilayer coating facility</a:t>
            </a:r>
          </a:p>
          <a:p>
            <a:pPr lvl="2"/>
            <a:r>
              <a:rPr lang="en-US" dirty="0" smtClean="0"/>
              <a:t>Coating of HEFT, NuSTAR mirrors</a:t>
            </a:r>
          </a:p>
          <a:p>
            <a:pPr lvl="2"/>
            <a:r>
              <a:rPr lang="en-US" dirty="0" smtClean="0"/>
              <a:t>Now coating test samples for ATHENA telescopes.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X-ray laboratory</a:t>
            </a:r>
          </a:p>
          <a:p>
            <a:pPr lvl="2"/>
            <a:r>
              <a:rPr lang="en-US" dirty="0" smtClean="0"/>
              <a:t>Test of telescope components, detectors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Detector development laboratory</a:t>
            </a:r>
          </a:p>
          <a:p>
            <a:pPr lvl="2"/>
            <a:r>
              <a:rPr lang="en-US" dirty="0" smtClean="0"/>
              <a:t>ASIM, 3D CZT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14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2588764"/>
              </p:ext>
            </p:extLst>
          </p:nvPr>
        </p:nvGraphicFramePr>
        <p:xfrm>
          <a:off x="-3117" y="0"/>
          <a:ext cx="9147117" cy="68580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9039"/>
                <a:gridCol w="3049039"/>
                <a:gridCol w="3049039"/>
              </a:tblGrid>
              <a:tr h="2010103"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59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59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59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Thank you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int_lyskegle_480x360.avi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6023" y="0"/>
            <a:ext cx="2651787" cy="1988840"/>
          </a:xfrm>
          <a:prstGeom prst="rect">
            <a:avLst/>
          </a:prstGeom>
        </p:spPr>
      </p:pic>
      <p:pic>
        <p:nvPicPr>
          <p:cNvPr id="8" name="Rotation360.wmv" descr="/Users/allanhornstrup/Documents/DTUSpace/foredrag/AstroOversigt/Rotation360.wmv">
            <a:hlinkClick r:id="" action="ppaction://media"/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"/>
            <a:ext cx="2448272" cy="195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8"/>
          <a:srcRect l="8372" t="26024" r="2791" b="15614"/>
          <a:stretch>
            <a:fillRect/>
          </a:stretch>
        </p:blipFill>
        <p:spPr bwMode="auto">
          <a:xfrm rot="735885">
            <a:off x="6157506" y="104261"/>
            <a:ext cx="2846868" cy="16561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2" name="Picture 4" descr="jws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0954"/>
            <a:ext cx="2088232" cy="1584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9912" y="2060848"/>
            <a:ext cx="1512168" cy="1512168"/>
          </a:xfrm>
          <a:prstGeom prst="rect">
            <a:avLst/>
          </a:prstGeom>
        </p:spPr>
      </p:pic>
      <p:pic>
        <p:nvPicPr>
          <p:cNvPr id="14" name="Picture 13" descr="EChO_spacecraft_200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918" y="2060848"/>
            <a:ext cx="894481" cy="1547452"/>
          </a:xfrm>
          <a:prstGeom prst="rect">
            <a:avLst/>
          </a:prstGeom>
        </p:spPr>
      </p:pic>
      <p:pic>
        <p:nvPicPr>
          <p:cNvPr id="15" name="Picture 14" descr="LISA_transparent01_410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" y="3717033"/>
            <a:ext cx="3028026" cy="1440159"/>
          </a:xfrm>
          <a:prstGeom prst="rect">
            <a:avLst/>
          </a:prstGeom>
        </p:spPr>
      </p:pic>
      <p:pic>
        <p:nvPicPr>
          <p:cNvPr id="16" name="Picture 15" descr="CAST-Experiment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007" y="3844833"/>
            <a:ext cx="3054992" cy="11683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70543" y="5229200"/>
            <a:ext cx="1789889" cy="1628800"/>
          </a:xfrm>
          <a:prstGeom prst="rect">
            <a:avLst/>
          </a:prstGeom>
        </p:spPr>
      </p:pic>
      <p:pic>
        <p:nvPicPr>
          <p:cNvPr id="19" name="Picture 18" descr="ASIM_59344_300x117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6" y="5445224"/>
            <a:ext cx="3032236" cy="1182572"/>
          </a:xfrm>
          <a:prstGeom prst="rect">
            <a:avLst/>
          </a:prstGeom>
        </p:spPr>
      </p:pic>
      <p:pic>
        <p:nvPicPr>
          <p:cNvPr id="20" name="Picture 19" descr="athena_satellite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645024"/>
            <a:ext cx="1728192" cy="155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93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0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4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4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Three </a:t>
            </a:r>
            <a:r>
              <a:rPr lang="en-US" smtClean="0"/>
              <a:t>main focus </a:t>
            </a:r>
            <a:r>
              <a:rPr lang="en-US" dirty="0" smtClean="0"/>
              <a:t>areas</a:t>
            </a:r>
          </a:p>
          <a:p>
            <a:pPr lvl="1"/>
            <a:r>
              <a:rPr lang="en-US" dirty="0" smtClean="0"/>
              <a:t>Large Scale Structure of the Universe</a:t>
            </a:r>
          </a:p>
          <a:p>
            <a:pPr lvl="1"/>
            <a:r>
              <a:rPr lang="en-US" dirty="0" smtClean="0"/>
              <a:t>Compact Objects</a:t>
            </a:r>
          </a:p>
          <a:p>
            <a:pPr lvl="1"/>
            <a:r>
              <a:rPr lang="en-US" dirty="0" smtClean="0"/>
              <a:t>X-ray instrumentation</a:t>
            </a:r>
          </a:p>
          <a:p>
            <a:endParaRPr lang="en-US" dirty="0" smtClean="0"/>
          </a:p>
          <a:p>
            <a:r>
              <a:rPr lang="en-US" dirty="0" smtClean="0"/>
              <a:t>Combine science and technology</a:t>
            </a:r>
          </a:p>
          <a:p>
            <a:pPr lvl="1"/>
            <a:r>
              <a:rPr lang="en-US" dirty="0" smtClean="0"/>
              <a:t>360 degrees view</a:t>
            </a:r>
          </a:p>
          <a:p>
            <a:endParaRPr lang="en-US" dirty="0"/>
          </a:p>
          <a:p>
            <a:r>
              <a:rPr lang="en-US" dirty="0" smtClean="0"/>
              <a:t>Participate in consortia to develop, procure and launch instruments on astrophysical interesting science missions. Goal: Participate as a major player every 5 years and as a minor player every 2 years.</a:t>
            </a:r>
          </a:p>
          <a:p>
            <a:endParaRPr lang="en-US" dirty="0"/>
          </a:p>
          <a:p>
            <a:r>
              <a:rPr lang="en-US" dirty="0" smtClean="0"/>
              <a:t>Participate in other scientific and technological consortia to enable infrastructure for research missions in physics in general, specifically astrophysics and in space.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4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INTEGRAL and JEM-X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4610472" cy="4565650"/>
          </a:xfrm>
        </p:spPr>
        <p:txBody>
          <a:bodyPr/>
          <a:lstStyle/>
          <a:p>
            <a:r>
              <a:rPr lang="en-US" dirty="0" smtClean="0"/>
              <a:t>Launch 2002, </a:t>
            </a:r>
          </a:p>
          <a:p>
            <a:r>
              <a:rPr lang="en-US" dirty="0" smtClean="0"/>
              <a:t>DTU Space PI for X-ray monitor JEM-X</a:t>
            </a:r>
          </a:p>
          <a:p>
            <a:endParaRPr lang="en-US" dirty="0"/>
          </a:p>
        </p:txBody>
      </p:sp>
      <p:pic>
        <p:nvPicPr>
          <p:cNvPr id="4" name="int_lyskegle_480x360.avi.MPG" descr="/Users/allanhornstrup/Documents/DTUSpace/astrofysik/undervisning/30780/Introduction/int_lyskegle_480x360.avi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080" y="1052736"/>
            <a:ext cx="3810000" cy="2857500"/>
          </a:xfrm>
          <a:prstGeom prst="rect">
            <a:avLst/>
          </a:prstGeom>
        </p:spPr>
      </p:pic>
      <p:pic>
        <p:nvPicPr>
          <p:cNvPr id="5" name="Picture 4" descr="fm2_comple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33056"/>
            <a:ext cx="2987824" cy="2240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625217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with JEM-X, </a:t>
            </a:r>
            <a:r>
              <a:rPr lang="en-US" sz="1600" dirty="0" err="1" smtClean="0"/>
              <a:t>eg</a:t>
            </a:r>
            <a:r>
              <a:rPr lang="en-US" sz="1600" dirty="0" smtClean="0"/>
              <a:t>. X-ray bursts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2880320" cy="287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83568" y="418392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FFFFFF"/>
              </a:buClr>
            </a:pPr>
            <a:r>
              <a:rPr lang="en-US" sz="1200" dirty="0" smtClean="0">
                <a:latin typeface="Times New Roman" charset="0"/>
              </a:rPr>
              <a:t>JEM-X is currently the best instrument to catch exceptional events such as the rare long bursts. Studying those allow </a:t>
            </a:r>
            <a:r>
              <a:rPr lang="en-US" sz="1200" dirty="0">
                <a:latin typeface="Times New Roman" charset="0"/>
              </a:rPr>
              <a:t>us to probe the thermal properties of the neutron star </a:t>
            </a:r>
            <a:r>
              <a:rPr lang="en-US" sz="1200" dirty="0" smtClean="0">
                <a:latin typeface="Times New Roman" charset="0"/>
              </a:rPr>
              <a:t>crust.</a:t>
            </a:r>
          </a:p>
          <a:p>
            <a:pPr>
              <a:buClr>
                <a:srgbClr val="FFFFFF"/>
              </a:buClr>
            </a:pPr>
            <a:r>
              <a:rPr lang="en-US" sz="1200" dirty="0" smtClean="0">
                <a:latin typeface="Times New Roman" charset="0"/>
              </a:rPr>
              <a:t>By </a:t>
            </a:r>
            <a:r>
              <a:rPr lang="en-US" sz="1200" dirty="0">
                <a:latin typeface="Times New Roman" charset="0"/>
              </a:rPr>
              <a:t>performing a systematic investigation of the </a:t>
            </a:r>
            <a:r>
              <a:rPr lang="en-US" sz="1200" dirty="0">
                <a:latin typeface="Symbol" charset="0"/>
              </a:rPr>
              <a:t></a:t>
            </a:r>
            <a:r>
              <a:rPr lang="en-US" sz="1200" dirty="0">
                <a:latin typeface="Times New Roman" charset="0"/>
              </a:rPr>
              <a:t>2000 bursts in our JEM-X database, we </a:t>
            </a:r>
            <a:r>
              <a:rPr lang="en-US" sz="1200" dirty="0" smtClean="0">
                <a:latin typeface="Times New Roman" charset="0"/>
              </a:rPr>
              <a:t>aim to </a:t>
            </a:r>
            <a:r>
              <a:rPr lang="en-US" sz="1200" dirty="0">
                <a:latin typeface="Times New Roman" charset="0"/>
              </a:rPr>
              <a:t>better understand the thermonuclear </a:t>
            </a:r>
            <a:r>
              <a:rPr lang="en-US" sz="1200" dirty="0" smtClean="0">
                <a:latin typeface="Times New Roman" charset="0"/>
              </a:rPr>
              <a:t>burning  processes</a:t>
            </a:r>
            <a:r>
              <a:rPr lang="en-US" sz="1200" dirty="0">
                <a:latin typeface="Times New Roman" charset="0"/>
              </a:rPr>
              <a:t>, as well as constrain the equation </a:t>
            </a:r>
            <a:r>
              <a:rPr lang="en-US" sz="1200" dirty="0" smtClean="0">
                <a:latin typeface="Times New Roman" charset="0"/>
              </a:rPr>
              <a:t>of state </a:t>
            </a:r>
            <a:r>
              <a:rPr lang="en-US" sz="1200" dirty="0">
                <a:latin typeface="Times New Roman" charset="0"/>
              </a:rPr>
              <a:t>of the ultra-dense matter of the neutron stars.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195" y="1556793"/>
            <a:ext cx="3673301" cy="2663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7164288" y="4293096"/>
            <a:ext cx="1036637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r>
              <a:rPr lang="en-US" sz="1400" dirty="0" err="1">
                <a:solidFill>
                  <a:srgbClr val="000000"/>
                </a:solidFill>
                <a:latin typeface="Tahoma" charset="0"/>
              </a:rPr>
              <a:t>Superburst</a:t>
            </a:r>
            <a:endParaRPr lang="en-US" sz="1400" dirty="0">
              <a:solidFill>
                <a:srgbClr val="000000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28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NuSTAR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4394448" cy="4565650"/>
          </a:xfrm>
        </p:spPr>
        <p:txBody>
          <a:bodyPr/>
          <a:lstStyle/>
          <a:p>
            <a:r>
              <a:rPr lang="en-US" dirty="0" smtClean="0"/>
              <a:t>Developed coatings for telescopes, </a:t>
            </a:r>
          </a:p>
          <a:p>
            <a:pPr lvl="1"/>
            <a:r>
              <a:rPr lang="en-US" dirty="0" smtClean="0"/>
              <a:t>DTU Space and </a:t>
            </a:r>
            <a:r>
              <a:rPr lang="en-US" dirty="0" err="1" smtClean="0"/>
              <a:t>CalTech</a:t>
            </a:r>
            <a:r>
              <a:rPr lang="en-US" dirty="0" smtClean="0"/>
              <a:t> in collaboration on HEFT – a balloon project, and NuSTAR, a NASA SMEX project</a:t>
            </a:r>
          </a:p>
          <a:p>
            <a:r>
              <a:rPr lang="en-US" dirty="0" smtClean="0"/>
              <a:t>DTU Space has coated all 5000+ mirror pieces for NuSTAR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Launch in February 2012</a:t>
            </a:r>
          </a:p>
          <a:p>
            <a:r>
              <a:rPr lang="en-US" dirty="0" smtClean="0"/>
              <a:t>Part of science definition teams</a:t>
            </a:r>
          </a:p>
          <a:p>
            <a:r>
              <a:rPr lang="en-US" dirty="0" smtClean="0"/>
              <a:t>Calibration effort (X-ray facility in New York).</a:t>
            </a:r>
            <a:endParaRPr lang="en-US" dirty="0"/>
          </a:p>
        </p:txBody>
      </p:sp>
      <p:pic>
        <p:nvPicPr>
          <p:cNvPr id="4" name="Picture 18" descr="NuSTAR m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954" y="908720"/>
            <a:ext cx="1733550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MultilayerCoatingFacility_CP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03" r="23259" b="18434"/>
          <a:stretch>
            <a:fillRect/>
          </a:stretch>
        </p:blipFill>
        <p:spPr bwMode="auto">
          <a:xfrm>
            <a:off x="5004048" y="1985230"/>
            <a:ext cx="2304256" cy="2370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44" y="5389907"/>
            <a:ext cx="70104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2888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with NuSTAR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</a:p>
          <a:p>
            <a:pPr lvl="1"/>
            <a:r>
              <a:rPr lang="en-US" dirty="0" smtClean="0"/>
              <a:t>Clusters of galaxies – </a:t>
            </a:r>
            <a:r>
              <a:rPr lang="en-US" dirty="0" err="1" smtClean="0"/>
              <a:t>nonthermal</a:t>
            </a:r>
            <a:r>
              <a:rPr lang="en-US" dirty="0" smtClean="0"/>
              <a:t> emission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clar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"/>
            <a:ext cx="3131840" cy="311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hermal_and_regio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2"/>
            <a:ext cx="3165222" cy="3162288"/>
          </a:xfrm>
          <a:prstGeom prst="rect">
            <a:avLst/>
          </a:prstGeom>
        </p:spPr>
      </p:pic>
      <p:pic>
        <p:nvPicPr>
          <p:cNvPr id="6" name="Picture 5" descr="spectra_region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852936"/>
            <a:ext cx="2613287" cy="2655617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 flipV="1">
            <a:off x="2627784" y="3645024"/>
            <a:ext cx="728451" cy="4905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395536" y="5517232"/>
            <a:ext cx="56166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100 </a:t>
            </a:r>
            <a:r>
              <a:rPr lang="en-US" sz="1200" dirty="0" err="1" smtClean="0"/>
              <a:t>ks</a:t>
            </a:r>
            <a:r>
              <a:rPr lang="en-US" sz="1200" dirty="0" smtClean="0"/>
              <a:t> exposure</a:t>
            </a:r>
          </a:p>
          <a:p>
            <a:r>
              <a:rPr lang="en-US" sz="1200" dirty="0" smtClean="0"/>
              <a:t>Simulations by N. J </a:t>
            </a:r>
            <a:r>
              <a:rPr lang="en-US" sz="1200" dirty="0" err="1" smtClean="0"/>
              <a:t>Westergaard</a:t>
            </a:r>
            <a:r>
              <a:rPr lang="en-US" sz="1200" dirty="0" smtClean="0"/>
              <a:t>, DTU Space</a:t>
            </a:r>
            <a:endParaRPr lang="en-US" sz="1200" dirty="0"/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7200900" y="3140968"/>
            <a:ext cx="1943100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da-DK" sz="1200" dirty="0"/>
              <a:t>A2256</a:t>
            </a:r>
          </a:p>
          <a:p>
            <a:r>
              <a:rPr lang="da-DK" sz="1200" dirty="0"/>
              <a:t>Z=0.056</a:t>
            </a:r>
          </a:p>
          <a:p>
            <a:r>
              <a:rPr lang="da-DK" sz="1200" dirty="0"/>
              <a:t>Picture from Clarke and </a:t>
            </a:r>
            <a:r>
              <a:rPr lang="da-DK" sz="1200" dirty="0" err="1"/>
              <a:t>Ensslin</a:t>
            </a:r>
            <a:r>
              <a:rPr lang="da-DK" sz="1200" dirty="0"/>
              <a:t> 2006, </a:t>
            </a:r>
            <a:r>
              <a:rPr lang="da-DK" sz="1200" dirty="0" err="1"/>
              <a:t>showing</a:t>
            </a:r>
            <a:r>
              <a:rPr lang="da-DK" sz="1200" dirty="0"/>
              <a:t> 1.4GHz radio and </a:t>
            </a:r>
            <a:r>
              <a:rPr lang="da-DK" sz="1200" dirty="0" err="1"/>
              <a:t>Chandra</a:t>
            </a:r>
            <a:r>
              <a:rPr lang="da-DK" sz="1200" dirty="0"/>
              <a:t> X-</a:t>
            </a:r>
            <a:r>
              <a:rPr lang="da-DK" sz="1200" dirty="0" err="1"/>
              <a:t>ray</a:t>
            </a:r>
            <a:r>
              <a:rPr lang="da-DK" sz="1200" dirty="0"/>
              <a:t> 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6414537" y="5085184"/>
            <a:ext cx="26939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Extragal</a:t>
            </a:r>
            <a:r>
              <a:rPr lang="en-US" dirty="0" smtClean="0"/>
              <a:t>. Science:</a:t>
            </a:r>
          </a:p>
          <a:p>
            <a:r>
              <a:rPr lang="en-US" dirty="0" smtClean="0"/>
              <a:t>AGNs, </a:t>
            </a:r>
            <a:r>
              <a:rPr lang="en-US" dirty="0" err="1" smtClean="0"/>
              <a:t>Blazars</a:t>
            </a:r>
            <a:r>
              <a:rPr lang="en-US" dirty="0" smtClean="0"/>
              <a:t>, </a:t>
            </a:r>
            <a:br>
              <a:rPr lang="en-US" dirty="0" smtClean="0"/>
            </a:br>
            <a:r>
              <a:rPr lang="en-US" dirty="0" smtClean="0"/>
              <a:t>survey of selected areas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985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with </a:t>
            </a:r>
            <a:r>
              <a:rPr lang="en-US" dirty="0" smtClean="0"/>
              <a:t>NuSTAR – compact objects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88"/>
              </a:spcBef>
              <a:spcAft>
                <a:spcPts val="288"/>
              </a:spcAft>
            </a:pPr>
            <a:r>
              <a:rPr lang="en-US" sz="1200" b="1" dirty="0" smtClean="0">
                <a:cs typeface="Arial" charset="0"/>
              </a:rPr>
              <a:t>Example</a:t>
            </a:r>
          </a:p>
          <a:p>
            <a:pPr lvl="1">
              <a:spcBef>
                <a:spcPts val="288"/>
              </a:spcBef>
              <a:spcAft>
                <a:spcPts val="288"/>
              </a:spcAft>
            </a:pPr>
            <a:r>
              <a:rPr lang="en-US" sz="1200" b="1" dirty="0" smtClean="0">
                <a:cs typeface="Arial" charset="0"/>
              </a:rPr>
              <a:t>The </a:t>
            </a:r>
            <a:r>
              <a:rPr lang="en-US" sz="1200" b="1" dirty="0">
                <a:cs typeface="Arial" charset="0"/>
              </a:rPr>
              <a:t>hard X-ray sensitivity of NuSTAR will allow for the first time </a:t>
            </a:r>
            <a:r>
              <a:rPr lang="en-US" sz="1200" b="1" dirty="0" smtClean="0">
                <a:cs typeface="Arial" charset="0"/>
              </a:rPr>
              <a:t>detailed </a:t>
            </a:r>
            <a:r>
              <a:rPr lang="en-US" sz="1200" b="1" dirty="0">
                <a:cs typeface="Arial" charset="0"/>
              </a:rPr>
              <a:t>studies of faint X-ray </a:t>
            </a:r>
            <a:r>
              <a:rPr lang="en-US" sz="1200" b="1" dirty="0" smtClean="0">
                <a:cs typeface="Arial" charset="0"/>
              </a:rPr>
              <a:t>binaries:</a:t>
            </a:r>
          </a:p>
          <a:p>
            <a:pPr lvl="2">
              <a:spcBef>
                <a:spcPts val="288"/>
              </a:spcBef>
              <a:spcAft>
                <a:spcPts val="288"/>
              </a:spcAft>
            </a:pPr>
            <a:r>
              <a:rPr lang="en-US" sz="1200" dirty="0" smtClean="0">
                <a:cs typeface="Arial" charset="0"/>
              </a:rPr>
              <a:t>Search </a:t>
            </a:r>
            <a:r>
              <a:rPr lang="en-US" sz="1200" dirty="0">
                <a:cs typeface="Arial" charset="0"/>
              </a:rPr>
              <a:t>for pulsations and/or </a:t>
            </a:r>
            <a:r>
              <a:rPr lang="en-US" sz="1200" dirty="0" smtClean="0">
                <a:cs typeface="Arial" charset="0"/>
              </a:rPr>
              <a:t>a spectral </a:t>
            </a:r>
            <a:r>
              <a:rPr lang="en-US" sz="1200" dirty="0">
                <a:cs typeface="Arial" charset="0"/>
              </a:rPr>
              <a:t>break in hard X-rays from obscured high-mass binaries discovered by INTEGRAL </a:t>
            </a:r>
            <a:r>
              <a:rPr lang="en-US" sz="1200" dirty="0"/>
              <a:t> presence of a neutron star</a:t>
            </a:r>
            <a:r>
              <a:rPr lang="en-US" sz="1200" dirty="0" smtClean="0"/>
              <a:t>?</a:t>
            </a:r>
          </a:p>
          <a:p>
            <a:pPr lvl="2">
              <a:spcBef>
                <a:spcPts val="288"/>
              </a:spcBef>
              <a:spcAft>
                <a:spcPts val="288"/>
              </a:spcAft>
            </a:pPr>
            <a:r>
              <a:rPr lang="en-US" sz="1200" dirty="0" smtClean="0">
                <a:cs typeface="Arial" charset="0"/>
              </a:rPr>
              <a:t>Investigation </a:t>
            </a:r>
            <a:r>
              <a:rPr lang="en-US" sz="1200" dirty="0">
                <a:cs typeface="Arial" charset="0"/>
              </a:rPr>
              <a:t>of the lowest accretion states of black </a:t>
            </a:r>
            <a:r>
              <a:rPr lang="en-US" sz="1200" dirty="0" smtClean="0">
                <a:cs typeface="Arial" charset="0"/>
              </a:rPr>
              <a:t>holes.</a:t>
            </a:r>
          </a:p>
          <a:p>
            <a:pPr lvl="2">
              <a:spcBef>
                <a:spcPts val="288"/>
              </a:spcBef>
              <a:spcAft>
                <a:spcPts val="288"/>
              </a:spcAft>
            </a:pPr>
            <a:r>
              <a:rPr lang="en-US" sz="1200" dirty="0" smtClean="0">
                <a:cs typeface="Arial" charset="0"/>
              </a:rPr>
              <a:t>Search </a:t>
            </a:r>
            <a:r>
              <a:rPr lang="en-US" sz="1200" dirty="0">
                <a:cs typeface="Arial" charset="0"/>
              </a:rPr>
              <a:t>for spectral features such as cyclotron lines from accreting pulsars and absorption edges in X-ray bursts.</a:t>
            </a:r>
          </a:p>
          <a:p>
            <a:endParaRPr lang="en-US" sz="12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3635375"/>
            <a:ext cx="4649788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54038" y="4478338"/>
            <a:ext cx="1497013" cy="31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r>
              <a:rPr lang="en-US" sz="1200" dirty="0">
                <a:solidFill>
                  <a:srgbClr val="000000"/>
                </a:solidFill>
                <a:latin typeface="Times New Roman" charset="0"/>
              </a:rPr>
              <a:t>Photoionization edge</a:t>
            </a: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539750" y="4535488"/>
            <a:ext cx="1511300" cy="188913"/>
          </a:xfrm>
          <a:prstGeom prst="wedgeRectCallout">
            <a:avLst>
              <a:gd name="adj1" fmla="val 47523"/>
              <a:gd name="adj2" fmla="val -125204"/>
            </a:avLst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788470" y="3951883"/>
            <a:ext cx="4355530" cy="235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>
              <a:spcAft>
                <a:spcPts val="288"/>
              </a:spcAft>
            </a:pPr>
            <a:r>
              <a:rPr lang="en-US" sz="1200" dirty="0">
                <a:solidFill>
                  <a:srgbClr val="000000"/>
                </a:solidFill>
                <a:latin typeface="+mn-lt"/>
              </a:rPr>
              <a:t>Some X-ray bursts are powerful enough that the elements </a:t>
            </a:r>
            <a:r>
              <a:rPr lang="en-US" sz="1200" dirty="0" smtClean="0">
                <a:solidFill>
                  <a:srgbClr val="000000"/>
                </a:solidFill>
                <a:latin typeface="+mn-lt"/>
              </a:rPr>
              <a:t>produced </a:t>
            </a:r>
            <a:r>
              <a:rPr lang="en-US" sz="1200" dirty="0">
                <a:solidFill>
                  <a:srgbClr val="000000"/>
                </a:solidFill>
                <a:latin typeface="+mn-lt"/>
              </a:rPr>
              <a:t>by the nuclear burning are ejected from the neutron star.</a:t>
            </a:r>
          </a:p>
          <a:p>
            <a:pPr>
              <a:spcBef>
                <a:spcPts val="288"/>
              </a:spcBef>
            </a:pPr>
            <a:r>
              <a:rPr lang="en-US" sz="1200" dirty="0">
                <a:solidFill>
                  <a:srgbClr val="000000"/>
                </a:solidFill>
                <a:latin typeface="+mn-lt"/>
              </a:rPr>
              <a:t>We propose to observe X-ray bursts with NuSTAR </a:t>
            </a:r>
            <a:r>
              <a:rPr lang="en-US" sz="1200" dirty="0" smtClean="0">
                <a:solidFill>
                  <a:srgbClr val="000000"/>
                </a:solidFill>
                <a:latin typeface="+mn-lt"/>
              </a:rPr>
              <a:t>to </a:t>
            </a:r>
            <a:r>
              <a:rPr lang="en-US" sz="1200" dirty="0">
                <a:solidFill>
                  <a:srgbClr val="000000"/>
                </a:solidFill>
                <a:latin typeface="+mn-lt"/>
              </a:rPr>
              <a:t>detect spectral signatures from the ejected nuclear ashes, and identify the corresponding </a:t>
            </a:r>
            <a:r>
              <a:rPr lang="en-US" sz="1200" dirty="0" err="1">
                <a:solidFill>
                  <a:srgbClr val="000000"/>
                </a:solidFill>
                <a:latin typeface="+mn-lt"/>
              </a:rPr>
              <a:t>nucleo</a:t>
            </a:r>
            <a:r>
              <a:rPr lang="en-US" sz="1200" dirty="0">
                <a:solidFill>
                  <a:srgbClr val="000000"/>
                </a:solidFill>
                <a:latin typeface="+mn-lt"/>
              </a:rPr>
              <a:t>-synthesized  elements.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14537" y="5499229"/>
            <a:ext cx="26939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Gal. Science:</a:t>
            </a:r>
          </a:p>
          <a:p>
            <a:r>
              <a:rPr lang="en-US" dirty="0" smtClean="0"/>
              <a:t>SNRs, Black holes, NS’s</a:t>
            </a:r>
            <a:br>
              <a:rPr lang="en-US" dirty="0" smtClean="0"/>
            </a:br>
            <a:r>
              <a:rPr lang="en-US" dirty="0" smtClean="0"/>
              <a:t>survey of selected areas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172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Mirrors (collaboration with ESA)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b="1" dirty="0" smtClean="0"/>
              <a:t>Carbon </a:t>
            </a:r>
            <a:r>
              <a:rPr lang="en-US" b="1" dirty="0" err="1" smtClean="0"/>
              <a:t>Fibre</a:t>
            </a:r>
            <a:r>
              <a:rPr lang="en-US" b="1" dirty="0" smtClean="0"/>
              <a:t> </a:t>
            </a:r>
            <a:endParaRPr lang="en-US" b="1" dirty="0"/>
          </a:p>
        </p:txBody>
      </p:sp>
      <p:pic>
        <p:nvPicPr>
          <p:cNvPr id="4" name="Rotation360.wmv" descr="/Users/allanhornstrup/Documents/DTUSpace/foredrag/AstroOversigt/Rotation360.wm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588" y="0"/>
            <a:ext cx="2538412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5" name="Picture 8" descr="PAVO2009-3279__Planck-on-MPT_023-4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132856"/>
            <a:ext cx="1476463" cy="20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331516" y="5084763"/>
            <a:ext cx="4392612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da-DK" dirty="0"/>
              <a:t>CFRP– mirrors  :   29.2 kg  /  13.6 kg</a:t>
            </a:r>
          </a:p>
          <a:p>
            <a:pPr eaLnBrk="1" hangingPunct="1"/>
            <a:r>
              <a:rPr lang="da-DK" dirty="0">
                <a:solidFill>
                  <a:schemeClr val="bg2"/>
                </a:solidFill>
              </a:rPr>
              <a:t>Al   :                  500    kg  / 160   kg</a:t>
            </a:r>
          </a:p>
          <a:p>
            <a:pPr eaLnBrk="1" hangingPunct="1"/>
            <a:r>
              <a:rPr lang="da-DK" dirty="0" err="1">
                <a:solidFill>
                  <a:schemeClr val="bg2"/>
                </a:solidFill>
              </a:rPr>
              <a:t>glass</a:t>
            </a:r>
            <a:r>
              <a:rPr lang="da-DK" dirty="0">
                <a:solidFill>
                  <a:schemeClr val="bg2"/>
                </a:solidFill>
              </a:rPr>
              <a:t> :                470    kg  / 150   kg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7" name="Picture 3" descr="DSC007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40" r="-13840"/>
          <a:stretch>
            <a:fillRect/>
          </a:stretch>
        </p:blipFill>
        <p:spPr bwMode="auto">
          <a:xfrm>
            <a:off x="324430" y="1988840"/>
            <a:ext cx="4535602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578691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with Planck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3602360" cy="4565650"/>
          </a:xfrm>
        </p:spPr>
        <p:txBody>
          <a:bodyPr/>
          <a:lstStyle/>
          <a:p>
            <a:r>
              <a:rPr lang="en-US" dirty="0" smtClean="0"/>
              <a:t>Foreground removal using neural networks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Telescope beam pattern</a:t>
            </a:r>
          </a:p>
        </p:txBody>
      </p:sp>
      <p:pic>
        <p:nvPicPr>
          <p:cNvPr id="4" name="Picture 3" descr="fig_wmap7yr_t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290286"/>
            <a:ext cx="4932040" cy="3811122"/>
          </a:xfrm>
          <a:prstGeom prst="rect">
            <a:avLst/>
          </a:prstGeom>
        </p:spPr>
      </p:pic>
      <p:pic>
        <p:nvPicPr>
          <p:cNvPr id="5" name="Planck_ERCSC_high_H26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5976" y="305907"/>
            <a:ext cx="4784080" cy="2691045"/>
          </a:xfrm>
          <a:prstGeom prst="rect">
            <a:avLst/>
          </a:prstGeom>
        </p:spPr>
      </p:pic>
      <p:pic>
        <p:nvPicPr>
          <p:cNvPr id="6" name="Picture 5" descr="14288fg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276872"/>
            <a:ext cx="1728192" cy="1378827"/>
          </a:xfrm>
          <a:prstGeom prst="rect">
            <a:avLst/>
          </a:prstGeom>
        </p:spPr>
      </p:pic>
      <p:pic>
        <p:nvPicPr>
          <p:cNvPr id="7" name="Picture 3" descr="Co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509120"/>
            <a:ext cx="2520280" cy="193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525198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TUSpace_ppt_frise_UK">
  <a:themeElements>
    <a:clrScheme name="DTU Space 13">
      <a:dk1>
        <a:srgbClr val="000000"/>
      </a:dk1>
      <a:lt1>
        <a:srgbClr val="FFFFFF"/>
      </a:lt1>
      <a:dk2>
        <a:srgbClr val="990000"/>
      </a:dk2>
      <a:lt2>
        <a:srgbClr val="999999"/>
      </a:lt2>
      <a:accent1>
        <a:srgbClr val="FF9900"/>
      </a:accent1>
      <a:accent2>
        <a:srgbClr val="FF6600"/>
      </a:accent2>
      <a:accent3>
        <a:srgbClr val="FFFFFF"/>
      </a:accent3>
      <a:accent4>
        <a:srgbClr val="000000"/>
      </a:accent4>
      <a:accent5>
        <a:srgbClr val="FFCAAA"/>
      </a:accent5>
      <a:accent6>
        <a:srgbClr val="E75C00"/>
      </a:accent6>
      <a:hlink>
        <a:srgbClr val="FF0000"/>
      </a:hlink>
      <a:folHlink>
        <a:srgbClr val="990000"/>
      </a:folHlink>
    </a:clrScheme>
    <a:fontScheme name="DTU Space">
      <a:majorFont>
        <a:latin typeface="Verdan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Verdana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Verdana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TU Spa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Spa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Spa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Spa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Spa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Spa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Spa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Spa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Spa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Spa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Spa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Spa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Space 13">
        <a:dk1>
          <a:srgbClr val="000000"/>
        </a:dk1>
        <a:lt1>
          <a:srgbClr val="FFFFFF"/>
        </a:lt1>
        <a:dk2>
          <a:srgbClr val="990000"/>
        </a:dk2>
        <a:lt2>
          <a:srgbClr val="999999"/>
        </a:lt2>
        <a:accent1>
          <a:srgbClr val="FF9900"/>
        </a:accent1>
        <a:accent2>
          <a:srgbClr val="FF66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5C00"/>
        </a:accent6>
        <a:hlink>
          <a:srgbClr val="FF00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TU Corporate UK">
  <a:themeElements>
    <a:clrScheme name="DTU Corporate UK 13">
      <a:dk1>
        <a:srgbClr val="000000"/>
      </a:dk1>
      <a:lt1>
        <a:srgbClr val="FFFFFF"/>
      </a:lt1>
      <a:dk2>
        <a:srgbClr val="990000"/>
      </a:dk2>
      <a:lt2>
        <a:srgbClr val="999999"/>
      </a:lt2>
      <a:accent1>
        <a:srgbClr val="FF9900"/>
      </a:accent1>
      <a:accent2>
        <a:srgbClr val="FF6600"/>
      </a:accent2>
      <a:accent3>
        <a:srgbClr val="FFFFFF"/>
      </a:accent3>
      <a:accent4>
        <a:srgbClr val="000000"/>
      </a:accent4>
      <a:accent5>
        <a:srgbClr val="FFCAAA"/>
      </a:accent5>
      <a:accent6>
        <a:srgbClr val="E75C00"/>
      </a:accent6>
      <a:hlink>
        <a:srgbClr val="FF0000"/>
      </a:hlink>
      <a:folHlink>
        <a:srgbClr val="990000"/>
      </a:folHlink>
    </a:clrScheme>
    <a:fontScheme name="DTU Corporate UK">
      <a:majorFont>
        <a:latin typeface="Verdan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Verdana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Verdana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TU Corporate U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Corporate U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Corporate U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Corporate U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Corporate U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Corporate U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Corporate U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Corporate U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Corporate U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Corporate U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Corporate U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Corporate U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Corporate UK 13">
        <a:dk1>
          <a:srgbClr val="000000"/>
        </a:dk1>
        <a:lt1>
          <a:srgbClr val="FFFFFF"/>
        </a:lt1>
        <a:dk2>
          <a:srgbClr val="990000"/>
        </a:dk2>
        <a:lt2>
          <a:srgbClr val="999999"/>
        </a:lt2>
        <a:accent1>
          <a:srgbClr val="FF9900"/>
        </a:accent1>
        <a:accent2>
          <a:srgbClr val="FF66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5C00"/>
        </a:accent6>
        <a:hlink>
          <a:srgbClr val="FF00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DTUSpace_ppt_frise_UK.pot</Template>
  <TotalTime>6977</TotalTime>
  <Words>757</Words>
  <Application>Microsoft Macintosh PowerPoint</Application>
  <PresentationFormat>On-screen Show (4:3)</PresentationFormat>
  <Paragraphs>158</Paragraphs>
  <Slides>16</Slides>
  <Notes>0</Notes>
  <HiddenSlides>1</HiddenSlides>
  <MMClips>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DTUSpace_ppt_frise_UK</vt:lpstr>
      <vt:lpstr>DTU Corporate UK</vt:lpstr>
      <vt:lpstr>Astrophysics</vt:lpstr>
      <vt:lpstr>Aim</vt:lpstr>
      <vt:lpstr>INTEGRAL and JEM-X</vt:lpstr>
      <vt:lpstr>Science with JEM-X, eg. X-ray bursts</vt:lpstr>
      <vt:lpstr>NuSTAR </vt:lpstr>
      <vt:lpstr>Science with NuSTAR</vt:lpstr>
      <vt:lpstr>Science with NuSTAR – compact objects</vt:lpstr>
      <vt:lpstr>Planck</vt:lpstr>
      <vt:lpstr>Science with Planck</vt:lpstr>
      <vt:lpstr>Carbon Fibre (CFRP) Technology</vt:lpstr>
      <vt:lpstr>LISA - further</vt:lpstr>
      <vt:lpstr>Future missions and concept studies</vt:lpstr>
      <vt:lpstr>Future missions and concept studies</vt:lpstr>
      <vt:lpstr>Summary  </vt:lpstr>
      <vt:lpstr>Excursion </vt:lpstr>
      <vt:lpstr>PowerPoint Presentation</vt:lpstr>
    </vt:vector>
  </TitlesOfParts>
  <Company>www.skabelondesign.com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DTU</dc:title>
  <dc:creator>SkabelonDesign</dc:creator>
  <cp:lastModifiedBy>Allan Hornstrup</cp:lastModifiedBy>
  <cp:revision>93</cp:revision>
  <dcterms:created xsi:type="dcterms:W3CDTF">2008-01-10T16:59:47Z</dcterms:created>
  <dcterms:modified xsi:type="dcterms:W3CDTF">2011-10-28T06:59:26Z</dcterms:modified>
</cp:coreProperties>
</file>