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44"/>
  </p:notesMasterIdLst>
  <p:sldIdLst>
    <p:sldId id="256" r:id="rId2"/>
    <p:sldId id="257" r:id="rId3"/>
    <p:sldId id="490" r:id="rId4"/>
    <p:sldId id="483" r:id="rId5"/>
    <p:sldId id="491" r:id="rId6"/>
    <p:sldId id="492" r:id="rId7"/>
    <p:sldId id="484" r:id="rId8"/>
    <p:sldId id="479" r:id="rId9"/>
    <p:sldId id="485" r:id="rId10"/>
    <p:sldId id="486" r:id="rId11"/>
    <p:sldId id="487" r:id="rId12"/>
    <p:sldId id="488" r:id="rId13"/>
    <p:sldId id="489" r:id="rId14"/>
    <p:sldId id="472" r:id="rId15"/>
    <p:sldId id="473" r:id="rId16"/>
    <p:sldId id="474" r:id="rId17"/>
    <p:sldId id="475" r:id="rId18"/>
    <p:sldId id="493" r:id="rId19"/>
    <p:sldId id="468" r:id="rId20"/>
    <p:sldId id="270" r:id="rId21"/>
    <p:sldId id="416" r:id="rId22"/>
    <p:sldId id="357" r:id="rId23"/>
    <p:sldId id="355" r:id="rId24"/>
    <p:sldId id="356" r:id="rId25"/>
    <p:sldId id="359" r:id="rId26"/>
    <p:sldId id="360" r:id="rId27"/>
    <p:sldId id="363" r:id="rId28"/>
    <p:sldId id="364" r:id="rId29"/>
    <p:sldId id="372" r:id="rId30"/>
    <p:sldId id="369" r:id="rId31"/>
    <p:sldId id="365" r:id="rId32"/>
    <p:sldId id="368" r:id="rId33"/>
    <p:sldId id="371" r:id="rId34"/>
    <p:sldId id="374" r:id="rId35"/>
    <p:sldId id="494" r:id="rId36"/>
    <p:sldId id="373" r:id="rId37"/>
    <p:sldId id="466" r:id="rId38"/>
    <p:sldId id="460" r:id="rId39"/>
    <p:sldId id="446" r:id="rId40"/>
    <p:sldId id="461" r:id="rId41"/>
    <p:sldId id="291" r:id="rId42"/>
    <p:sldId id="348" r:id="rId4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F2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7" autoAdjust="0"/>
    <p:restoredTop sz="77346" autoAdjust="0"/>
  </p:normalViewPr>
  <p:slideViewPr>
    <p:cSldViewPr>
      <p:cViewPr varScale="1">
        <p:scale>
          <a:sx n="77" d="100"/>
          <a:sy n="77" d="100"/>
        </p:scale>
        <p:origin x="106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1B2A4-5215-4EDD-8289-B21AD75DCAC4}" type="datetimeFigureOut">
              <a:rPr lang="en-AU" smtClean="0"/>
              <a:t>29/09/2017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3C268-08BE-49B3-83F1-78860AB3E6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0037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Thank you for giving me the opportunity to present</a:t>
            </a:r>
            <a:r>
              <a:rPr lang="en-AU" baseline="0" dirty="0" smtClean="0"/>
              <a:t> this presentation on the new NORDIC13 gravity data set over the Santos Basin in offshore Brazil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8576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First I will briefly</a:t>
            </a:r>
            <a:r>
              <a:rPr lang="en-AU" baseline="0" dirty="0" smtClean="0"/>
              <a:t> introduce you the concept of computing the gravity field from sea surface heights</a:t>
            </a:r>
          </a:p>
          <a:p>
            <a:endParaRPr lang="en-AU" baseline="0" dirty="0" smtClean="0"/>
          </a:p>
          <a:p>
            <a:r>
              <a:rPr lang="en-AU" baseline="0" dirty="0" smtClean="0"/>
              <a:t>Then I will outline some recent developments in satellite-derived gravity that has allowed us to create the NORDIC13 gravity data sets</a:t>
            </a:r>
          </a:p>
          <a:p>
            <a:endParaRPr lang="en-AU" baseline="0" dirty="0" smtClean="0"/>
          </a:p>
          <a:p>
            <a:r>
              <a:rPr lang="en-AU" baseline="0" dirty="0" smtClean="0"/>
              <a:t>Then I will show three examples of the NORDIC13 gravity data sets from the Santos Basin</a:t>
            </a:r>
          </a:p>
          <a:p>
            <a:endParaRPr lang="en-AU" baseline="0" dirty="0" smtClean="0"/>
          </a:p>
          <a:p>
            <a:r>
              <a:rPr lang="en-AU" baseline="0" dirty="0" smtClean="0"/>
              <a:t>First an example from shallow-water in the Santos South Area near the </a:t>
            </a:r>
            <a:r>
              <a:rPr lang="en-AU" baseline="0" dirty="0" err="1" smtClean="0"/>
              <a:t>Baúna-Piracucá</a:t>
            </a:r>
            <a:r>
              <a:rPr lang="en-AU" baseline="0" dirty="0" smtClean="0"/>
              <a:t> (formerly </a:t>
            </a:r>
            <a:r>
              <a:rPr lang="en-AU" baseline="0" dirty="0" err="1" smtClean="0"/>
              <a:t>Tiro</a:t>
            </a:r>
            <a:r>
              <a:rPr lang="en-AU" baseline="0" dirty="0" smtClean="0"/>
              <a:t>-Sidon) and </a:t>
            </a:r>
            <a:r>
              <a:rPr lang="en-AU" baseline="0" dirty="0" err="1" smtClean="0"/>
              <a:t>Piracucá</a:t>
            </a:r>
            <a:r>
              <a:rPr lang="en-AU" baseline="0" dirty="0" smtClean="0"/>
              <a:t> producing fields</a:t>
            </a:r>
          </a:p>
          <a:p>
            <a:endParaRPr lang="en-AU" baseline="0" dirty="0" smtClean="0"/>
          </a:p>
          <a:p>
            <a:r>
              <a:rPr lang="en-AU" baseline="0" dirty="0" smtClean="0"/>
              <a:t>Next an overall view of the relations between the NORDIC13 gravity data and the some of the discoveries in the deep-water Santos Pre-Salt</a:t>
            </a:r>
          </a:p>
          <a:p>
            <a:endParaRPr lang="en-AU" baseline="0" dirty="0" smtClean="0"/>
          </a:p>
          <a:p>
            <a:r>
              <a:rPr lang="en-AU" baseline="0" dirty="0" smtClean="0"/>
              <a:t>And finally we will look at the Libra field in the Santos Pre-Salt in more detail</a:t>
            </a:r>
          </a:p>
          <a:p>
            <a:endParaRPr lang="en-AU" baseline="0" dirty="0" smtClean="0"/>
          </a:p>
          <a:p>
            <a:r>
              <a:rPr lang="en-AU" baseline="0" dirty="0" smtClean="0"/>
              <a:t>I will finish the presentation with a number of conclusions</a:t>
            </a:r>
          </a:p>
          <a:p>
            <a:endParaRPr lang="en-AU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0476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So here is the NORDIC13 gravity data sets,</a:t>
            </a:r>
            <a:r>
              <a:rPr lang="en-AU" baseline="0" dirty="0" smtClean="0"/>
              <a:t> consisting of: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 smtClean="0"/>
              <a:t>NORDIC13 Bathymetry</a:t>
            </a:r>
            <a:br>
              <a:rPr lang="en-AU" baseline="0" dirty="0" smtClean="0"/>
            </a:br>
            <a:r>
              <a:rPr lang="en-AU" baseline="0" dirty="0" smtClean="0"/>
              <a:t>NORDIC13 Free Air Gravity </a:t>
            </a:r>
            <a:br>
              <a:rPr lang="en-AU" baseline="0" dirty="0" smtClean="0"/>
            </a:br>
            <a:r>
              <a:rPr lang="en-AU" baseline="0" dirty="0" smtClean="0"/>
              <a:t>NORDIC13 Full Bouguer Gravity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 smtClean="0"/>
              <a:t>NORDIC13 Residual Isostatic Gravity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 smtClean="0"/>
              <a:t>And geophysical filter enhancements (1VD)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 smtClean="0"/>
              <a:t>Over 15 offshore petroleum exploration regions world-wide.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 smtClean="0"/>
              <a:t>The data is provided as 1 minute grid cells ~2km by 2km.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 smtClean="0"/>
              <a:t>The resolution is 6.5km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 smtClean="0"/>
              <a:t>The accuracy is between 1mGal and 2mGal.</a:t>
            </a:r>
            <a:br>
              <a:rPr lang="en-AU" baseline="0" dirty="0" smtClean="0"/>
            </a:br>
            <a:endParaRPr lang="en-AU" dirty="0" smtClean="0"/>
          </a:p>
          <a:p>
            <a:endParaRPr lang="en-AU" baseline="0" dirty="0" smtClean="0"/>
          </a:p>
          <a:p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All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117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As an</a:t>
            </a:r>
            <a:r>
              <a:rPr lang="en-AU" baseline="0" dirty="0" smtClean="0"/>
              <a:t> example here is the NORDIC13 gravity data set covering South America –South Atlantic.</a:t>
            </a:r>
          </a:p>
          <a:p>
            <a:r>
              <a:rPr lang="en-AU" dirty="0" smtClean="0"/>
              <a:t>NORDIC13 Bathymetry</a:t>
            </a:r>
            <a:br>
              <a:rPr lang="en-AU" dirty="0" smtClean="0"/>
            </a:br>
            <a:r>
              <a:rPr lang="en-AU" dirty="0" smtClean="0"/>
              <a:t>NORDIC13 Free Air Gravity </a:t>
            </a:r>
            <a:br>
              <a:rPr lang="en-AU" dirty="0" smtClean="0"/>
            </a:br>
            <a:r>
              <a:rPr lang="en-AU" dirty="0" smtClean="0"/>
              <a:t>NORDIC13 Full Bouguer Gravity </a:t>
            </a:r>
          </a:p>
          <a:p>
            <a:r>
              <a:rPr lang="en-AU" dirty="0" smtClean="0"/>
              <a:t>NORDIC13 Residual Isostatic Gravity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8715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In</a:t>
            </a:r>
            <a:r>
              <a:rPr lang="en-AU" baseline="0" dirty="0" smtClean="0"/>
              <a:t> this example we are going to look a bit closer on some recent discoveries (here in green)  in shallow water (~200m) </a:t>
            </a:r>
          </a:p>
          <a:p>
            <a:r>
              <a:rPr lang="en-AU" baseline="0" dirty="0" smtClean="0"/>
              <a:t>in the Santos South Area near the </a:t>
            </a:r>
            <a:r>
              <a:rPr lang="en-AU" baseline="0" dirty="0" err="1" smtClean="0"/>
              <a:t>Baúna-Piracucá</a:t>
            </a:r>
            <a:r>
              <a:rPr lang="en-AU" baseline="0" dirty="0" smtClean="0"/>
              <a:t> (formerly </a:t>
            </a:r>
            <a:r>
              <a:rPr lang="en-AU" baseline="0" dirty="0" err="1" smtClean="0"/>
              <a:t>Tiro</a:t>
            </a:r>
            <a:r>
              <a:rPr lang="en-AU" baseline="0" dirty="0" smtClean="0"/>
              <a:t>-Sidon) and </a:t>
            </a:r>
            <a:r>
              <a:rPr lang="en-AU" baseline="0" dirty="0" err="1" smtClean="0"/>
              <a:t>Piracucá</a:t>
            </a:r>
            <a:r>
              <a:rPr lang="en-AU" baseline="0" dirty="0" smtClean="0"/>
              <a:t> producing fields.</a:t>
            </a:r>
          </a:p>
          <a:p>
            <a:endParaRPr lang="en-AU" baseline="0" dirty="0" smtClean="0"/>
          </a:p>
          <a:p>
            <a:r>
              <a:rPr lang="en-AU" baseline="0" dirty="0" smtClean="0"/>
              <a:t>In the next slide we will have zoomed in to the red rectangle (here)</a:t>
            </a:r>
          </a:p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8596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So now we have zoomed</a:t>
            </a:r>
            <a:r>
              <a:rPr lang="en-AU" baseline="0" dirty="0" smtClean="0"/>
              <a:t> in to </a:t>
            </a:r>
            <a:r>
              <a:rPr lang="en-AU" dirty="0" smtClean="0"/>
              <a:t>the Santos South Area near the </a:t>
            </a:r>
            <a:r>
              <a:rPr lang="en-AU" dirty="0" err="1" smtClean="0"/>
              <a:t>Baúna-Piracucá</a:t>
            </a:r>
            <a:r>
              <a:rPr lang="en-AU" dirty="0" smtClean="0"/>
              <a:t> (formerly </a:t>
            </a:r>
            <a:r>
              <a:rPr lang="en-AU" dirty="0" err="1" smtClean="0"/>
              <a:t>Tiro</a:t>
            </a:r>
            <a:r>
              <a:rPr lang="en-AU" dirty="0" smtClean="0"/>
              <a:t>-Sidon) here in</a:t>
            </a:r>
            <a:r>
              <a:rPr lang="en-AU" baseline="0" dirty="0" smtClean="0"/>
              <a:t> the southern end and the </a:t>
            </a:r>
            <a:r>
              <a:rPr lang="en-AU" dirty="0" smtClean="0"/>
              <a:t>and </a:t>
            </a:r>
            <a:r>
              <a:rPr lang="en-AU" dirty="0" err="1" smtClean="0"/>
              <a:t>Piracucá</a:t>
            </a:r>
            <a:r>
              <a:rPr lang="en-AU" dirty="0" smtClean="0"/>
              <a:t> producing fields here in</a:t>
            </a:r>
            <a:r>
              <a:rPr lang="en-AU" baseline="0" dirty="0" smtClean="0"/>
              <a:t> the northern end.</a:t>
            </a:r>
          </a:p>
          <a:p>
            <a:r>
              <a:rPr lang="en-AU" baseline="0" dirty="0" smtClean="0"/>
              <a:t>We are just at the edge of continental shelf – water depths are 200m – but 90km to the SE we are down to 2,150m.</a:t>
            </a:r>
          </a:p>
          <a:p>
            <a:endParaRPr lang="en-AU" baseline="0" dirty="0" smtClean="0"/>
          </a:p>
          <a:p>
            <a:r>
              <a:rPr lang="en-AU" baseline="0" dirty="0" smtClean="0"/>
              <a:t>The area outlined in green is the exploration acreage of </a:t>
            </a:r>
            <a:r>
              <a:rPr lang="en-AU" baseline="0" dirty="0" err="1" smtClean="0"/>
              <a:t>Karoon</a:t>
            </a:r>
            <a:r>
              <a:rPr lang="en-AU" baseline="0" dirty="0" smtClean="0"/>
              <a:t> Gas/Pacific Exploration and Production . They have made three petroleum discoveries in this acreage: Kangaroo, Echidna, and Bilby</a:t>
            </a:r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On the next slide I will show the NORDIC13 residual isostatic gravity over the area…..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0049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Here is the NORDIC13 residual isostatic gravity over the area…..</a:t>
            </a:r>
          </a:p>
          <a:p>
            <a:endParaRPr lang="en-AU" dirty="0" smtClean="0"/>
          </a:p>
          <a:p>
            <a:r>
              <a:rPr lang="en-AU" dirty="0" smtClean="0"/>
              <a:t>Note the strong SW-NE running gravity gradient traversing the region – indicating a</a:t>
            </a:r>
            <a:r>
              <a:rPr lang="en-AU" baseline="0" dirty="0" smtClean="0"/>
              <a:t> regional fault or lithological contact.</a:t>
            </a:r>
          </a:p>
          <a:p>
            <a:endParaRPr lang="en-AU" baseline="0" dirty="0" smtClean="0"/>
          </a:p>
          <a:p>
            <a:r>
              <a:rPr lang="en-AU" baseline="0" dirty="0" smtClean="0"/>
              <a:t>Also note the elongated gravity low running parallel to the east. Indicating a sub-basin.</a:t>
            </a:r>
          </a:p>
          <a:p>
            <a:endParaRPr lang="en-AU" baseline="0" dirty="0" smtClean="0"/>
          </a:p>
          <a:p>
            <a:r>
              <a:rPr lang="en-AU" baseline="0" dirty="0" smtClean="0"/>
              <a:t>Now in order to extract a bit more information, on the next slide I will show the First Vertical Derivative (1VD) of the NORDIC13 residual isostatic gravity.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9624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Here is the First Vertical Derivative (1VD) of the NORDIC13 residual isostatic gravity.</a:t>
            </a:r>
          </a:p>
          <a:p>
            <a:endParaRPr lang="en-AU" dirty="0" smtClean="0"/>
          </a:p>
          <a:p>
            <a:r>
              <a:rPr lang="en-AU" dirty="0" smtClean="0"/>
              <a:t>Note how the 1VD filter attenuates longer</a:t>
            </a:r>
            <a:r>
              <a:rPr lang="en-AU" baseline="0" dirty="0" smtClean="0"/>
              <a:t> wavelengths in the data – associated with regional geology</a:t>
            </a:r>
          </a:p>
          <a:p>
            <a:r>
              <a:rPr lang="en-AU" baseline="0" dirty="0" smtClean="0"/>
              <a:t>and instead accentuates the short wavelength anomalies associated with local geological structures</a:t>
            </a:r>
          </a:p>
          <a:p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Note how the filter accentuates short wavelength features</a:t>
            </a:r>
            <a:r>
              <a:rPr lang="en-AU" baseline="0" dirty="0" smtClean="0"/>
              <a:t> into local highs and lows.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9121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On the next slide I am going to zoom in on the red rectangle enclosing the </a:t>
            </a:r>
            <a:r>
              <a:rPr lang="en-AU" dirty="0" err="1" smtClean="0"/>
              <a:t>Karoon</a:t>
            </a:r>
            <a:r>
              <a:rPr lang="en-AU" baseline="0" dirty="0" smtClean="0"/>
              <a:t> Gas/Pacific Exploration and Production exploration license – outlined in green.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414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 smtClean="0"/>
              <a:t>Karoon</a:t>
            </a:r>
            <a:r>
              <a:rPr lang="en-AU" baseline="0" dirty="0" smtClean="0"/>
              <a:t> Gas/Pacific Exploration and Production have made three petroleum discoveries in primarily Eocene sandstones (post-Salt) – </a:t>
            </a:r>
            <a:r>
              <a:rPr lang="en-AU" baseline="0" dirty="0" err="1" smtClean="0"/>
              <a:t>Turbidites</a:t>
            </a:r>
            <a:r>
              <a:rPr lang="en-AU" baseline="0" dirty="0" smtClean="0"/>
              <a:t>(?)</a:t>
            </a:r>
          </a:p>
          <a:p>
            <a:endParaRPr lang="en-AU" baseline="0" dirty="0" smtClean="0"/>
          </a:p>
          <a:p>
            <a:r>
              <a:rPr lang="en-AU" baseline="0" dirty="0" smtClean="0"/>
              <a:t>Kangaroo (2013), Bilby (2013) and Echidna (2015)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0031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Two of the discoveries -  Kangaroo</a:t>
            </a:r>
            <a:r>
              <a:rPr lang="en-AU" baseline="0" dirty="0" smtClean="0"/>
              <a:t> and Echidna – are associated with structural traps created by movement of adjacent salt-diapirs (</a:t>
            </a:r>
            <a:r>
              <a:rPr lang="en-AU" baseline="0" dirty="0" err="1" smtClean="0"/>
              <a:t>halokinesis</a:t>
            </a:r>
            <a:r>
              <a:rPr lang="en-AU" baseline="0" dirty="0" smtClean="0"/>
              <a:t>)</a:t>
            </a:r>
          </a:p>
          <a:p>
            <a:endParaRPr lang="en-AU" baseline="0" dirty="0" smtClean="0"/>
          </a:p>
          <a:p>
            <a:r>
              <a:rPr lang="en-AU" baseline="0" dirty="0" smtClean="0"/>
              <a:t>Here are the outlines of the base of the two larger salt-diapirs….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4387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First I will briefly</a:t>
            </a:r>
            <a:r>
              <a:rPr lang="en-AU" baseline="0" dirty="0" smtClean="0"/>
              <a:t> introduce you the concept of computing the gravity field from sea surface heights</a:t>
            </a:r>
          </a:p>
          <a:p>
            <a:endParaRPr lang="en-AU" baseline="0" dirty="0" smtClean="0"/>
          </a:p>
          <a:p>
            <a:r>
              <a:rPr lang="en-AU" baseline="0" dirty="0" smtClean="0"/>
              <a:t>Then I will outline some recent developments in satellite-derived gravity that has allowed us to create the NORDIC13 gravity data sets</a:t>
            </a:r>
          </a:p>
          <a:p>
            <a:endParaRPr lang="en-AU" baseline="0" dirty="0" smtClean="0"/>
          </a:p>
          <a:p>
            <a:r>
              <a:rPr lang="en-AU" baseline="0" dirty="0" smtClean="0"/>
              <a:t>Then I will show three examples of the NORDIC13 gravity data sets from the Santos Basin</a:t>
            </a:r>
          </a:p>
          <a:p>
            <a:endParaRPr lang="en-AU" baseline="0" dirty="0" smtClean="0"/>
          </a:p>
          <a:p>
            <a:r>
              <a:rPr lang="en-AU" baseline="0" dirty="0" smtClean="0"/>
              <a:t>First an example from shallow-water in the Santos South Area near the </a:t>
            </a:r>
            <a:r>
              <a:rPr lang="en-AU" baseline="0" dirty="0" err="1" smtClean="0"/>
              <a:t>Baúna-Piracucá</a:t>
            </a:r>
            <a:r>
              <a:rPr lang="en-AU" baseline="0" dirty="0" smtClean="0"/>
              <a:t> (formerly </a:t>
            </a:r>
            <a:r>
              <a:rPr lang="en-AU" baseline="0" dirty="0" err="1" smtClean="0"/>
              <a:t>Tiro</a:t>
            </a:r>
            <a:r>
              <a:rPr lang="en-AU" baseline="0" dirty="0" smtClean="0"/>
              <a:t>-Sidon) and </a:t>
            </a:r>
            <a:r>
              <a:rPr lang="en-AU" baseline="0" dirty="0" err="1" smtClean="0"/>
              <a:t>Piracucá</a:t>
            </a:r>
            <a:r>
              <a:rPr lang="en-AU" baseline="0" dirty="0" smtClean="0"/>
              <a:t> producing fields</a:t>
            </a:r>
          </a:p>
          <a:p>
            <a:endParaRPr lang="en-AU" baseline="0" dirty="0" smtClean="0"/>
          </a:p>
          <a:p>
            <a:r>
              <a:rPr lang="en-AU" baseline="0" dirty="0" smtClean="0"/>
              <a:t>Next an overall view of the relations between the NORDIC13 gravity data and the some of the discoveries in the deep-water Santos Pre-Salt</a:t>
            </a:r>
          </a:p>
          <a:p>
            <a:endParaRPr lang="en-AU" baseline="0" dirty="0" smtClean="0"/>
          </a:p>
          <a:p>
            <a:r>
              <a:rPr lang="en-AU" baseline="0" dirty="0" smtClean="0"/>
              <a:t>And finally we will look at the Libra field in the Santos Pre-Salt in more detail</a:t>
            </a:r>
          </a:p>
          <a:p>
            <a:endParaRPr lang="en-AU" baseline="0" dirty="0" smtClean="0"/>
          </a:p>
          <a:p>
            <a:r>
              <a:rPr lang="en-AU" baseline="0" dirty="0" smtClean="0"/>
              <a:t>I will finish the presentation with a number of conclusions</a:t>
            </a:r>
          </a:p>
          <a:p>
            <a:endParaRPr lang="en-AU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0476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On the next slide I will show a section cross section across</a:t>
            </a:r>
            <a:r>
              <a:rPr lang="en-AU" baseline="0" dirty="0" smtClean="0"/>
              <a:t> the salt diapir associated with the Kangaroo discovery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4322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 Kangaroo oil</a:t>
            </a:r>
            <a:r>
              <a:rPr lang="en-AU" baseline="0" dirty="0" smtClean="0"/>
              <a:t> field is </a:t>
            </a:r>
            <a:r>
              <a:rPr lang="en-AU" dirty="0" smtClean="0"/>
              <a:t>associated with a structural trap created by movement of the nearby salt-diapir</a:t>
            </a:r>
            <a:r>
              <a:rPr lang="en-AU" baseline="0" dirty="0" smtClean="0"/>
              <a:t> </a:t>
            </a:r>
            <a:r>
              <a:rPr lang="en-AU" dirty="0" smtClean="0"/>
              <a:t> (</a:t>
            </a:r>
            <a:r>
              <a:rPr lang="en-AU" dirty="0" err="1" smtClean="0"/>
              <a:t>halokinesis</a:t>
            </a:r>
            <a:r>
              <a:rPr lang="en-AU" dirty="0" smtClean="0"/>
              <a:t>)</a:t>
            </a:r>
          </a:p>
          <a:p>
            <a:endParaRPr lang="en-AU" dirty="0" smtClean="0"/>
          </a:p>
          <a:p>
            <a:r>
              <a:rPr lang="en-AU" dirty="0" smtClean="0"/>
              <a:t>The salt</a:t>
            </a:r>
            <a:r>
              <a:rPr lang="en-AU" baseline="0" dirty="0" smtClean="0"/>
              <a:t> diapir has breached the surface of the seafloor?</a:t>
            </a:r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Note that the salt-diapir is ~5km</a:t>
            </a:r>
            <a:r>
              <a:rPr lang="en-AU" baseline="0" dirty="0" smtClean="0"/>
              <a:t> across, and appears to be widening with depth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4708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Here are the outlines of the salt diapirs on the 1VD of the NORDIC 13 residual isostatic gravity data………</a:t>
            </a:r>
          </a:p>
          <a:p>
            <a:endParaRPr lang="en-AU" dirty="0" smtClean="0"/>
          </a:p>
          <a:p>
            <a:r>
              <a:rPr lang="en-AU" dirty="0" smtClean="0"/>
              <a:t>You can see an excellent correlation between the lows in the vertical gravity gradient and the locations of the salt diapirs.</a:t>
            </a:r>
          </a:p>
          <a:p>
            <a:endParaRPr lang="en-AU" dirty="0" smtClean="0"/>
          </a:p>
          <a:p>
            <a:r>
              <a:rPr lang="en-AU" dirty="0" smtClean="0"/>
              <a:t>However, there is a limit to the resolution of the NORDIC13 data…..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0309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What about other</a:t>
            </a:r>
            <a:r>
              <a:rPr lang="en-AU" baseline="0" dirty="0" smtClean="0"/>
              <a:t> gravity lows. Can these be salt structures as well. </a:t>
            </a:r>
          </a:p>
          <a:p>
            <a:r>
              <a:rPr lang="en-AU" dirty="0" smtClean="0"/>
              <a:t>First of all, note that most of the oil discoveries in this area are </a:t>
            </a:r>
            <a:r>
              <a:rPr lang="en-AU" b="1" i="1" dirty="0" smtClean="0"/>
              <a:t>situated on the flanks of these gravity gradients lows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093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 can show you another example</a:t>
            </a:r>
            <a:r>
              <a:rPr lang="en-AU" baseline="0" dirty="0" smtClean="0"/>
              <a:t> from the </a:t>
            </a:r>
            <a:r>
              <a:rPr lang="en-AU" b="0" baseline="0" dirty="0" smtClean="0"/>
              <a:t>nearby </a:t>
            </a:r>
            <a:r>
              <a:rPr lang="en-AU" b="0" dirty="0" err="1" smtClean="0">
                <a:solidFill>
                  <a:schemeClr val="bg1"/>
                </a:solidFill>
              </a:rPr>
              <a:t>Baúna</a:t>
            </a:r>
            <a:r>
              <a:rPr lang="en-AU" b="0" dirty="0" smtClean="0">
                <a:solidFill>
                  <a:schemeClr val="bg1"/>
                </a:solidFill>
              </a:rPr>
              <a:t> (formerly </a:t>
            </a:r>
            <a:r>
              <a:rPr lang="en-AU" b="0" dirty="0" err="1" smtClean="0">
                <a:solidFill>
                  <a:schemeClr val="bg1"/>
                </a:solidFill>
              </a:rPr>
              <a:t>Tiro</a:t>
            </a:r>
            <a:r>
              <a:rPr lang="en-AU" b="0" dirty="0" smtClean="0">
                <a:solidFill>
                  <a:schemeClr val="bg1"/>
                </a:solidFill>
              </a:rPr>
              <a:t>) oil field.</a:t>
            </a:r>
          </a:p>
          <a:p>
            <a:r>
              <a:rPr lang="en-AU" b="0" dirty="0" smtClean="0">
                <a:solidFill>
                  <a:schemeClr val="bg1"/>
                </a:solidFill>
              </a:rPr>
              <a:t>On the next slide I will have zoomed in on the red</a:t>
            </a:r>
            <a:r>
              <a:rPr lang="en-AU" b="0" baseline="0" dirty="0" smtClean="0">
                <a:solidFill>
                  <a:schemeClr val="bg1"/>
                </a:solidFill>
              </a:rPr>
              <a:t> </a:t>
            </a:r>
            <a:r>
              <a:rPr lang="en-AU" b="0" baseline="0" dirty="0" err="1" smtClean="0">
                <a:solidFill>
                  <a:schemeClr val="bg1"/>
                </a:solidFill>
              </a:rPr>
              <a:t>rectancle</a:t>
            </a:r>
            <a:r>
              <a:rPr lang="en-AU" b="0" baseline="0" dirty="0" smtClean="0">
                <a:solidFill>
                  <a:schemeClr val="bg1"/>
                </a:solidFill>
              </a:rPr>
              <a:t> (here)</a:t>
            </a:r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1389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So the gravity gradient low to the south-west of </a:t>
            </a:r>
            <a:r>
              <a:rPr lang="en-AU" dirty="0" err="1" smtClean="0"/>
              <a:t>Bauna</a:t>
            </a:r>
            <a:r>
              <a:rPr lang="en-AU" dirty="0" smtClean="0"/>
              <a:t> is </a:t>
            </a:r>
            <a:r>
              <a:rPr lang="en-AU" dirty="0" err="1" smtClean="0"/>
              <a:t>alo</a:t>
            </a:r>
            <a:r>
              <a:rPr lang="en-AU" dirty="0" smtClean="0"/>
              <a:t> associated with a salt diapir.</a:t>
            </a:r>
          </a:p>
          <a:p>
            <a:endParaRPr lang="en-AU" dirty="0" smtClean="0"/>
          </a:p>
          <a:p>
            <a:r>
              <a:rPr lang="en-AU" dirty="0" smtClean="0"/>
              <a:t>I have not found any geological information about the </a:t>
            </a:r>
            <a:r>
              <a:rPr lang="en-AU" dirty="0" err="1" smtClean="0"/>
              <a:t>Piracuca</a:t>
            </a:r>
            <a:r>
              <a:rPr lang="en-AU" dirty="0" smtClean="0"/>
              <a:t> oil field – but again the</a:t>
            </a:r>
            <a:r>
              <a:rPr lang="en-AU" baseline="0" dirty="0" smtClean="0"/>
              <a:t> two producing regions are situated on the flanks of gravity gradient lows.</a:t>
            </a:r>
          </a:p>
          <a:p>
            <a:endParaRPr lang="en-AU" baseline="0" dirty="0" smtClean="0"/>
          </a:p>
          <a:p>
            <a:r>
              <a:rPr lang="en-AU" baseline="0" dirty="0" smtClean="0"/>
              <a:t>In fact: </a:t>
            </a:r>
            <a:r>
              <a:rPr lang="en-AU" dirty="0" smtClean="0"/>
              <a:t>Most of the oil discoveries in this area are </a:t>
            </a:r>
            <a:r>
              <a:rPr lang="en-AU" b="1" i="1" dirty="0" smtClean="0"/>
              <a:t>situated on the flanks of gravity gradients lows associated with larger salt diapirs</a:t>
            </a:r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8187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Here is a TWT structure map</a:t>
            </a:r>
            <a:r>
              <a:rPr lang="en-AU" baseline="0" dirty="0" smtClean="0"/>
              <a:t> over the </a:t>
            </a:r>
            <a:r>
              <a:rPr lang="en-AU" b="0" dirty="0" err="1" smtClean="0">
                <a:solidFill>
                  <a:schemeClr val="bg1"/>
                </a:solidFill>
              </a:rPr>
              <a:t>Baúna</a:t>
            </a:r>
            <a:r>
              <a:rPr lang="en-AU" b="0" dirty="0" smtClean="0">
                <a:solidFill>
                  <a:schemeClr val="bg1"/>
                </a:solidFill>
              </a:rPr>
              <a:t> (</a:t>
            </a:r>
            <a:r>
              <a:rPr lang="en-AU" b="0" dirty="0" err="1" smtClean="0">
                <a:solidFill>
                  <a:schemeClr val="bg1"/>
                </a:solidFill>
              </a:rPr>
              <a:t>Tiro</a:t>
            </a:r>
            <a:r>
              <a:rPr lang="en-AU" b="0" dirty="0" smtClean="0">
                <a:solidFill>
                  <a:schemeClr val="bg1"/>
                </a:solidFill>
              </a:rPr>
              <a:t>) oil field.</a:t>
            </a:r>
          </a:p>
          <a:p>
            <a:endParaRPr lang="en-AU" b="0" dirty="0" smtClean="0">
              <a:solidFill>
                <a:schemeClr val="bg1"/>
              </a:solidFill>
            </a:endParaRPr>
          </a:p>
          <a:p>
            <a:r>
              <a:rPr lang="en-AU" b="0" dirty="0" smtClean="0">
                <a:solidFill>
                  <a:schemeClr val="bg1"/>
                </a:solidFill>
              </a:rPr>
              <a:t>Like the Kangaroo discovery</a:t>
            </a:r>
            <a:r>
              <a:rPr lang="en-AU" b="0" baseline="0" dirty="0" smtClean="0">
                <a:solidFill>
                  <a:schemeClr val="bg1"/>
                </a:solidFill>
              </a:rPr>
              <a:t> – the </a:t>
            </a:r>
            <a:r>
              <a:rPr lang="en-AU" b="0" baseline="0" dirty="0" err="1" smtClean="0">
                <a:solidFill>
                  <a:schemeClr val="bg1"/>
                </a:solidFill>
              </a:rPr>
              <a:t>Baúna</a:t>
            </a:r>
            <a:r>
              <a:rPr lang="en-AU" b="0" baseline="0" dirty="0" smtClean="0">
                <a:solidFill>
                  <a:schemeClr val="bg1"/>
                </a:solidFill>
              </a:rPr>
              <a:t> (</a:t>
            </a:r>
            <a:r>
              <a:rPr lang="en-AU" b="0" baseline="0" dirty="0" err="1" smtClean="0">
                <a:solidFill>
                  <a:schemeClr val="bg1"/>
                </a:solidFill>
              </a:rPr>
              <a:t>Tiro</a:t>
            </a:r>
            <a:r>
              <a:rPr lang="en-AU" b="0" baseline="0" dirty="0" smtClean="0">
                <a:solidFill>
                  <a:schemeClr val="bg1"/>
                </a:solidFill>
              </a:rPr>
              <a:t>) oil field is a structural/stratigraphic trap on the flank of a salt diapir.</a:t>
            </a:r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53811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</a:t>
            </a:r>
            <a:r>
              <a:rPr lang="en-AU" baseline="0" dirty="0" smtClean="0"/>
              <a:t> NORDIC13 gravity gradient lows may provide a map of the lateral extent of the larger salt-diapirs in the region.</a:t>
            </a:r>
          </a:p>
          <a:p>
            <a:endParaRPr lang="en-AU" baseline="0" dirty="0" smtClean="0"/>
          </a:p>
          <a:p>
            <a:r>
              <a:rPr lang="en-AU" baseline="0" dirty="0" smtClean="0"/>
              <a:t>These can be used as vectors for future exploration efforts. </a:t>
            </a:r>
          </a:p>
          <a:p>
            <a:endParaRPr lang="en-AU" baseline="0" dirty="0" smtClean="0"/>
          </a:p>
          <a:p>
            <a:r>
              <a:rPr lang="en-AU" baseline="0" dirty="0" smtClean="0"/>
              <a:t>Further 3D Modelling can provide more information about the distribution of </a:t>
            </a:r>
            <a:r>
              <a:rPr lang="en-AU" baseline="0" dirty="0" err="1" smtClean="0"/>
              <a:t>halites</a:t>
            </a:r>
            <a:r>
              <a:rPr lang="en-AU" baseline="0" dirty="0" smtClean="0"/>
              <a:t> and clastic sediments in the sub-basin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87891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Here is the NORDIC13 free air gravity over the area…..</a:t>
            </a:r>
          </a:p>
          <a:p>
            <a:endParaRPr lang="en-AU" dirty="0" smtClean="0"/>
          </a:p>
          <a:p>
            <a:r>
              <a:rPr lang="en-AU" dirty="0" smtClean="0"/>
              <a:t>Note the strong SW-NE running gravity gradient traversing the region – indicating a</a:t>
            </a:r>
            <a:r>
              <a:rPr lang="en-AU" baseline="0" dirty="0" smtClean="0"/>
              <a:t> regional fault or lithological contact.</a:t>
            </a:r>
          </a:p>
          <a:p>
            <a:endParaRPr lang="en-AU" baseline="0" dirty="0" smtClean="0"/>
          </a:p>
          <a:p>
            <a:r>
              <a:rPr lang="en-AU" baseline="0" dirty="0" smtClean="0"/>
              <a:t>Also note the elongated gravity low running parallel to the east. Indicating a sub-basin.</a:t>
            </a:r>
          </a:p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>
                <a:solidFill>
                  <a:prstClr val="black"/>
                </a:solidFill>
              </a:rPr>
              <a:pPr/>
              <a:t>37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24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947A62-391D-4EE3-8FDA-E220882208D4}" type="slidenum">
              <a:rPr lang="da-DK" altLang="da-DK" smtClean="0"/>
              <a:pPr>
                <a:spcBef>
                  <a:spcPct val="0"/>
                </a:spcBef>
              </a:pPr>
              <a:t>4</a:t>
            </a:fld>
            <a:endParaRPr lang="da-DK" altLang="da-DK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a-DK" dirty="0" smtClean="0"/>
          </a:p>
        </p:txBody>
      </p:sp>
    </p:spTree>
    <p:extLst>
      <p:ext uri="{BB962C8B-B14F-4D97-AF65-F5344CB8AC3E}">
        <p14:creationId xmlns:p14="http://schemas.microsoft.com/office/powerpoint/2010/main" val="639474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947A62-391D-4EE3-8FDA-E220882208D4}" type="slidenum">
              <a:rPr lang="da-DK" altLang="da-DK" smtClean="0"/>
              <a:pPr>
                <a:spcBef>
                  <a:spcPct val="0"/>
                </a:spcBef>
              </a:pPr>
              <a:t>7</a:t>
            </a:fld>
            <a:endParaRPr lang="da-DK" altLang="da-DK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a-DK" smtClean="0"/>
          </a:p>
        </p:txBody>
      </p:sp>
    </p:spTree>
    <p:extLst>
      <p:ext uri="{BB962C8B-B14F-4D97-AF65-F5344CB8AC3E}">
        <p14:creationId xmlns:p14="http://schemas.microsoft.com/office/powerpoint/2010/main" val="3849045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explore the smaller</a:t>
            </a:r>
            <a:r>
              <a:rPr lang="en-US" baseline="0" dirty="0" smtClean="0"/>
              <a:t> gravity low in the central Canadian Basin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92343-3B91-1B4A-A68F-31E8A62916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54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7424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4174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7258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C268-08BE-49B3-83F1-78860AB3E6D8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9652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36033-C0E8-4A15-8582-7F397442F2B2}" type="datetime1">
              <a:rPr lang="en-AU" smtClean="0"/>
              <a:t>29/09/2017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09DE-8AF7-4358-80A3-A87E4EADD1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9069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6A9E7-8731-4362-BDEF-ABCDAE6AE0C4}" type="datetime1">
              <a:rPr lang="en-AU" smtClean="0"/>
              <a:t>29/09/2017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09DE-8AF7-4358-80A3-A87E4EADD1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562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FF4B-FD78-41C5-8635-42572B455487}" type="datetime1">
              <a:rPr lang="en-AU" smtClean="0"/>
              <a:t>29/09/2017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09DE-8AF7-4358-80A3-A87E4EADD1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2572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F1FB5-E4CF-41F9-BCD9-869CD860932E}" type="datetime1">
              <a:rPr lang="en-AU" smtClean="0"/>
              <a:t>29/09/2017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09DE-8AF7-4358-80A3-A87E4EADD1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9794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95CC-8612-4365-AFD6-E2255AB36393}" type="datetime1">
              <a:rPr lang="en-AU" smtClean="0"/>
              <a:t>29/09/2017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09DE-8AF7-4358-80A3-A87E4EADD1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304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F274-EEF7-4D33-9078-FA20D662101B}" type="datetime1">
              <a:rPr lang="en-AU" smtClean="0"/>
              <a:t>29/09/2017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09DE-8AF7-4358-80A3-A87E4EADD1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213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76B9-C5ED-4C10-91EA-CA9A033E74D5}" type="datetime1">
              <a:rPr lang="en-AU" smtClean="0"/>
              <a:t>29/09/2017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09DE-8AF7-4358-80A3-A87E4EADD1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227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5208-1D34-4ECE-A33B-22808414BA34}" type="datetime1">
              <a:rPr lang="en-AU" smtClean="0"/>
              <a:t>29/09/2017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09DE-8AF7-4358-80A3-A87E4EADD1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7919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80B0-83E7-4ACF-B51F-83A16CD5BDEC}" type="datetime1">
              <a:rPr lang="en-AU" smtClean="0"/>
              <a:t>29/09/2017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09DE-8AF7-4358-80A3-A87E4EADD1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6363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5DF8-627D-40D6-8595-624FC8A406F6}" type="datetime1">
              <a:rPr lang="en-AU" smtClean="0"/>
              <a:t>29/09/2017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09DE-8AF7-4358-80A3-A87E4EADD1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5276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59C51-F992-433A-8F20-3D9B9BCDCEE5}" type="datetime1">
              <a:rPr lang="en-AU" smtClean="0"/>
              <a:t>29/09/2017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09DE-8AF7-4358-80A3-A87E4EADD1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8047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553C9-6FE7-4606-A310-C85AF257BDBD}" type="datetime1">
              <a:rPr lang="en-AU" smtClean="0"/>
              <a:t>29/09/2017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C09DE-8AF7-4358-80A3-A87E4EADD1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535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asbjorn.christensen@nordicgeoscience.com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p.gov.br/?dw=39132" TargetMode="External"/><Relationship Id="rId7" Type="http://schemas.openxmlformats.org/officeDocument/2006/relationships/image" Target="../media/image1.jpeg"/><Relationship Id="rId2" Type="http://schemas.openxmlformats.org/officeDocument/2006/relationships/hyperlink" Target="http://www.galpenergia.com/EN/Investidor/Apresentacoes/Documents/Pre-salt%20Santos%20basi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rasil-rounds.gov.br/arquivos/Seminarios_P1/Apresentacoes/partilha1_tecnico_ambiental_ingles.pdf" TargetMode="External"/><Relationship Id="rId5" Type="http://schemas.openxmlformats.org/officeDocument/2006/relationships/hyperlink" Target="https://www.kivi.nl/uploads/media/565f1082c89da/Pre-Salt_Presentation_to_KIVI_Oct14_R2.pdf" TargetMode="External"/><Relationship Id="rId4" Type="http://schemas.openxmlformats.org/officeDocument/2006/relationships/hyperlink" Target="https://www.slb.com/~/media/Files/resources/oilfield_review/ors10/aut10/03_presalt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973287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Using the NORDIC13 and DTU15 global marine gravity fields for geological interpretation in the Arctic Ocean and in the Santos Area off-shore Brazil 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3630300"/>
            <a:ext cx="6400800" cy="1314450"/>
          </a:xfrm>
        </p:spPr>
        <p:txBody>
          <a:bodyPr>
            <a:normAutofit fontScale="70000" lnSpcReduction="20000"/>
          </a:bodyPr>
          <a:lstStyle/>
          <a:p>
            <a:r>
              <a:rPr lang="da-DK" dirty="0"/>
              <a:t>Ole B. Andersen (DTU Space).  </a:t>
            </a:r>
            <a:r>
              <a:rPr lang="da-DK" dirty="0" err="1" smtClean="0"/>
              <a:t>Asbjoern</a:t>
            </a:r>
            <a:r>
              <a:rPr lang="da-DK" dirty="0" smtClean="0"/>
              <a:t> </a:t>
            </a:r>
            <a:r>
              <a:rPr lang="da-DK" dirty="0"/>
              <a:t>N. Christensen (Nordic Geoscience), Arne Døssing (DTU Space), Carmen </a:t>
            </a:r>
            <a:r>
              <a:rPr lang="da-DK" dirty="0" err="1"/>
              <a:t>Gaina</a:t>
            </a:r>
            <a:r>
              <a:rPr lang="da-DK" dirty="0"/>
              <a:t> (University of Oslo) and H. Ruth Jackson (</a:t>
            </a:r>
            <a:r>
              <a:rPr lang="da-DK" dirty="0" err="1"/>
              <a:t>Geological</a:t>
            </a:r>
            <a:r>
              <a:rPr lang="da-DK" dirty="0"/>
              <a:t> </a:t>
            </a:r>
            <a:r>
              <a:rPr lang="da-DK" dirty="0" err="1"/>
              <a:t>S</a:t>
            </a:r>
            <a:r>
              <a:rPr lang="da-DK" dirty="0" err="1" smtClean="0"/>
              <a:t>urvey</a:t>
            </a:r>
            <a:r>
              <a:rPr lang="da-DK" dirty="0" smtClean="0"/>
              <a:t> </a:t>
            </a:r>
            <a:r>
              <a:rPr lang="da-DK" dirty="0"/>
              <a:t>of Canada Atlantic).</a:t>
            </a:r>
            <a:endParaRPr lang="en-AU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725726" cy="497408"/>
          </a:xfrm>
          <a:prstGeom prst="rect">
            <a:avLst/>
          </a:prstGeom>
        </p:spPr>
      </p:pic>
      <p:pic>
        <p:nvPicPr>
          <p:cNvPr id="5" name="Picture 9" descr="DTU-DK-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2"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83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240AEF84-E0FE-4B41-8341-8B3C4392ED9F" descr="551EC050-D811-4127-8480-D6BD9715AB0B@sgt-d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875" y="303499"/>
            <a:ext cx="5031871" cy="465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5536" y="483518"/>
            <a:ext cx="5829300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sz="3600" kern="0" dirty="0"/>
              <a:t>SS 23.1 </a:t>
            </a:r>
          </a:p>
          <a:p>
            <a:endParaRPr lang="en-US" sz="1800" kern="0" dirty="0"/>
          </a:p>
          <a:p>
            <a:endParaRPr lang="en-US" sz="1800" kern="0" dirty="0"/>
          </a:p>
          <a:p>
            <a:r>
              <a:rPr lang="en-US" sz="1800" kern="0" dirty="0"/>
              <a:t>DTU15 </a:t>
            </a:r>
          </a:p>
          <a:p>
            <a:r>
              <a:rPr lang="en-US" sz="1800" kern="0" dirty="0"/>
              <a:t>Patched in</a:t>
            </a:r>
          </a:p>
          <a:p>
            <a:r>
              <a:rPr lang="en-US" sz="1800" kern="0" dirty="0"/>
              <a:t>north of 79N</a:t>
            </a:r>
          </a:p>
        </p:txBody>
      </p:sp>
    </p:spTree>
    <p:extLst>
      <p:ext uri="{BB962C8B-B14F-4D97-AF65-F5344CB8AC3E}">
        <p14:creationId xmlns:p14="http://schemas.microsoft.com/office/powerpoint/2010/main" val="363749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DTU15</a:t>
            </a:r>
            <a:endParaRPr lang="en-US" dirty="0"/>
          </a:p>
        </p:txBody>
      </p:sp>
      <p:pic>
        <p:nvPicPr>
          <p:cNvPr id="89090" name="0417C6FD-9046-443A-B3B6-477411EF2680" descr="128350B4-9256-4EFB-88CF-86F80A447973@sgt-d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90" y="357504"/>
            <a:ext cx="5077436" cy="474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878563"/>
            <a:ext cx="1406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/>
              <a:t>DTU 15</a:t>
            </a:r>
            <a:endParaRPr lang="da-DK" sz="3200" b="1" dirty="0"/>
          </a:p>
        </p:txBody>
      </p:sp>
    </p:spTree>
    <p:extLst>
      <p:ext uri="{BB962C8B-B14F-4D97-AF65-F5344CB8AC3E}">
        <p14:creationId xmlns:p14="http://schemas.microsoft.com/office/powerpoint/2010/main" val="17723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53" y="573529"/>
            <a:ext cx="6562563" cy="405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269252"/>
              </p:ext>
            </p:extLst>
          </p:nvPr>
        </p:nvGraphicFramePr>
        <p:xfrm>
          <a:off x="624062" y="2583191"/>
          <a:ext cx="4572000" cy="1714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  <a:gridCol w="1143000"/>
              </a:tblGrid>
              <a:tr h="480060"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865000</a:t>
                      </a:r>
                    </a:p>
                    <a:p>
                      <a:r>
                        <a:rPr lang="da-DK" sz="1400" dirty="0" smtClean="0"/>
                        <a:t>NGA</a:t>
                      </a:r>
                      <a:r>
                        <a:rPr lang="da-DK" sz="1400" baseline="0" dirty="0" smtClean="0"/>
                        <a:t> data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STD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Max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Mean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DTU15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3.87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28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-0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373674"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DTU17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3.37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28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smtClean="0"/>
                        <a:t>-0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SS V23.1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3.61*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28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0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EGM08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5.97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42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-1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403648" y="234974"/>
            <a:ext cx="56571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/>
              <a:t>Compariwon</a:t>
            </a:r>
            <a:r>
              <a:rPr lang="en-US" sz="1600" b="1" dirty="0" smtClean="0"/>
              <a:t> with </a:t>
            </a:r>
            <a:r>
              <a:rPr lang="en-US" sz="1600" b="1" dirty="0" err="1" smtClean="0"/>
              <a:t>Univ</a:t>
            </a:r>
            <a:r>
              <a:rPr lang="en-US" sz="1600" b="1" dirty="0" smtClean="0"/>
              <a:t> of Alaska </a:t>
            </a:r>
            <a:r>
              <a:rPr lang="en-US" sz="1600" b="1" dirty="0"/>
              <a:t>(North of 68</a:t>
            </a:r>
            <a:r>
              <a:rPr lang="en-US" sz="1600" b="1" dirty="0" smtClean="0"/>
              <a:t>) submarine data  </a:t>
            </a:r>
            <a:endParaRPr lang="en-US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331640" y="4630880"/>
            <a:ext cx="46323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350" dirty="0" smtClean="0">
                <a:solidFill>
                  <a:srgbClr val="00B050"/>
                </a:solidFill>
              </a:rPr>
              <a:t>* For SSV23.1 </a:t>
            </a:r>
            <a:r>
              <a:rPr lang="da-DK" sz="1350" dirty="0" err="1" smtClean="0">
                <a:solidFill>
                  <a:srgbClr val="00B050"/>
                </a:solidFill>
              </a:rPr>
              <a:t>comparison</a:t>
            </a:r>
            <a:r>
              <a:rPr lang="da-DK" sz="1350" dirty="0" smtClean="0">
                <a:solidFill>
                  <a:srgbClr val="00B050"/>
                </a:solidFill>
              </a:rPr>
              <a:t> I </a:t>
            </a:r>
            <a:r>
              <a:rPr lang="da-DK" sz="1350" dirty="0" err="1" smtClean="0">
                <a:solidFill>
                  <a:srgbClr val="00B050"/>
                </a:solidFill>
              </a:rPr>
              <a:t>only</a:t>
            </a:r>
            <a:r>
              <a:rPr lang="da-DK" sz="1350" dirty="0" smtClean="0">
                <a:solidFill>
                  <a:srgbClr val="00B050"/>
                </a:solidFill>
              </a:rPr>
              <a:t> </a:t>
            </a:r>
            <a:r>
              <a:rPr lang="da-DK" sz="1350" dirty="0" err="1">
                <a:solidFill>
                  <a:srgbClr val="00B050"/>
                </a:solidFill>
              </a:rPr>
              <a:t>used</a:t>
            </a:r>
            <a:r>
              <a:rPr lang="da-DK" sz="1350" dirty="0">
                <a:solidFill>
                  <a:srgbClr val="00B050"/>
                </a:solidFill>
              </a:rPr>
              <a:t> 599400 data </a:t>
            </a:r>
            <a:r>
              <a:rPr lang="da-DK" sz="1350" dirty="0" err="1">
                <a:solidFill>
                  <a:srgbClr val="00B050"/>
                </a:solidFill>
              </a:rPr>
              <a:t>south</a:t>
            </a:r>
            <a:r>
              <a:rPr lang="da-DK" sz="1350" dirty="0">
                <a:solidFill>
                  <a:srgbClr val="00B050"/>
                </a:solidFill>
              </a:rPr>
              <a:t> of 80N</a:t>
            </a:r>
          </a:p>
        </p:txBody>
      </p:sp>
    </p:spTree>
    <p:extLst>
      <p:ext uri="{BB962C8B-B14F-4D97-AF65-F5344CB8AC3E}">
        <p14:creationId xmlns:p14="http://schemas.microsoft.com/office/powerpoint/2010/main" val="53963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-468560" y="72558"/>
            <a:ext cx="8229600" cy="857250"/>
          </a:xfrm>
        </p:spPr>
        <p:txBody>
          <a:bodyPr>
            <a:normAutofit/>
          </a:bodyPr>
          <a:lstStyle/>
          <a:p>
            <a:r>
              <a:rPr lang="da-DK" altLang="da-DK" sz="4000" dirty="0" err="1" smtClean="0"/>
              <a:t>LomGrav</a:t>
            </a:r>
            <a:r>
              <a:rPr lang="da-DK" altLang="da-DK" sz="4000" dirty="0" smtClean="0"/>
              <a:t> 2009 </a:t>
            </a:r>
            <a:r>
              <a:rPr lang="da-DK" altLang="da-DK" sz="4000" dirty="0" err="1" smtClean="0"/>
              <a:t>Airborne</a:t>
            </a:r>
            <a:r>
              <a:rPr lang="da-DK" altLang="da-DK" sz="4000" dirty="0" smtClean="0"/>
              <a:t> </a:t>
            </a:r>
            <a:r>
              <a:rPr lang="da-DK" altLang="da-DK" sz="4000" dirty="0" err="1" smtClean="0"/>
              <a:t>survey</a:t>
            </a:r>
            <a:r>
              <a:rPr lang="da-DK" altLang="da-DK" sz="4000" dirty="0" smtClean="0"/>
              <a:t>. 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114449" y="1060849"/>
            <a:ext cx="8229600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da-DK" sz="2400" dirty="0" smtClean="0"/>
              <a:t>Region has Permanent ice coverage</a:t>
            </a:r>
          </a:p>
          <a:p>
            <a:pPr marL="0" indent="0">
              <a:buNone/>
            </a:pPr>
            <a:r>
              <a:rPr lang="en-US" altLang="da-DK" sz="2400" dirty="0" smtClean="0"/>
              <a:t>Making it bad for </a:t>
            </a:r>
            <a:r>
              <a:rPr lang="en-US" altLang="da-DK" sz="2400" dirty="0" err="1" smtClean="0"/>
              <a:t>altimetric</a:t>
            </a:r>
            <a:r>
              <a:rPr lang="en-US" altLang="da-DK" sz="2400" dirty="0" smtClean="0"/>
              <a:t> gravity</a:t>
            </a:r>
          </a:p>
          <a:p>
            <a:pPr marL="0" indent="0">
              <a:buNone/>
            </a:pPr>
            <a:r>
              <a:rPr lang="en-US" altLang="da-DK" sz="2400" dirty="0" smtClean="0"/>
              <a:t>DTU gravity is still more ”noisy” </a:t>
            </a:r>
          </a:p>
          <a:p>
            <a:pPr marL="0" indent="0">
              <a:buNone/>
            </a:pPr>
            <a:r>
              <a:rPr lang="en-US" altLang="da-DK" sz="2400" dirty="0" smtClean="0"/>
              <a:t>Here than elsewhere.</a:t>
            </a:r>
          </a:p>
          <a:p>
            <a:pPr marL="0" indent="0">
              <a:buNone/>
            </a:pPr>
            <a:r>
              <a:rPr lang="en-US" altLang="da-DK" sz="2400" dirty="0" smtClean="0"/>
              <a:t>In line with knowledge about</a:t>
            </a:r>
          </a:p>
          <a:p>
            <a:pPr marL="0" indent="0">
              <a:buNone/>
            </a:pPr>
            <a:r>
              <a:rPr lang="en-US" altLang="da-DK" sz="2400" dirty="0" smtClean="0"/>
              <a:t>Higher noise on 20 </a:t>
            </a:r>
            <a:r>
              <a:rPr lang="en-US" altLang="da-DK" sz="2400" dirty="0" err="1" smtClean="0"/>
              <a:t>hz</a:t>
            </a:r>
            <a:r>
              <a:rPr lang="en-US" altLang="da-DK" sz="2400" dirty="0" smtClean="0"/>
              <a:t> SSH obs. </a:t>
            </a: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21424"/>
            <a:ext cx="4025503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190311"/>
              </p:ext>
            </p:extLst>
          </p:nvPr>
        </p:nvGraphicFramePr>
        <p:xfrm>
          <a:off x="323528" y="3916028"/>
          <a:ext cx="6408712" cy="1051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864096"/>
                <a:gridCol w="1152128"/>
                <a:gridCol w="1224136"/>
                <a:gridCol w="1296144"/>
              </a:tblGrid>
              <a:tr h="480211"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All </a:t>
                      </a:r>
                    </a:p>
                    <a:p>
                      <a:r>
                        <a:rPr lang="da-DK" sz="2000" dirty="0" smtClean="0"/>
                        <a:t>mGal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DTU13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DTU15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EGM08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DTU17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</a:tr>
              <a:tr h="278218">
                <a:tc>
                  <a:txBody>
                    <a:bodyPr/>
                    <a:lstStyle/>
                    <a:p>
                      <a:r>
                        <a:rPr lang="da-DK" sz="2000" dirty="0" err="1" smtClean="0"/>
                        <a:t>LomGrav</a:t>
                      </a:r>
                      <a:r>
                        <a:rPr lang="da-DK" sz="2000" dirty="0" smtClean="0"/>
                        <a:t> 2009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5.89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5.45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9.82 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4.22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</a:tr>
            </a:tbl>
          </a:graphicData>
        </a:graphic>
      </p:graphicFrame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-464" r="-351"/>
          <a:stretch/>
        </p:blipFill>
        <p:spPr>
          <a:xfrm>
            <a:off x="7380312" y="-60847"/>
            <a:ext cx="1748159" cy="206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4000" dirty="0" err="1"/>
              <a:t>Cretaceous</a:t>
            </a:r>
            <a:r>
              <a:rPr lang="da-DK" sz="4000" dirty="0"/>
              <a:t> ocean </a:t>
            </a:r>
            <a:r>
              <a:rPr lang="da-DK" sz="4000" dirty="0" smtClean="0"/>
              <a:t>formation </a:t>
            </a:r>
            <a:r>
              <a:rPr lang="da-DK" sz="4000" dirty="0"/>
              <a:t>in the </a:t>
            </a:r>
            <a:r>
              <a:rPr lang="da-DK" sz="4000" dirty="0" err="1"/>
              <a:t>Arctic</a:t>
            </a:r>
            <a:r>
              <a:rPr lang="da-DK" sz="4000" dirty="0"/>
              <a:t> 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8043" y="843558"/>
            <a:ext cx="4968552" cy="4299942"/>
          </a:xfrm>
        </p:spPr>
        <p:txBody>
          <a:bodyPr>
            <a:normAutofit fontScale="92500" lnSpcReduction="10000"/>
          </a:bodyPr>
          <a:lstStyle/>
          <a:p>
            <a:r>
              <a:rPr lang="da-DK" sz="2400" dirty="0" err="1" smtClean="0"/>
              <a:t>Ameration</a:t>
            </a:r>
            <a:r>
              <a:rPr lang="da-DK" sz="2400" dirty="0" smtClean="0"/>
              <a:t> and </a:t>
            </a:r>
            <a:r>
              <a:rPr lang="da-DK" sz="2400" dirty="0" err="1" smtClean="0"/>
              <a:t>Eurasian</a:t>
            </a:r>
            <a:r>
              <a:rPr lang="da-DK" sz="2400" dirty="0" smtClean="0"/>
              <a:t> </a:t>
            </a:r>
            <a:r>
              <a:rPr lang="da-DK" sz="2400" dirty="0" err="1" smtClean="0"/>
              <a:t>basin</a:t>
            </a:r>
            <a:r>
              <a:rPr lang="da-DK" sz="2400" dirty="0" smtClean="0"/>
              <a:t> </a:t>
            </a:r>
            <a:r>
              <a:rPr lang="da-DK" sz="2400" dirty="0" err="1" smtClean="0"/>
              <a:t>separated</a:t>
            </a:r>
            <a:r>
              <a:rPr lang="da-DK" sz="2400" dirty="0" smtClean="0"/>
              <a:t> by </a:t>
            </a:r>
            <a:r>
              <a:rPr lang="da-DK" sz="2400" dirty="0" err="1" smtClean="0"/>
              <a:t>Lomonosov</a:t>
            </a:r>
            <a:r>
              <a:rPr lang="da-DK" sz="2400" dirty="0" smtClean="0"/>
              <a:t> </a:t>
            </a:r>
            <a:r>
              <a:rPr lang="da-DK" sz="2400" dirty="0" err="1" smtClean="0"/>
              <a:t>Ridge</a:t>
            </a:r>
            <a:r>
              <a:rPr lang="da-DK" sz="2400" dirty="0" smtClean="0"/>
              <a:t> </a:t>
            </a:r>
            <a:r>
              <a:rPr lang="da-DK" sz="2400" dirty="0" err="1" smtClean="0"/>
              <a:t>across</a:t>
            </a:r>
            <a:r>
              <a:rPr lang="da-DK" sz="2400" dirty="0" smtClean="0"/>
              <a:t> North </a:t>
            </a:r>
            <a:r>
              <a:rPr lang="da-DK" sz="2400" dirty="0" err="1" smtClean="0"/>
              <a:t>Pole</a:t>
            </a:r>
            <a:r>
              <a:rPr lang="da-DK" sz="2400" dirty="0" smtClean="0"/>
              <a:t>.</a:t>
            </a:r>
          </a:p>
          <a:p>
            <a:r>
              <a:rPr lang="da-DK" sz="2400" dirty="0" smtClean="0"/>
              <a:t>South </a:t>
            </a:r>
            <a:r>
              <a:rPr lang="da-DK" sz="2400" dirty="0" err="1" smtClean="0"/>
              <a:t>Amerasia</a:t>
            </a:r>
            <a:r>
              <a:rPr lang="da-DK" sz="2400" dirty="0" smtClean="0"/>
              <a:t> </a:t>
            </a:r>
            <a:r>
              <a:rPr lang="da-DK" sz="2400" dirty="0" err="1" smtClean="0"/>
              <a:t>Ridge</a:t>
            </a:r>
            <a:r>
              <a:rPr lang="da-DK" sz="2400" dirty="0" smtClean="0"/>
              <a:t> is </a:t>
            </a:r>
            <a:r>
              <a:rPr lang="da-DK" sz="2400" dirty="0" err="1" smtClean="0"/>
              <a:t>poorly</a:t>
            </a:r>
            <a:r>
              <a:rPr lang="da-DK" sz="2400" dirty="0" smtClean="0"/>
              <a:t> </a:t>
            </a:r>
            <a:r>
              <a:rPr lang="da-DK" sz="2400" dirty="0" err="1" smtClean="0"/>
              <a:t>known</a:t>
            </a:r>
            <a:r>
              <a:rPr lang="da-DK" sz="2400" dirty="0" smtClean="0"/>
              <a:t>. It </a:t>
            </a:r>
            <a:r>
              <a:rPr lang="da-DK" sz="2400" dirty="0" err="1" smtClean="0"/>
              <a:t>was</a:t>
            </a:r>
            <a:r>
              <a:rPr lang="da-DK" sz="2400" dirty="0" smtClean="0"/>
              <a:t> </a:t>
            </a:r>
            <a:r>
              <a:rPr lang="da-DK" sz="2400" dirty="0" err="1" smtClean="0"/>
              <a:t>identified</a:t>
            </a:r>
            <a:r>
              <a:rPr lang="da-DK" sz="2400" dirty="0" smtClean="0"/>
              <a:t> in 1994 </a:t>
            </a:r>
            <a:r>
              <a:rPr lang="da-DK" sz="2400" dirty="0" err="1" smtClean="0"/>
              <a:t>satellite</a:t>
            </a:r>
            <a:r>
              <a:rPr lang="da-DK" sz="2400" dirty="0" smtClean="0"/>
              <a:t> </a:t>
            </a:r>
            <a:r>
              <a:rPr lang="da-DK" sz="2400" dirty="0" err="1" smtClean="0"/>
              <a:t>altimetry</a:t>
            </a:r>
            <a:r>
              <a:rPr lang="da-DK" sz="2400" dirty="0" smtClean="0"/>
              <a:t>  (</a:t>
            </a:r>
            <a:r>
              <a:rPr lang="da-DK" sz="2400" dirty="0" err="1" smtClean="0"/>
              <a:t>Laxon</a:t>
            </a:r>
            <a:r>
              <a:rPr lang="da-DK" sz="2400" dirty="0" smtClean="0"/>
              <a:t> and </a:t>
            </a:r>
            <a:r>
              <a:rPr lang="da-DK" sz="2400" dirty="0" err="1" smtClean="0"/>
              <a:t>McAdoo</a:t>
            </a:r>
            <a:r>
              <a:rPr lang="da-DK" sz="2400" dirty="0" smtClean="0"/>
              <a:t>).</a:t>
            </a:r>
          </a:p>
          <a:p>
            <a:r>
              <a:rPr lang="da-DK" sz="2400" dirty="0" smtClean="0"/>
              <a:t>The low is </a:t>
            </a:r>
            <a:r>
              <a:rPr lang="da-DK" sz="2400" dirty="0" err="1" smtClean="0"/>
              <a:t>representing</a:t>
            </a:r>
            <a:r>
              <a:rPr lang="da-DK" sz="2400" dirty="0" smtClean="0"/>
              <a:t> a fossil </a:t>
            </a:r>
            <a:r>
              <a:rPr lang="da-DK" sz="2400" dirty="0" err="1" smtClean="0"/>
              <a:t>spreading</a:t>
            </a:r>
            <a:r>
              <a:rPr lang="da-DK" sz="2400" dirty="0" smtClean="0"/>
              <a:t> center </a:t>
            </a:r>
            <a:r>
              <a:rPr lang="da-DK" sz="2400" dirty="0" err="1" smtClean="0"/>
              <a:t>which</a:t>
            </a:r>
            <a:r>
              <a:rPr lang="da-DK" sz="2400" dirty="0" smtClean="0"/>
              <a:t> Canada </a:t>
            </a:r>
            <a:r>
              <a:rPr lang="da-DK" sz="2400" dirty="0" err="1" smtClean="0"/>
              <a:t>opened</a:t>
            </a:r>
            <a:r>
              <a:rPr lang="da-DK" sz="2400" dirty="0" smtClean="0"/>
              <a:t> by rotation </a:t>
            </a:r>
            <a:r>
              <a:rPr lang="da-DK" sz="2400" dirty="0" err="1" smtClean="0"/>
              <a:t>during</a:t>
            </a:r>
            <a:r>
              <a:rPr lang="da-DK" sz="2400" dirty="0" smtClean="0"/>
              <a:t> </a:t>
            </a:r>
            <a:r>
              <a:rPr lang="da-DK" sz="2400" dirty="0" err="1" smtClean="0"/>
              <a:t>cretaceous</a:t>
            </a:r>
            <a:r>
              <a:rPr lang="da-DK" sz="2400" dirty="0" smtClean="0"/>
              <a:t>.</a:t>
            </a:r>
          </a:p>
          <a:p>
            <a:r>
              <a:rPr lang="da-DK" sz="2400" dirty="0" smtClean="0"/>
              <a:t>High </a:t>
            </a:r>
            <a:r>
              <a:rPr lang="da-DK" sz="2400" dirty="0" err="1" smtClean="0"/>
              <a:t>Arctic</a:t>
            </a:r>
            <a:r>
              <a:rPr lang="da-DK" sz="2400" dirty="0" smtClean="0"/>
              <a:t> Large </a:t>
            </a:r>
            <a:r>
              <a:rPr lang="da-DK" sz="2400" dirty="0" err="1" smtClean="0"/>
              <a:t>Igneous</a:t>
            </a:r>
            <a:r>
              <a:rPr lang="da-DK" sz="2400" dirty="0" smtClean="0"/>
              <a:t> </a:t>
            </a:r>
            <a:r>
              <a:rPr lang="da-DK" sz="2400" dirty="0" err="1" smtClean="0"/>
              <a:t>Provinces</a:t>
            </a:r>
            <a:r>
              <a:rPr lang="da-DK" sz="2400" dirty="0" smtClean="0"/>
              <a:t> (HALIP) has </a:t>
            </a:r>
            <a:r>
              <a:rPr lang="da-DK" sz="2400" dirty="0" err="1" smtClean="0"/>
              <a:t>overprinted</a:t>
            </a:r>
            <a:r>
              <a:rPr lang="da-DK" sz="2400" dirty="0" smtClean="0"/>
              <a:t> most of </a:t>
            </a:r>
            <a:r>
              <a:rPr lang="da-DK" sz="2400" dirty="0" err="1" smtClean="0"/>
              <a:t>its</a:t>
            </a:r>
            <a:r>
              <a:rPr lang="da-DK" sz="2400" dirty="0" smtClean="0"/>
              <a:t> </a:t>
            </a:r>
            <a:r>
              <a:rPr lang="da-DK" sz="2400" dirty="0" err="1" smtClean="0"/>
              <a:t>earlier</a:t>
            </a:r>
            <a:r>
              <a:rPr lang="da-DK" sz="2400" dirty="0" smtClean="0"/>
              <a:t> </a:t>
            </a:r>
            <a:r>
              <a:rPr lang="da-DK" sz="2400" dirty="0" err="1" smtClean="0"/>
              <a:t>structures</a:t>
            </a:r>
            <a:r>
              <a:rPr lang="da-DK" sz="2400" dirty="0" smtClean="0"/>
              <a:t> </a:t>
            </a:r>
            <a:r>
              <a:rPr lang="da-DK" sz="2400" dirty="0" err="1" smtClean="0"/>
              <a:t>particulaly</a:t>
            </a:r>
            <a:r>
              <a:rPr lang="da-DK" sz="2400" dirty="0" smtClean="0"/>
              <a:t> </a:t>
            </a:r>
            <a:r>
              <a:rPr lang="da-DK" sz="2400" dirty="0" err="1" smtClean="0"/>
              <a:t>within</a:t>
            </a:r>
            <a:r>
              <a:rPr lang="da-DK" sz="2400" dirty="0" smtClean="0"/>
              <a:t>  the </a:t>
            </a:r>
            <a:r>
              <a:rPr lang="da-DK" sz="2400" dirty="0" err="1" smtClean="0"/>
              <a:t>Amerasia</a:t>
            </a:r>
            <a:r>
              <a:rPr lang="da-DK" sz="2400" dirty="0" smtClean="0"/>
              <a:t> Basin </a:t>
            </a:r>
          </a:p>
          <a:p>
            <a:pPr marL="0" indent="0">
              <a:buNone/>
            </a:pPr>
            <a:endParaRPr lang="da-DK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456862"/>
            <a:ext cx="5041962" cy="7037861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4"/>
          <a:stretch/>
        </p:blipFill>
        <p:spPr bwMode="auto">
          <a:xfrm>
            <a:off x="4628525" y="634604"/>
            <a:ext cx="5112568" cy="540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33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9885" y="-128645"/>
            <a:ext cx="8229600" cy="857250"/>
          </a:xfrm>
        </p:spPr>
        <p:txBody>
          <a:bodyPr/>
          <a:lstStyle/>
          <a:p>
            <a:r>
              <a:rPr lang="da-DK" dirty="0" smtClean="0"/>
              <a:t>South </a:t>
            </a:r>
            <a:r>
              <a:rPr lang="da-DK" dirty="0" err="1" smtClean="0"/>
              <a:t>Amerasia</a:t>
            </a:r>
            <a:r>
              <a:rPr lang="da-DK" dirty="0" smtClean="0"/>
              <a:t> </a:t>
            </a:r>
            <a:r>
              <a:rPr lang="da-DK" dirty="0" err="1" smtClean="0"/>
              <a:t>Ridge</a:t>
            </a:r>
            <a:r>
              <a:rPr lang="da-DK" dirty="0" smtClean="0"/>
              <a:t>. 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7" y="874514"/>
            <a:ext cx="3888432" cy="4073500"/>
          </a:xfrm>
        </p:spPr>
        <p:txBody>
          <a:bodyPr>
            <a:normAutofit lnSpcReduction="10000"/>
          </a:bodyPr>
          <a:lstStyle/>
          <a:p>
            <a:r>
              <a:rPr lang="da-DK" sz="2400" dirty="0" smtClean="0"/>
              <a:t>A </a:t>
            </a:r>
            <a:r>
              <a:rPr lang="da-DK" sz="2400" dirty="0" err="1" smtClean="0"/>
              <a:t>north</a:t>
            </a:r>
            <a:r>
              <a:rPr lang="da-DK" sz="2400" dirty="0" smtClean="0"/>
              <a:t> </a:t>
            </a:r>
            <a:r>
              <a:rPr lang="da-DK" sz="2400" dirty="0" err="1" smtClean="0"/>
              <a:t>south</a:t>
            </a:r>
            <a:r>
              <a:rPr lang="da-DK" sz="2400" dirty="0" smtClean="0"/>
              <a:t> trending </a:t>
            </a:r>
            <a:r>
              <a:rPr lang="da-DK" sz="2400" dirty="0" err="1" smtClean="0"/>
              <a:t>gravity</a:t>
            </a:r>
            <a:r>
              <a:rPr lang="da-DK" sz="2400" dirty="0" smtClean="0"/>
              <a:t> low in the Canadian Basin </a:t>
            </a:r>
            <a:r>
              <a:rPr lang="da-DK" sz="2400" dirty="0" err="1" smtClean="0"/>
              <a:t>can</a:t>
            </a:r>
            <a:r>
              <a:rPr lang="da-DK" sz="2400" dirty="0" smtClean="0"/>
              <a:t> </a:t>
            </a:r>
            <a:r>
              <a:rPr lang="da-DK" sz="2400" dirty="0" err="1" smtClean="0"/>
              <a:t>be</a:t>
            </a:r>
            <a:r>
              <a:rPr lang="da-DK" sz="2400" dirty="0" smtClean="0"/>
              <a:t> </a:t>
            </a:r>
            <a:r>
              <a:rPr lang="da-DK" sz="2400" dirty="0" err="1" smtClean="0"/>
              <a:t>seen</a:t>
            </a:r>
            <a:endParaRPr lang="da-DK" sz="2400" dirty="0" smtClean="0"/>
          </a:p>
          <a:p>
            <a:r>
              <a:rPr lang="da-DK" sz="2400" dirty="0" err="1" smtClean="0"/>
              <a:t>Based</a:t>
            </a:r>
            <a:r>
              <a:rPr lang="da-DK" sz="2400" dirty="0" smtClean="0"/>
              <a:t> on </a:t>
            </a:r>
            <a:r>
              <a:rPr lang="da-DK" sz="2400" dirty="0" err="1" smtClean="0"/>
              <a:t>along</a:t>
            </a:r>
            <a:r>
              <a:rPr lang="da-DK" sz="2400" dirty="0" smtClean="0"/>
              <a:t>-strike </a:t>
            </a:r>
            <a:r>
              <a:rPr lang="da-DK" sz="2400" dirty="0" err="1" smtClean="0"/>
              <a:t>orientatoin</a:t>
            </a:r>
            <a:r>
              <a:rPr lang="da-DK" sz="2400" dirty="0" smtClean="0"/>
              <a:t> SAR is </a:t>
            </a:r>
            <a:r>
              <a:rPr lang="da-DK" sz="2400" dirty="0" err="1" smtClean="0"/>
              <a:t>seperated</a:t>
            </a:r>
            <a:r>
              <a:rPr lang="da-DK" sz="2400" dirty="0" smtClean="0"/>
              <a:t> </a:t>
            </a:r>
            <a:r>
              <a:rPr lang="da-DK" sz="2400" dirty="0" err="1" smtClean="0"/>
              <a:t>into</a:t>
            </a:r>
            <a:r>
              <a:rPr lang="da-DK" sz="2400" dirty="0" smtClean="0"/>
              <a:t> 4 </a:t>
            </a:r>
            <a:r>
              <a:rPr lang="da-DK" sz="2400" dirty="0" err="1" smtClean="0"/>
              <a:t>sections</a:t>
            </a:r>
            <a:r>
              <a:rPr lang="da-DK" sz="2400" dirty="0" smtClean="0"/>
              <a:t>:  </a:t>
            </a:r>
            <a:r>
              <a:rPr lang="da-DK" sz="2400" dirty="0" err="1" smtClean="0"/>
              <a:t>Inner,central,outer</a:t>
            </a:r>
            <a:r>
              <a:rPr lang="da-DK" sz="2400" dirty="0" smtClean="0"/>
              <a:t> and western.</a:t>
            </a:r>
          </a:p>
          <a:p>
            <a:r>
              <a:rPr lang="da-DK" sz="2400" dirty="0" err="1" smtClean="0"/>
              <a:t>Only</a:t>
            </a:r>
            <a:r>
              <a:rPr lang="da-DK" sz="2400" dirty="0" smtClean="0"/>
              <a:t> </a:t>
            </a:r>
            <a:r>
              <a:rPr lang="da-DK" sz="2400" dirty="0" err="1" smtClean="0"/>
              <a:t>very</a:t>
            </a:r>
            <a:r>
              <a:rPr lang="da-DK" sz="2400" dirty="0" smtClean="0"/>
              <a:t> </a:t>
            </a:r>
            <a:r>
              <a:rPr lang="da-DK" sz="2400" dirty="0" err="1" smtClean="0"/>
              <a:t>few</a:t>
            </a:r>
            <a:r>
              <a:rPr lang="da-DK" sz="2400" dirty="0" smtClean="0"/>
              <a:t> </a:t>
            </a:r>
            <a:r>
              <a:rPr lang="da-DK" sz="2400" dirty="0" err="1" smtClean="0"/>
              <a:t>seismic</a:t>
            </a:r>
            <a:r>
              <a:rPr lang="da-DK" sz="2400" dirty="0" smtClean="0"/>
              <a:t> </a:t>
            </a:r>
            <a:r>
              <a:rPr lang="da-DK" sz="2400" dirty="0" err="1" smtClean="0"/>
              <a:t>profile</a:t>
            </a:r>
            <a:r>
              <a:rPr lang="da-DK" sz="2400" dirty="0" smtClean="0"/>
              <a:t> </a:t>
            </a:r>
            <a:r>
              <a:rPr lang="da-DK" sz="2400" dirty="0" err="1" smtClean="0"/>
              <a:t>available</a:t>
            </a:r>
            <a:r>
              <a:rPr lang="da-DK" sz="2400" dirty="0" smtClean="0"/>
              <a:t> in the region.</a:t>
            </a:r>
            <a:endParaRPr lang="da-DK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627534"/>
            <a:ext cx="5081038" cy="4434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67118"/>
          <a:stretch/>
        </p:blipFill>
        <p:spPr>
          <a:xfrm>
            <a:off x="-180527" y="831204"/>
            <a:ext cx="9217446" cy="42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3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2536" y="843558"/>
            <a:ext cx="3312368" cy="3394472"/>
          </a:xfrm>
        </p:spPr>
        <p:txBody>
          <a:bodyPr>
            <a:normAutofit fontScale="85000" lnSpcReduction="20000"/>
          </a:bodyPr>
          <a:lstStyle/>
          <a:p>
            <a:r>
              <a:rPr lang="da-DK" sz="2400" dirty="0" smtClean="0"/>
              <a:t>DTU15 </a:t>
            </a:r>
            <a:r>
              <a:rPr lang="da-DK" sz="2400" dirty="0" err="1" smtClean="0"/>
              <a:t>free</a:t>
            </a:r>
            <a:r>
              <a:rPr lang="da-DK" sz="2400" dirty="0" smtClean="0"/>
              <a:t> air </a:t>
            </a:r>
            <a:r>
              <a:rPr lang="da-DK" sz="2400" dirty="0" err="1" smtClean="0"/>
              <a:t>Gravity</a:t>
            </a:r>
            <a:r>
              <a:rPr lang="da-DK" sz="2400" dirty="0" smtClean="0"/>
              <a:t> </a:t>
            </a:r>
            <a:r>
              <a:rPr lang="da-DK" sz="2400" dirty="0" err="1" smtClean="0"/>
              <a:t>anomalies</a:t>
            </a:r>
            <a:r>
              <a:rPr lang="da-DK" sz="2400" dirty="0" smtClean="0"/>
              <a:t> (</a:t>
            </a:r>
            <a:r>
              <a:rPr lang="da-DK" sz="2400" dirty="0" err="1" smtClean="0"/>
              <a:t>upward</a:t>
            </a:r>
            <a:r>
              <a:rPr lang="da-DK" sz="2400" dirty="0" smtClean="0"/>
              <a:t> </a:t>
            </a:r>
            <a:r>
              <a:rPr lang="da-DK" sz="2400" dirty="0" err="1" smtClean="0"/>
              <a:t>continuated</a:t>
            </a:r>
            <a:r>
              <a:rPr lang="da-DK" sz="2400" dirty="0" smtClean="0"/>
              <a:t> to 2 km).</a:t>
            </a:r>
          </a:p>
          <a:p>
            <a:endParaRPr lang="da-DK" sz="2400" dirty="0" smtClean="0"/>
          </a:p>
          <a:p>
            <a:r>
              <a:rPr lang="da-DK" sz="2400" dirty="0" smtClean="0"/>
              <a:t>Basement </a:t>
            </a:r>
            <a:r>
              <a:rPr lang="da-DK" sz="2400" dirty="0" err="1" smtClean="0"/>
              <a:t>topography</a:t>
            </a:r>
            <a:r>
              <a:rPr lang="da-DK" sz="2400" dirty="0" smtClean="0"/>
              <a:t> from 3D </a:t>
            </a:r>
            <a:r>
              <a:rPr lang="da-DK" sz="2400" dirty="0" err="1" smtClean="0"/>
              <a:t>gravity</a:t>
            </a:r>
            <a:r>
              <a:rPr lang="da-DK" sz="2400" dirty="0" smtClean="0"/>
              <a:t> inversion (</a:t>
            </a:r>
            <a:r>
              <a:rPr lang="da-DK" sz="2400" dirty="0" err="1" smtClean="0"/>
              <a:t>constrained</a:t>
            </a:r>
            <a:r>
              <a:rPr lang="da-DK" sz="2400" dirty="0" smtClean="0"/>
              <a:t> by </a:t>
            </a:r>
            <a:r>
              <a:rPr lang="da-DK" sz="2400" dirty="0" err="1" smtClean="0"/>
              <a:t>seismics</a:t>
            </a:r>
            <a:r>
              <a:rPr lang="da-DK" sz="2400" dirty="0" smtClean="0"/>
              <a:t>). </a:t>
            </a:r>
          </a:p>
          <a:p>
            <a:r>
              <a:rPr lang="da-DK" sz="2400" dirty="0" smtClean="0"/>
              <a:t>Basement highs has </a:t>
            </a:r>
          </a:p>
          <a:p>
            <a:r>
              <a:rPr lang="da-DK" sz="2400" dirty="0" smtClean="0"/>
              <a:t>20 km  (</a:t>
            </a:r>
            <a:r>
              <a:rPr lang="da-DK" sz="2400" dirty="0" err="1" smtClean="0"/>
              <a:t>inclined</a:t>
            </a:r>
            <a:r>
              <a:rPr lang="da-DK" sz="2400" dirty="0" smtClean="0"/>
              <a:t> relative to regional trend)</a:t>
            </a:r>
          </a:p>
          <a:p>
            <a:r>
              <a:rPr lang="da-DK" sz="2400" dirty="0" smtClean="0"/>
              <a:t>High sub-</a:t>
            </a:r>
            <a:r>
              <a:rPr lang="da-DK" sz="2400" dirty="0" err="1" smtClean="0"/>
              <a:t>segmented</a:t>
            </a:r>
            <a:r>
              <a:rPr lang="da-DK" sz="2400" dirty="0" smtClean="0"/>
              <a:t>.</a:t>
            </a:r>
            <a:endParaRPr lang="da-DK" sz="2400" dirty="0"/>
          </a:p>
          <a:p>
            <a:endParaRPr lang="da-DK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03521"/>
            <a:ext cx="5964152" cy="487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8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3808" y="87709"/>
            <a:ext cx="6059016" cy="5061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0"/>
            <a:ext cx="28803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 Vertical Derivative (and 1VD) of band limited gravity field (~isostatic anomalies) both supports the interpretation of sub segmentation of the C-SAR ridge</a:t>
            </a:r>
          </a:p>
          <a:p>
            <a:endParaRPr lang="en-US" dirty="0" smtClean="0"/>
          </a:p>
          <a:p>
            <a:r>
              <a:rPr lang="en-US" dirty="0" smtClean="0"/>
              <a:t>Our preferred interpretation is an oblique segmentation</a:t>
            </a:r>
          </a:p>
          <a:p>
            <a:endParaRPr lang="en-US" dirty="0" smtClean="0"/>
          </a:p>
          <a:p>
            <a:r>
              <a:rPr lang="en-US" dirty="0" smtClean="0"/>
              <a:t>A highly crenulated basement terrain along C-SAR is seen stretching 80-125 km on either side.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40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 smtClean="0"/>
              <a:t>South </a:t>
            </a:r>
            <a:r>
              <a:rPr lang="da-DK" sz="3600" dirty="0" err="1" smtClean="0"/>
              <a:t>Amerasia</a:t>
            </a:r>
            <a:r>
              <a:rPr lang="da-DK" sz="3600" dirty="0" smtClean="0"/>
              <a:t> </a:t>
            </a:r>
            <a:r>
              <a:rPr lang="da-DK" sz="3600" dirty="0" err="1" smtClean="0"/>
              <a:t>Ridge</a:t>
            </a:r>
            <a:endParaRPr lang="da-DK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6950"/>
          <a:stretch/>
        </p:blipFill>
        <p:spPr>
          <a:xfrm>
            <a:off x="3084984" y="2571750"/>
            <a:ext cx="6059016" cy="2685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64" y="987574"/>
            <a:ext cx="86108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oblique segmentation document ocean formation in the Arctic during at least 2 distinct phases. </a:t>
            </a:r>
            <a:endParaRPr lang="en-US" dirty="0"/>
          </a:p>
          <a:p>
            <a:r>
              <a:rPr lang="en-US" dirty="0" smtClean="0"/>
              <a:t>Initial sub-orthogonal opening  (phase 1)</a:t>
            </a:r>
          </a:p>
          <a:p>
            <a:r>
              <a:rPr lang="en-US" dirty="0" smtClean="0"/>
              <a:t>Secondary younger highly oblique and segmented opening (phase 2).</a:t>
            </a:r>
          </a:p>
          <a:p>
            <a:r>
              <a:rPr lang="en-US" dirty="0" smtClean="0"/>
              <a:t>Many of the highs correlate well with magnetic highs indicating magmatic origin.  </a:t>
            </a:r>
          </a:p>
          <a:p>
            <a:r>
              <a:rPr lang="en-US" dirty="0" smtClean="0"/>
              <a:t>(volcanism)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1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Southern Example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3558"/>
            <a:ext cx="8229600" cy="33944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AU" sz="2800" dirty="0" smtClean="0"/>
          </a:p>
          <a:p>
            <a:pPr marL="0" indent="0">
              <a:buNone/>
            </a:pPr>
            <a:r>
              <a:rPr lang="en-AU" sz="2800" dirty="0" smtClean="0"/>
              <a:t>NORDIC13 gravity </a:t>
            </a:r>
          </a:p>
          <a:p>
            <a:pPr marL="0" indent="0">
              <a:buNone/>
            </a:pPr>
            <a:r>
              <a:rPr lang="en-AU" sz="2800" dirty="0" smtClean="0"/>
              <a:t>interpretation in  South Area, </a:t>
            </a:r>
          </a:p>
          <a:p>
            <a:pPr marL="0" indent="0">
              <a:buNone/>
            </a:pPr>
            <a:r>
              <a:rPr lang="en-AU" sz="2800" dirty="0" smtClean="0"/>
              <a:t>Santos Basin, </a:t>
            </a:r>
          </a:p>
          <a:p>
            <a:pPr marL="0" indent="0">
              <a:buNone/>
            </a:pPr>
            <a:endParaRPr lang="en-AU" sz="2800" dirty="0" smtClean="0"/>
          </a:p>
          <a:p>
            <a:pPr marL="0" indent="0">
              <a:buNone/>
            </a:pPr>
            <a:endParaRPr lang="en-AU" sz="2800" dirty="0"/>
          </a:p>
          <a:p>
            <a:pPr marL="0" indent="0">
              <a:buNone/>
            </a:pPr>
            <a:endParaRPr lang="en-AU" sz="2800" dirty="0" smtClean="0"/>
          </a:p>
          <a:p>
            <a:pPr marL="0" indent="0">
              <a:buNone/>
            </a:pPr>
            <a:r>
              <a:rPr lang="en-AU" sz="2000" dirty="0" smtClean="0"/>
              <a:t>Located Roughly 300 km from Santos Brazil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408" y="987106"/>
            <a:ext cx="37433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9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Outline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sz="2800" dirty="0" smtClean="0"/>
              <a:t>Satellite Altimetry in the Arctic</a:t>
            </a:r>
          </a:p>
          <a:p>
            <a:pPr marL="0" indent="0">
              <a:buNone/>
            </a:pPr>
            <a:r>
              <a:rPr lang="en-AU" sz="2800" dirty="0" smtClean="0"/>
              <a:t>Example from the North:</a:t>
            </a:r>
          </a:p>
          <a:p>
            <a:r>
              <a:rPr lang="en-AU" sz="2800" dirty="0" smtClean="0"/>
              <a:t>DTU15 gravity for </a:t>
            </a:r>
            <a:r>
              <a:rPr lang="en-AU" sz="2800" dirty="0" err="1" smtClean="0"/>
              <a:t>Cretacious</a:t>
            </a:r>
            <a:r>
              <a:rPr lang="en-AU" sz="2800" dirty="0" smtClean="0"/>
              <a:t> ocean formation in the </a:t>
            </a:r>
            <a:r>
              <a:rPr lang="en-AU" sz="2800" dirty="0" err="1" smtClean="0"/>
              <a:t>Amerasian</a:t>
            </a:r>
            <a:r>
              <a:rPr lang="en-AU" sz="2800" dirty="0" smtClean="0"/>
              <a:t> Basin of the Arctic Ocean. </a:t>
            </a:r>
          </a:p>
          <a:p>
            <a:pPr marL="0" indent="0">
              <a:buNone/>
            </a:pPr>
            <a:r>
              <a:rPr lang="en-AU" sz="2800" dirty="0" smtClean="0"/>
              <a:t>Example from the South:</a:t>
            </a:r>
          </a:p>
          <a:p>
            <a:r>
              <a:rPr lang="en-AU" sz="2800" dirty="0" smtClean="0"/>
              <a:t>NORDIC13 gravity for  Pre-Salt, Santos Basin</a:t>
            </a:r>
          </a:p>
          <a:p>
            <a:r>
              <a:rPr lang="en-AU" sz="2800" dirty="0" smtClean="0"/>
              <a:t>Conclusions</a:t>
            </a:r>
          </a:p>
          <a:p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771" y="4594622"/>
            <a:ext cx="725726" cy="497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4594622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Disclamer</a:t>
            </a:r>
            <a:r>
              <a:rPr lang="da-DK" dirty="0" smtClean="0"/>
              <a:t>: </a:t>
            </a:r>
            <a:r>
              <a:rPr lang="da-DK" dirty="0" err="1" smtClean="0"/>
              <a:t>Asbjorn</a:t>
            </a:r>
            <a:r>
              <a:rPr lang="da-DK" dirty="0" smtClean="0"/>
              <a:t> Christensen and/or Arne Døssing </a:t>
            </a:r>
            <a:r>
              <a:rPr lang="da-DK" dirty="0" err="1" smtClean="0"/>
              <a:t>should</a:t>
            </a:r>
            <a:r>
              <a:rPr lang="da-DK" dirty="0" smtClean="0"/>
              <a:t> have given </a:t>
            </a:r>
            <a:r>
              <a:rPr lang="da-DK" dirty="0" err="1" smtClean="0"/>
              <a:t>this</a:t>
            </a:r>
            <a:r>
              <a:rPr lang="da-DK" dirty="0" smtClean="0"/>
              <a:t> </a:t>
            </a:r>
            <a:r>
              <a:rPr lang="da-DK" dirty="0" err="1" smtClean="0"/>
              <a:t>presentation</a:t>
            </a:r>
            <a:r>
              <a:rPr lang="da-DK" dirty="0" smtClean="0"/>
              <a:t> as </a:t>
            </a:r>
            <a:r>
              <a:rPr lang="da-DK" dirty="0" err="1" smtClean="0"/>
              <a:t>this</a:t>
            </a:r>
            <a:r>
              <a:rPr lang="da-DK" dirty="0" smtClean="0"/>
              <a:t> is not </a:t>
            </a:r>
            <a:r>
              <a:rPr lang="da-DK" dirty="0" err="1" smtClean="0"/>
              <a:t>my</a:t>
            </a:r>
            <a:r>
              <a:rPr lang="da-DK" dirty="0"/>
              <a:t> </a:t>
            </a:r>
            <a:r>
              <a:rPr lang="da-DK" dirty="0" err="1" smtClean="0"/>
              <a:t>field</a:t>
            </a:r>
            <a:r>
              <a:rPr lang="da-DK" dirty="0" smtClean="0"/>
              <a:t> of </a:t>
            </a:r>
            <a:r>
              <a:rPr lang="da-DK" dirty="0" err="1" smtClean="0"/>
              <a:t>expertise</a:t>
            </a:r>
            <a:r>
              <a:rPr lang="da-DK" dirty="0" smtClean="0"/>
              <a:t> and </a:t>
            </a:r>
            <a:r>
              <a:rPr lang="da-DK" dirty="0" err="1" smtClean="0"/>
              <a:t>questions</a:t>
            </a:r>
            <a:r>
              <a:rPr lang="da-DK" dirty="0" smtClean="0"/>
              <a:t> </a:t>
            </a:r>
            <a:r>
              <a:rPr lang="da-DK" dirty="0" err="1" smtClean="0"/>
              <a:t>should</a:t>
            </a:r>
            <a:r>
              <a:rPr lang="da-DK" dirty="0" smtClean="0"/>
              <a:t> go to </a:t>
            </a:r>
            <a:r>
              <a:rPr lang="da-DK" dirty="0" err="1" smtClean="0"/>
              <a:t>them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454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566"/>
            <a:ext cx="9144000" cy="3660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b="1" dirty="0" smtClean="0"/>
              <a:t>NORDIC13 Gravity Data Sets</a:t>
            </a:r>
            <a:endParaRPr lang="en-A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39342" y="3779043"/>
            <a:ext cx="2464906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400" dirty="0" smtClean="0"/>
              <a:t>Global FA gravity field over </a:t>
            </a:r>
            <a:br>
              <a:rPr lang="en-AU" sz="1400" dirty="0" smtClean="0"/>
            </a:br>
            <a:r>
              <a:rPr lang="en-AU" sz="1400" dirty="0" smtClean="0"/>
              <a:t>15 offshore exploration regions</a:t>
            </a:r>
          </a:p>
          <a:p>
            <a:r>
              <a:rPr lang="en-AU" sz="1400" dirty="0" smtClean="0"/>
              <a:t>1 minute cells = ~ 2km x2km</a:t>
            </a:r>
          </a:p>
          <a:p>
            <a:r>
              <a:rPr lang="en-AU" sz="1400" dirty="0" smtClean="0"/>
              <a:t>Resolution = 6.5km</a:t>
            </a:r>
          </a:p>
          <a:p>
            <a:r>
              <a:rPr lang="en-AU" sz="1400" dirty="0" smtClean="0"/>
              <a:t>Accuracy &lt; 2mGal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397370"/>
            <a:ext cx="2554097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dirty="0" smtClean="0"/>
              <a:t>NORDIC 13: </a:t>
            </a:r>
          </a:p>
          <a:p>
            <a:r>
              <a:rPr lang="da-DK" dirty="0" err="1" smtClean="0"/>
              <a:t>Bathymetry</a:t>
            </a:r>
            <a:r>
              <a:rPr lang="da-DK" dirty="0" smtClean="0"/>
              <a:t>, </a:t>
            </a:r>
            <a:r>
              <a:rPr lang="da-DK" dirty="0" err="1" smtClean="0"/>
              <a:t>Free</a:t>
            </a:r>
            <a:r>
              <a:rPr lang="da-DK" dirty="0" smtClean="0"/>
              <a:t> Air, </a:t>
            </a:r>
          </a:p>
          <a:p>
            <a:r>
              <a:rPr lang="da-DK" dirty="0" smtClean="0"/>
              <a:t>Full </a:t>
            </a:r>
            <a:r>
              <a:rPr lang="da-DK" dirty="0" err="1" smtClean="0"/>
              <a:t>Bouguer</a:t>
            </a:r>
            <a:r>
              <a:rPr lang="da-DK" dirty="0" smtClean="0"/>
              <a:t> </a:t>
            </a:r>
            <a:r>
              <a:rPr lang="da-DK" dirty="0" err="1" smtClean="0"/>
              <a:t>Gravity</a:t>
            </a:r>
            <a:r>
              <a:rPr lang="da-DK" dirty="0" smtClean="0"/>
              <a:t>, </a:t>
            </a:r>
          </a:p>
          <a:p>
            <a:r>
              <a:rPr lang="da-DK" dirty="0" err="1" smtClean="0"/>
              <a:t>Residual</a:t>
            </a:r>
            <a:r>
              <a:rPr lang="da-DK" dirty="0" smtClean="0"/>
              <a:t> </a:t>
            </a:r>
            <a:r>
              <a:rPr lang="da-DK" dirty="0" err="1" smtClean="0"/>
              <a:t>Isostatic</a:t>
            </a:r>
            <a:r>
              <a:rPr lang="da-DK" dirty="0" smtClean="0"/>
              <a:t> </a:t>
            </a:r>
            <a:r>
              <a:rPr lang="da-DK" dirty="0" err="1" smtClean="0"/>
              <a:t>Gravity</a:t>
            </a:r>
            <a:endParaRPr lang="da-DK" dirty="0" smtClean="0"/>
          </a:p>
          <a:p>
            <a:r>
              <a:rPr lang="da-DK" dirty="0" smtClean="0"/>
              <a:t>1VD Filter </a:t>
            </a:r>
            <a:r>
              <a:rPr lang="da-DK" dirty="0" err="1" smtClean="0"/>
              <a:t>enhancements</a:t>
            </a:r>
            <a:endParaRPr lang="da-DK" dirty="0" smtClean="0"/>
          </a:p>
          <a:p>
            <a:r>
              <a:rPr lang="da-DK" dirty="0" smtClean="0"/>
              <a:t>15 offshore regions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640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652" y="506234"/>
            <a:ext cx="8229600" cy="857250"/>
          </a:xfrm>
        </p:spPr>
        <p:txBody>
          <a:bodyPr>
            <a:noAutofit/>
          </a:bodyPr>
          <a:lstStyle/>
          <a:p>
            <a:r>
              <a:rPr lang="en-AU" sz="3200" b="1" dirty="0" smtClean="0"/>
              <a:t/>
            </a:r>
            <a:br>
              <a:rPr lang="en-AU" sz="3200" b="1" dirty="0" smtClean="0"/>
            </a:br>
            <a:r>
              <a:rPr lang="en-AU" sz="3200" dirty="0"/>
              <a:t>NORDIC13 example: South Area, Santos Basin</a:t>
            </a:r>
            <a:br>
              <a:rPr lang="en-AU" sz="3200" dirty="0"/>
            </a:br>
            <a:endParaRPr lang="en-AU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" y="1513582"/>
            <a:ext cx="2228144" cy="3146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13582"/>
            <a:ext cx="2228144" cy="314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91630"/>
            <a:ext cx="2228145" cy="314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91630"/>
            <a:ext cx="2229146" cy="31478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662" y="4688108"/>
            <a:ext cx="1880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smtClean="0"/>
              <a:t>NORDIC13 Bathymetry</a:t>
            </a:r>
            <a:endParaRPr lang="en-A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39752" y="4688108"/>
            <a:ext cx="2163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smtClean="0"/>
              <a:t>NORDIC13 Free Air Gravity</a:t>
            </a:r>
            <a:endParaRPr lang="en-A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99992" y="4688108"/>
            <a:ext cx="2210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smtClean="0"/>
              <a:t>NORDIC13 Bouguer Gravity</a:t>
            </a:r>
            <a:endParaRPr lang="en-A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88224" y="4568810"/>
            <a:ext cx="2048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smtClean="0"/>
              <a:t>NORDIC13</a:t>
            </a:r>
            <a:br>
              <a:rPr lang="en-AU" sz="1400" b="1" dirty="0" smtClean="0"/>
            </a:br>
            <a:r>
              <a:rPr lang="en-AU" sz="1400" b="1" dirty="0" smtClean="0"/>
              <a:t>Residual Isostatic Gravity</a:t>
            </a:r>
            <a:endParaRPr lang="en-AU" sz="1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6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" y="982800"/>
            <a:ext cx="8962302" cy="4111200"/>
          </a:xfrm>
        </p:spPr>
      </p:pic>
      <p:cxnSp>
        <p:nvCxnSpPr>
          <p:cNvPr id="5" name="Straight Connector 4"/>
          <p:cNvCxnSpPr/>
          <p:nvPr/>
        </p:nvCxnSpPr>
        <p:spPr>
          <a:xfrm>
            <a:off x="467544" y="1284898"/>
            <a:ext cx="936104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67544" y="1275606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100km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6029" y="4722698"/>
            <a:ext cx="1549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Contour 100m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AU" sz="2900" dirty="0">
                <a:solidFill>
                  <a:prstClr val="black"/>
                </a:solidFill>
              </a:rPr>
              <a:t>South Area, Santos </a:t>
            </a:r>
            <a:r>
              <a:rPr lang="en-AU" sz="2900" dirty="0" smtClean="0">
                <a:solidFill>
                  <a:prstClr val="black"/>
                </a:solidFill>
              </a:rPr>
              <a:t>Basin, Brazil</a:t>
            </a:r>
            <a:br>
              <a:rPr lang="en-AU" sz="2900" dirty="0" smtClean="0">
                <a:solidFill>
                  <a:prstClr val="black"/>
                </a:solidFill>
              </a:rPr>
            </a:br>
            <a:r>
              <a:rPr lang="en-AU" sz="2900" dirty="0" smtClean="0">
                <a:solidFill>
                  <a:prstClr val="black"/>
                </a:solidFill>
              </a:rPr>
              <a:t>NORDIC13 </a:t>
            </a:r>
            <a:r>
              <a:rPr lang="en-AU" sz="2900" dirty="0">
                <a:solidFill>
                  <a:prstClr val="black"/>
                </a:solidFill>
              </a:rPr>
              <a:t>Bathymetry and DEM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 rot="19053866">
            <a:off x="3638386" y="3513272"/>
            <a:ext cx="93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bg1"/>
                </a:solidFill>
              </a:rPr>
              <a:t>Pre-Salt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5652" y="2308399"/>
            <a:ext cx="880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err="1" smtClean="0">
                <a:solidFill>
                  <a:schemeClr val="bg1"/>
                </a:solidFill>
              </a:rPr>
              <a:t>Mexilhão</a:t>
            </a:r>
            <a:r>
              <a:rPr lang="en-AU" sz="1400" b="1" dirty="0" smtClean="0">
                <a:solidFill>
                  <a:schemeClr val="bg1"/>
                </a:solidFill>
              </a:rPr>
              <a:t/>
            </a:r>
            <a:br>
              <a:rPr lang="en-AU" sz="1400" b="1" dirty="0" smtClean="0">
                <a:solidFill>
                  <a:schemeClr val="bg1"/>
                </a:solidFill>
              </a:rPr>
            </a:br>
            <a:r>
              <a:rPr lang="en-AU" sz="1400" b="1" dirty="0" smtClean="0">
                <a:solidFill>
                  <a:schemeClr val="bg1"/>
                </a:solidFill>
              </a:rPr>
              <a:t>Area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7341" y="2008317"/>
            <a:ext cx="731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err="1" smtClean="0">
                <a:solidFill>
                  <a:schemeClr val="bg1"/>
                </a:solidFill>
              </a:rPr>
              <a:t>Uruguá</a:t>
            </a:r>
            <a:r>
              <a:rPr lang="en-AU" sz="1400" b="1" dirty="0">
                <a:solidFill>
                  <a:schemeClr val="bg1"/>
                </a:solidFill>
              </a:rPr>
              <a:t/>
            </a:r>
            <a:br>
              <a:rPr lang="en-AU" sz="1400" b="1" dirty="0">
                <a:solidFill>
                  <a:schemeClr val="bg1"/>
                </a:solidFill>
              </a:rPr>
            </a:br>
            <a:r>
              <a:rPr lang="en-AU" sz="1400" b="1" dirty="0" smtClean="0">
                <a:solidFill>
                  <a:schemeClr val="bg1"/>
                </a:solidFill>
              </a:rPr>
              <a:t>Area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3648" y="3075806"/>
            <a:ext cx="794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err="1" smtClean="0">
                <a:solidFill>
                  <a:schemeClr val="bg1"/>
                </a:solidFill>
              </a:rPr>
              <a:t>Merluza</a:t>
            </a:r>
            <a:r>
              <a:rPr lang="en-AU" sz="1400" b="1" dirty="0" smtClean="0">
                <a:solidFill>
                  <a:schemeClr val="bg1"/>
                </a:solidFill>
              </a:rPr>
              <a:t/>
            </a:r>
            <a:br>
              <a:rPr lang="en-AU" sz="1400" b="1" dirty="0" smtClean="0">
                <a:solidFill>
                  <a:schemeClr val="bg1"/>
                </a:solidFill>
              </a:rPr>
            </a:br>
            <a:r>
              <a:rPr lang="en-AU" sz="1400" b="1" dirty="0" smtClean="0">
                <a:solidFill>
                  <a:schemeClr val="bg1"/>
                </a:solidFill>
              </a:rPr>
              <a:t>Area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2965" y="4011910"/>
            <a:ext cx="620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South</a:t>
            </a:r>
            <a:br>
              <a:rPr lang="en-AU" sz="1400" b="1" dirty="0" smtClean="0">
                <a:solidFill>
                  <a:schemeClr val="bg1"/>
                </a:solidFill>
              </a:rPr>
            </a:br>
            <a:r>
              <a:rPr lang="en-AU" sz="1400" b="1" dirty="0" smtClean="0">
                <a:solidFill>
                  <a:schemeClr val="bg1"/>
                </a:solidFill>
              </a:rPr>
              <a:t>Area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5025" y="4531940"/>
            <a:ext cx="8611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000" b="1" dirty="0">
                <a:solidFill>
                  <a:schemeClr val="bg1"/>
                </a:solidFill>
              </a:rPr>
              <a:t>Jean </a:t>
            </a:r>
            <a:r>
              <a:rPr lang="en-AU" sz="1000" b="1" dirty="0" smtClean="0">
                <a:solidFill>
                  <a:schemeClr val="bg1"/>
                </a:solidFill>
              </a:rPr>
              <a:t>Charcot</a:t>
            </a:r>
            <a:br>
              <a:rPr lang="en-AU" sz="1000" b="1" dirty="0" smtClean="0">
                <a:solidFill>
                  <a:schemeClr val="bg1"/>
                </a:solidFill>
              </a:rPr>
            </a:br>
            <a:r>
              <a:rPr lang="en-AU" sz="1000" b="1" dirty="0" smtClean="0">
                <a:solidFill>
                  <a:schemeClr val="bg1"/>
                </a:solidFill>
              </a:rPr>
              <a:t>Seamounts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2271" y="3998121"/>
            <a:ext cx="1123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Santos Basin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88109" y="1460272"/>
            <a:ext cx="1220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Campos Basin</a:t>
            </a:r>
            <a:endParaRPr lang="en-AU" sz="14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3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900" dirty="0">
                <a:solidFill>
                  <a:prstClr val="black"/>
                </a:solidFill>
              </a:rPr>
              <a:t>South </a:t>
            </a:r>
            <a:r>
              <a:rPr lang="en-AU" sz="2900" dirty="0" smtClean="0">
                <a:solidFill>
                  <a:prstClr val="black"/>
                </a:solidFill>
              </a:rPr>
              <a:t>Area, Santos Basin, Brazil</a:t>
            </a:r>
            <a:br>
              <a:rPr lang="en-AU" sz="2900" dirty="0" smtClean="0">
                <a:solidFill>
                  <a:prstClr val="black"/>
                </a:solidFill>
              </a:rPr>
            </a:br>
            <a:r>
              <a:rPr lang="en-AU" sz="2900" dirty="0" smtClean="0">
                <a:solidFill>
                  <a:prstClr val="black"/>
                </a:solidFill>
              </a:rPr>
              <a:t>NORDIC13 </a:t>
            </a:r>
            <a:r>
              <a:rPr lang="en-AU" sz="2900" dirty="0">
                <a:solidFill>
                  <a:prstClr val="black"/>
                </a:solidFill>
              </a:rPr>
              <a:t>Bathymetry and </a:t>
            </a:r>
            <a:r>
              <a:rPr lang="en-AU" sz="2900" dirty="0" smtClean="0">
                <a:solidFill>
                  <a:prstClr val="black"/>
                </a:solidFill>
              </a:rPr>
              <a:t>Exploration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289" y="1026965"/>
            <a:ext cx="6249063" cy="4065066"/>
          </a:xfrm>
        </p:spPr>
      </p:pic>
      <p:cxnSp>
        <p:nvCxnSpPr>
          <p:cNvPr id="7" name="Straight Connector 6"/>
          <p:cNvCxnSpPr/>
          <p:nvPr/>
        </p:nvCxnSpPr>
        <p:spPr>
          <a:xfrm>
            <a:off x="1691680" y="4011910"/>
            <a:ext cx="100811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42113" y="40119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30km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8184" y="4712144"/>
            <a:ext cx="1432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Contour 50m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3426554"/>
            <a:ext cx="65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Bilby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3795886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 smtClean="0">
                <a:solidFill>
                  <a:schemeClr val="bg1"/>
                </a:solidFill>
              </a:rPr>
              <a:t>Piracaba</a:t>
            </a:r>
            <a:r>
              <a:rPr lang="en-AU" b="1" dirty="0">
                <a:solidFill>
                  <a:schemeClr val="bg1"/>
                </a:solidFill>
              </a:rPr>
              <a:t/>
            </a:r>
            <a:br>
              <a:rPr lang="en-AU" b="1" dirty="0">
                <a:solidFill>
                  <a:schemeClr val="bg1"/>
                </a:solidFill>
              </a:rPr>
            </a:br>
            <a:r>
              <a:rPr lang="en-AU" b="1" dirty="0" smtClean="0">
                <a:solidFill>
                  <a:schemeClr val="bg1"/>
                </a:solidFill>
              </a:rPr>
              <a:t>(Sidon)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63945" y="4413408"/>
            <a:ext cx="788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 smtClean="0">
                <a:solidFill>
                  <a:schemeClr val="bg1"/>
                </a:solidFill>
              </a:rPr>
              <a:t>Baúna</a:t>
            </a:r>
            <a:r>
              <a:rPr lang="en-AU" b="1" dirty="0" smtClean="0">
                <a:solidFill>
                  <a:schemeClr val="bg1"/>
                </a:solidFill>
              </a:rPr>
              <a:t/>
            </a:r>
            <a:br>
              <a:rPr lang="en-AU" b="1" dirty="0" smtClean="0">
                <a:solidFill>
                  <a:schemeClr val="bg1"/>
                </a:solidFill>
              </a:rPr>
            </a:br>
            <a:r>
              <a:rPr lang="en-AU" b="1" dirty="0" smtClean="0">
                <a:solidFill>
                  <a:schemeClr val="bg1"/>
                </a:solidFill>
              </a:rPr>
              <a:t>(</a:t>
            </a:r>
            <a:r>
              <a:rPr lang="en-AU" b="1" dirty="0" err="1" smtClean="0">
                <a:solidFill>
                  <a:schemeClr val="bg1"/>
                </a:solidFill>
              </a:rPr>
              <a:t>Tiro</a:t>
            </a:r>
            <a:r>
              <a:rPr lang="en-AU" b="1" dirty="0" smtClean="0">
                <a:solidFill>
                  <a:schemeClr val="bg1"/>
                </a:solidFill>
              </a:rPr>
              <a:t>)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5936" y="1427098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 smtClean="0">
                <a:solidFill>
                  <a:schemeClr val="bg1"/>
                </a:solidFill>
              </a:rPr>
              <a:t>Piracucá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64338" y="2324368"/>
            <a:ext cx="109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Kangaroo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8949" y="2324368"/>
            <a:ext cx="93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Echidna</a:t>
            </a:r>
            <a:endParaRPr lang="en-AU" b="1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978897" y="1796430"/>
            <a:ext cx="313183" cy="225800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5" idx="1"/>
          </p:cNvCxnSpPr>
          <p:nvPr/>
        </p:nvCxnSpPr>
        <p:spPr>
          <a:xfrm flipH="1" flipV="1">
            <a:off x="4978897" y="2427734"/>
            <a:ext cx="460052" cy="81300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860032" y="3219822"/>
            <a:ext cx="432048" cy="391398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131840" y="4011910"/>
            <a:ext cx="576064" cy="108012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3"/>
          </p:cNvCxnSpPr>
          <p:nvPr/>
        </p:nvCxnSpPr>
        <p:spPr>
          <a:xfrm>
            <a:off x="4054573" y="2509034"/>
            <a:ext cx="301403" cy="422756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78897" y="1611764"/>
            <a:ext cx="529207" cy="184666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352944" y="4299942"/>
            <a:ext cx="504056" cy="288032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42982" y="4413407"/>
            <a:ext cx="113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 smtClean="0">
                <a:solidFill>
                  <a:schemeClr val="bg1"/>
                </a:solidFill>
              </a:rPr>
              <a:t>Baúna</a:t>
            </a:r>
            <a:r>
              <a:rPr lang="en-AU" b="1" dirty="0" smtClean="0">
                <a:solidFill>
                  <a:schemeClr val="bg1"/>
                </a:solidFill>
              </a:rPr>
              <a:t> </a:t>
            </a:r>
            <a:r>
              <a:rPr lang="en-AU" b="1" dirty="0" err="1" smtClean="0">
                <a:solidFill>
                  <a:schemeClr val="bg1"/>
                </a:solidFill>
              </a:rPr>
              <a:t>Sul</a:t>
            </a:r>
            <a:r>
              <a:rPr lang="en-AU" b="1" dirty="0" smtClean="0">
                <a:solidFill>
                  <a:schemeClr val="bg1"/>
                </a:solidFill>
              </a:rPr>
              <a:t/>
            </a:r>
            <a:br>
              <a:rPr lang="en-AU" b="1" dirty="0" smtClean="0">
                <a:solidFill>
                  <a:schemeClr val="bg1"/>
                </a:solidFill>
              </a:rPr>
            </a:br>
            <a:r>
              <a:rPr lang="en-AU" b="1" dirty="0" smtClean="0">
                <a:solidFill>
                  <a:schemeClr val="bg1"/>
                </a:solidFill>
              </a:rPr>
              <a:t>(</a:t>
            </a:r>
            <a:r>
              <a:rPr lang="en-AU" b="1" dirty="0" err="1" smtClean="0">
                <a:solidFill>
                  <a:schemeClr val="bg1"/>
                </a:solidFill>
              </a:rPr>
              <a:t>Maruja</a:t>
            </a:r>
            <a:r>
              <a:rPr lang="en-AU" b="1" dirty="0" smtClean="0">
                <a:solidFill>
                  <a:schemeClr val="bg1"/>
                </a:solidFill>
              </a:rPr>
              <a:t>)</a:t>
            </a:r>
            <a:endParaRPr lang="en-AU" b="1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3347864" y="4601784"/>
            <a:ext cx="295118" cy="1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00" y="1026000"/>
            <a:ext cx="6249600" cy="40654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900" dirty="0">
                <a:solidFill>
                  <a:prstClr val="black"/>
                </a:solidFill>
              </a:rPr>
              <a:t>South Area, Santos </a:t>
            </a:r>
            <a:r>
              <a:rPr lang="en-AU" sz="2900" dirty="0" smtClean="0">
                <a:solidFill>
                  <a:prstClr val="black"/>
                </a:solidFill>
              </a:rPr>
              <a:t>Basin, Brazil</a:t>
            </a:r>
            <a:br>
              <a:rPr lang="en-AU" sz="2900" dirty="0" smtClean="0">
                <a:solidFill>
                  <a:prstClr val="black"/>
                </a:solidFill>
              </a:rPr>
            </a:br>
            <a:r>
              <a:rPr lang="en-AU" sz="2900" dirty="0" smtClean="0">
                <a:solidFill>
                  <a:prstClr val="black"/>
                </a:solidFill>
              </a:rPr>
              <a:t>NORDIC13 </a:t>
            </a:r>
            <a:r>
              <a:rPr lang="en-AU" sz="2900" dirty="0">
                <a:solidFill>
                  <a:prstClr val="black"/>
                </a:solidFill>
              </a:rPr>
              <a:t>Residual Isostatic Gravity</a:t>
            </a:r>
            <a:endParaRPr lang="en-AU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91680" y="4011910"/>
            <a:ext cx="100811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42113" y="40119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30km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4712144"/>
            <a:ext cx="16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Contour 1 mGal</a:t>
            </a:r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5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00" y="1026000"/>
            <a:ext cx="6247361" cy="4064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900" dirty="0">
                <a:solidFill>
                  <a:prstClr val="black"/>
                </a:solidFill>
              </a:rPr>
              <a:t>South Area, </a:t>
            </a:r>
            <a:r>
              <a:rPr lang="en-AU" sz="2900" dirty="0" smtClean="0">
                <a:solidFill>
                  <a:prstClr val="black"/>
                </a:solidFill>
              </a:rPr>
              <a:t>Santos Basin, Brazil</a:t>
            </a:r>
            <a:br>
              <a:rPr lang="en-AU" sz="2900" dirty="0" smtClean="0">
                <a:solidFill>
                  <a:prstClr val="black"/>
                </a:solidFill>
              </a:rPr>
            </a:br>
            <a:r>
              <a:rPr lang="en-AU" sz="2900" dirty="0" smtClean="0">
                <a:solidFill>
                  <a:prstClr val="black"/>
                </a:solidFill>
              </a:rPr>
              <a:t>NORDIC13 </a:t>
            </a:r>
            <a:r>
              <a:rPr lang="en-AU" sz="2900" dirty="0">
                <a:solidFill>
                  <a:prstClr val="black"/>
                </a:solidFill>
              </a:rPr>
              <a:t>Residual Isostatic </a:t>
            </a:r>
            <a:r>
              <a:rPr lang="en-AU" sz="2900" dirty="0" smtClean="0">
                <a:solidFill>
                  <a:prstClr val="black"/>
                </a:solidFill>
              </a:rPr>
              <a:t>Gravity - 1VD</a:t>
            </a:r>
            <a:endParaRPr lang="en-AU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91680" y="4011910"/>
            <a:ext cx="100811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42113" y="40119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30km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4712144"/>
            <a:ext cx="181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Contour 2 Eötvös</a:t>
            </a:r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00" y="1026000"/>
            <a:ext cx="6247361" cy="4064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900" dirty="0">
                <a:solidFill>
                  <a:prstClr val="black"/>
                </a:solidFill>
              </a:rPr>
              <a:t>South Area, Santos </a:t>
            </a:r>
            <a:r>
              <a:rPr lang="en-AU" sz="2900" dirty="0" smtClean="0">
                <a:solidFill>
                  <a:prstClr val="black"/>
                </a:solidFill>
              </a:rPr>
              <a:t>Basin, Brazil</a:t>
            </a:r>
            <a:br>
              <a:rPr lang="en-AU" sz="2900" dirty="0" smtClean="0">
                <a:solidFill>
                  <a:prstClr val="black"/>
                </a:solidFill>
              </a:rPr>
            </a:br>
            <a:r>
              <a:rPr lang="en-AU" sz="2900" dirty="0" smtClean="0">
                <a:solidFill>
                  <a:prstClr val="black"/>
                </a:solidFill>
              </a:rPr>
              <a:t>NORDIC13 </a:t>
            </a:r>
            <a:r>
              <a:rPr lang="en-AU" sz="2900" dirty="0">
                <a:solidFill>
                  <a:prstClr val="black"/>
                </a:solidFill>
              </a:rPr>
              <a:t>Residual Isostatic Gravity - 1VD</a:t>
            </a:r>
            <a:endParaRPr lang="en-AU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91680" y="4011910"/>
            <a:ext cx="100811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42113" y="40119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30km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4712144"/>
            <a:ext cx="181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Contour 2 Eötvös</a:t>
            </a:r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900" dirty="0">
                <a:solidFill>
                  <a:prstClr val="black"/>
                </a:solidFill>
              </a:rPr>
              <a:t>South Area, Santos </a:t>
            </a:r>
            <a:r>
              <a:rPr lang="en-AU" sz="2900" dirty="0" smtClean="0">
                <a:solidFill>
                  <a:prstClr val="black"/>
                </a:solidFill>
              </a:rPr>
              <a:t>Basin, Brazil</a:t>
            </a:r>
            <a:br>
              <a:rPr lang="en-AU" sz="2900" dirty="0" smtClean="0">
                <a:solidFill>
                  <a:prstClr val="black"/>
                </a:solidFill>
              </a:rPr>
            </a:br>
            <a:r>
              <a:rPr lang="en-AU" sz="2900" dirty="0" smtClean="0">
                <a:solidFill>
                  <a:prstClr val="black"/>
                </a:solidFill>
              </a:rPr>
              <a:t>Three Petroleum Discoveries in Eocene Sandstone</a:t>
            </a:r>
            <a:endParaRPr lang="en-AU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91680" y="4011910"/>
            <a:ext cx="100811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42113" y="40119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30km</a:t>
            </a:r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00" y="986400"/>
            <a:ext cx="4031898" cy="4140000"/>
          </a:xfrm>
        </p:spPr>
      </p:pic>
      <p:sp>
        <p:nvSpPr>
          <p:cNvPr id="8" name="TextBox 7"/>
          <p:cNvSpPr txBox="1"/>
          <p:nvPr/>
        </p:nvSpPr>
        <p:spPr>
          <a:xfrm>
            <a:off x="1465541" y="4372028"/>
            <a:ext cx="109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/>
              <a:t>Kangaroo</a:t>
            </a:r>
            <a:br>
              <a:rPr lang="en-AU" b="1" dirty="0" smtClean="0"/>
            </a:br>
            <a:r>
              <a:rPr lang="en-AU" b="1" dirty="0" smtClean="0"/>
              <a:t>(2013)</a:t>
            </a:r>
            <a:endParaRPr lang="en-A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60232" y="4434666"/>
            <a:ext cx="132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/>
              <a:t>Bilby (2013)</a:t>
            </a:r>
            <a:endParaRPr lang="en-A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60232" y="2190084"/>
            <a:ext cx="159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/>
              <a:t>Echidna (2015)</a:t>
            </a:r>
            <a:endParaRPr lang="en-A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423089" y="141033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25km</a:t>
            </a:r>
            <a:endParaRPr lang="en-AU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696575" y="1419622"/>
            <a:ext cx="2091449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411760" y="3723878"/>
            <a:ext cx="1728192" cy="7107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 flipH="1">
            <a:off x="5796136" y="2374750"/>
            <a:ext cx="864096" cy="1846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1"/>
          </p:cNvCxnSpPr>
          <p:nvPr/>
        </p:nvCxnSpPr>
        <p:spPr>
          <a:xfrm flipH="1" flipV="1">
            <a:off x="5724128" y="4381242"/>
            <a:ext cx="936104" cy="2380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www.factzoo.com/sites/all/img/mammals/marsupials/bilby/bilby-gr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867894"/>
            <a:ext cx="1240886" cy="80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12360" y="4660562"/>
            <a:ext cx="9444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www.factzoo.com</a:t>
            </a:r>
          </a:p>
        </p:txBody>
      </p:sp>
      <p:pic>
        <p:nvPicPr>
          <p:cNvPr id="3078" name="Picture 6" descr="https://www.australiazoo.com.au/our-animals/amazing-animals/images/profile_315_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59" y="1129632"/>
            <a:ext cx="1240969" cy="9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740352" y="1995686"/>
            <a:ext cx="12763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800" dirty="0"/>
              <a:t>www.australiazoo.com.au</a:t>
            </a:r>
          </a:p>
        </p:txBody>
      </p:sp>
      <p:pic>
        <p:nvPicPr>
          <p:cNvPr id="3080" name="Picture 8" descr="http://dreamlandia.com/images/K/kangaro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88" y="3398297"/>
            <a:ext cx="1775543" cy="99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30488" y="4403888"/>
            <a:ext cx="119135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800" dirty="0" smtClean="0"/>
              <a:t>www.dreamlandia.com</a:t>
            </a:r>
            <a:endParaRPr lang="en-AU" sz="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900" dirty="0" smtClean="0">
                <a:solidFill>
                  <a:prstClr val="black"/>
                </a:solidFill>
              </a:rPr>
              <a:t>Echidna – Kangaroo – Bilby, Santos Basin, Brazil</a:t>
            </a:r>
            <a:br>
              <a:rPr lang="en-AU" sz="2900" dirty="0" smtClean="0">
                <a:solidFill>
                  <a:prstClr val="black"/>
                </a:solidFill>
              </a:rPr>
            </a:br>
            <a:r>
              <a:rPr lang="en-AU" sz="2900" dirty="0" smtClean="0">
                <a:solidFill>
                  <a:prstClr val="black"/>
                </a:solidFill>
              </a:rPr>
              <a:t>Salt Diapirs</a:t>
            </a:r>
            <a:endParaRPr lang="en-AU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91680" y="4011910"/>
            <a:ext cx="100811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42113" y="40119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30km</a:t>
            </a:r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00" y="986400"/>
            <a:ext cx="4031898" cy="4140000"/>
          </a:xfrm>
        </p:spPr>
      </p:pic>
      <p:sp>
        <p:nvSpPr>
          <p:cNvPr id="8" name="TextBox 7"/>
          <p:cNvSpPr txBox="1"/>
          <p:nvPr/>
        </p:nvSpPr>
        <p:spPr>
          <a:xfrm>
            <a:off x="3423089" y="141033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25km</a:t>
            </a:r>
            <a:endParaRPr lang="en-AU" b="1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96575" y="1419622"/>
            <a:ext cx="2091449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020272" y="3651870"/>
            <a:ext cx="120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Salt diapirs</a:t>
            </a:r>
            <a:endParaRPr lang="en-AU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508104" y="3075806"/>
            <a:ext cx="1512168" cy="69510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1"/>
          </p:cNvCxnSpPr>
          <p:nvPr/>
        </p:nvCxnSpPr>
        <p:spPr>
          <a:xfrm flipH="1" flipV="1">
            <a:off x="3995936" y="3770915"/>
            <a:ext cx="3024336" cy="656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65541" y="4372028"/>
            <a:ext cx="109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/>
              <a:t>Kangaroo</a:t>
            </a:r>
            <a:br>
              <a:rPr lang="en-AU" b="1" dirty="0" smtClean="0"/>
            </a:br>
            <a:r>
              <a:rPr lang="en-AU" b="1" dirty="0" smtClean="0"/>
              <a:t>(2013)</a:t>
            </a:r>
            <a:endParaRPr lang="en-A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660232" y="4434666"/>
            <a:ext cx="132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/>
              <a:t>Bilby (2013)</a:t>
            </a:r>
            <a:endParaRPr lang="en-A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660232" y="2190084"/>
            <a:ext cx="159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/>
              <a:t>Echidna (2015)</a:t>
            </a:r>
            <a:endParaRPr lang="en-AU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411760" y="3723878"/>
            <a:ext cx="1728192" cy="7107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>
            <a:off x="5796136" y="2374750"/>
            <a:ext cx="864096" cy="1846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1"/>
          </p:cNvCxnSpPr>
          <p:nvPr/>
        </p:nvCxnSpPr>
        <p:spPr>
          <a:xfrm flipH="1" flipV="1">
            <a:off x="5724128" y="4381242"/>
            <a:ext cx="936104" cy="2380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900" dirty="0">
                <a:solidFill>
                  <a:prstClr val="black"/>
                </a:solidFill>
              </a:rPr>
              <a:t>South Area, Santos </a:t>
            </a:r>
            <a:r>
              <a:rPr lang="en-AU" sz="2900" dirty="0" smtClean="0">
                <a:solidFill>
                  <a:prstClr val="black"/>
                </a:solidFill>
              </a:rPr>
              <a:t>Basin, Brazil</a:t>
            </a:r>
            <a:br>
              <a:rPr lang="en-AU" sz="2900" dirty="0" smtClean="0">
                <a:solidFill>
                  <a:prstClr val="black"/>
                </a:solidFill>
              </a:rPr>
            </a:br>
            <a:r>
              <a:rPr lang="en-AU" sz="2900" dirty="0" smtClean="0">
                <a:solidFill>
                  <a:prstClr val="black"/>
                </a:solidFill>
              </a:rPr>
              <a:t>Salt Diapirs</a:t>
            </a:r>
            <a:endParaRPr lang="en-AU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91680" y="4011910"/>
            <a:ext cx="100811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42113" y="40119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30km</a:t>
            </a:r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00" y="986400"/>
            <a:ext cx="4031898" cy="4140000"/>
          </a:xfrm>
        </p:spPr>
      </p:pic>
      <p:sp>
        <p:nvSpPr>
          <p:cNvPr id="8" name="TextBox 7"/>
          <p:cNvSpPr txBox="1"/>
          <p:nvPr/>
        </p:nvSpPr>
        <p:spPr>
          <a:xfrm>
            <a:off x="3423089" y="141033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25km</a:t>
            </a:r>
            <a:endParaRPr lang="en-AU" b="1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96575" y="1419622"/>
            <a:ext cx="2091449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63888" y="3651870"/>
            <a:ext cx="1008112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1520" y="2571842"/>
            <a:ext cx="215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Seismic cross-section</a:t>
            </a:r>
            <a:endParaRPr lang="en-AU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420052" y="2789318"/>
            <a:ext cx="1143836" cy="6465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39760" y="3467204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A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5960" y="346720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A”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0272" y="3651870"/>
            <a:ext cx="120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Salt diapirs</a:t>
            </a:r>
            <a:endParaRPr lang="en-AU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508104" y="3075806"/>
            <a:ext cx="1512168" cy="69510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 flipV="1">
            <a:off x="3995936" y="3770915"/>
            <a:ext cx="3024336" cy="656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9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605" y="143293"/>
            <a:ext cx="6869868" cy="4860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Arctic Ocean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64" r="-351"/>
          <a:stretch/>
        </p:blipFill>
        <p:spPr>
          <a:xfrm>
            <a:off x="5242530" y="1146145"/>
            <a:ext cx="2677843" cy="3162132"/>
          </a:xfrm>
        </p:spPr>
      </p:pic>
      <p:sp>
        <p:nvSpPr>
          <p:cNvPr id="5" name="TextBox 4"/>
          <p:cNvSpPr txBox="1"/>
          <p:nvPr/>
        </p:nvSpPr>
        <p:spPr>
          <a:xfrm>
            <a:off x="5312309" y="843558"/>
            <a:ext cx="25382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Sea ice concentration sept 2015 week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8363" y="4353948"/>
            <a:ext cx="1566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National Snow and Ice Data Center</a:t>
            </a:r>
          </a:p>
          <a:p>
            <a:pPr algn="ctr"/>
            <a:r>
              <a:rPr lang="en-US" sz="750" dirty="0" err="1"/>
              <a:t>Maslanik</a:t>
            </a:r>
            <a:r>
              <a:rPr lang="en-US" sz="750" dirty="0"/>
              <a:t> and </a:t>
            </a:r>
            <a:r>
              <a:rPr lang="en-US" sz="750" dirty="0" err="1"/>
              <a:t>Stroeve</a:t>
            </a:r>
            <a:r>
              <a:rPr lang="en-US" sz="750" dirty="0"/>
              <a:t> 1999</a:t>
            </a:r>
          </a:p>
        </p:txBody>
      </p:sp>
      <p:pic>
        <p:nvPicPr>
          <p:cNvPr id="7" name="Picture 6" descr="394999main_1904.BIG_fu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05" y="1146518"/>
            <a:ext cx="3590462" cy="23932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23628" y="3327835"/>
            <a:ext cx="75608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Photo: NASA</a:t>
            </a:r>
          </a:p>
        </p:txBody>
      </p:sp>
      <p:pic>
        <p:nvPicPr>
          <p:cNvPr id="10" name="Picture 4" descr="SHA_Seaice_Dri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788" y="2912311"/>
            <a:ext cx="2581339" cy="1936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95736" y="4461960"/>
            <a:ext cx="91810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Photo: DTU Space</a:t>
            </a:r>
          </a:p>
        </p:txBody>
      </p:sp>
    </p:spTree>
    <p:extLst>
      <p:ext uri="{BB962C8B-B14F-4D97-AF65-F5344CB8AC3E}">
        <p14:creationId xmlns:p14="http://schemas.microsoft.com/office/powerpoint/2010/main" val="293395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31" y="1200150"/>
            <a:ext cx="5678138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06466" y="4588554"/>
            <a:ext cx="12458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 err="1" smtClean="0"/>
              <a:t>Karoon</a:t>
            </a:r>
            <a:r>
              <a:rPr lang="en-AU" sz="800" dirty="0" smtClean="0"/>
              <a:t> Review May 2013</a:t>
            </a:r>
            <a:endParaRPr lang="en-AU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4716016" y="3723878"/>
            <a:ext cx="248645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b="1" dirty="0" smtClean="0"/>
              <a:t>Reservoir in Eocene</a:t>
            </a:r>
            <a:br>
              <a:rPr lang="en-AU" b="1" dirty="0" smtClean="0"/>
            </a:br>
            <a:r>
              <a:rPr lang="en-AU" b="1" dirty="0" smtClean="0"/>
              <a:t>interbedded sandstones</a:t>
            </a:r>
            <a:endParaRPr lang="en-AU" b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AU" sz="2900" dirty="0">
                <a:solidFill>
                  <a:prstClr val="black"/>
                </a:solidFill>
              </a:rPr>
              <a:t>South Area, Santos </a:t>
            </a:r>
            <a:r>
              <a:rPr lang="en-AU" sz="2900" dirty="0" smtClean="0">
                <a:solidFill>
                  <a:prstClr val="black"/>
                </a:solidFill>
              </a:rPr>
              <a:t>Basin, Brazil</a:t>
            </a:r>
            <a:br>
              <a:rPr lang="en-AU" sz="2900" dirty="0" smtClean="0">
                <a:solidFill>
                  <a:prstClr val="black"/>
                </a:solidFill>
              </a:rPr>
            </a:br>
            <a:r>
              <a:rPr lang="en-AU" sz="2900" dirty="0" smtClean="0">
                <a:solidFill>
                  <a:prstClr val="black"/>
                </a:solidFill>
              </a:rPr>
              <a:t>Salt Diapirs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1784560" y="113159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A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3998" y="113159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A”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9973" y="1851670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/>
              <a:t>2km</a:t>
            </a:r>
            <a:endParaRPr lang="en-AU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726238" y="1841589"/>
            <a:ext cx="867313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9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900" dirty="0">
                <a:solidFill>
                  <a:prstClr val="black"/>
                </a:solidFill>
              </a:rPr>
              <a:t>South Area, Santos </a:t>
            </a:r>
            <a:r>
              <a:rPr lang="en-AU" sz="2900" dirty="0" smtClean="0">
                <a:solidFill>
                  <a:prstClr val="black"/>
                </a:solidFill>
              </a:rPr>
              <a:t>Basin, Brazil</a:t>
            </a:r>
            <a:br>
              <a:rPr lang="en-AU" sz="2900" dirty="0" smtClean="0">
                <a:solidFill>
                  <a:prstClr val="black"/>
                </a:solidFill>
              </a:rPr>
            </a:br>
            <a:r>
              <a:rPr lang="en-AU" sz="2900" dirty="0" smtClean="0">
                <a:solidFill>
                  <a:prstClr val="black"/>
                </a:solidFill>
              </a:rPr>
              <a:t>NORDIC13 </a:t>
            </a:r>
            <a:r>
              <a:rPr lang="en-AU" sz="2900" dirty="0">
                <a:solidFill>
                  <a:prstClr val="black"/>
                </a:solidFill>
              </a:rPr>
              <a:t>Residual Isostatic Gravity - 1VD</a:t>
            </a:r>
            <a:endParaRPr lang="en-AU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91680" y="4011910"/>
            <a:ext cx="100811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42113" y="40119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30km</a:t>
            </a:r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00" y="986400"/>
            <a:ext cx="4031898" cy="4140000"/>
          </a:xfrm>
        </p:spPr>
      </p:pic>
      <p:sp>
        <p:nvSpPr>
          <p:cNvPr id="8" name="TextBox 7"/>
          <p:cNvSpPr txBox="1"/>
          <p:nvPr/>
        </p:nvSpPr>
        <p:spPr>
          <a:xfrm>
            <a:off x="3423089" y="141033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25km</a:t>
            </a:r>
            <a:endParaRPr lang="en-AU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696575" y="1419622"/>
            <a:ext cx="2091449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20272" y="3651870"/>
            <a:ext cx="120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Salt diapirs</a:t>
            </a:r>
            <a:endParaRPr lang="en-AU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508104" y="3075806"/>
            <a:ext cx="1512168" cy="69510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 flipV="1">
            <a:off x="3995936" y="3770915"/>
            <a:ext cx="3024336" cy="656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88024" y="4794706"/>
            <a:ext cx="181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Contour 2 Eötvös</a:t>
            </a:r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9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00" y="1026000"/>
            <a:ext cx="6248039" cy="4064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900" dirty="0">
                <a:solidFill>
                  <a:prstClr val="black"/>
                </a:solidFill>
              </a:rPr>
              <a:t>South Area, Santos </a:t>
            </a:r>
            <a:r>
              <a:rPr lang="en-AU" sz="2900" dirty="0" smtClean="0">
                <a:solidFill>
                  <a:prstClr val="black"/>
                </a:solidFill>
              </a:rPr>
              <a:t>Basin, Brazil</a:t>
            </a:r>
            <a:br>
              <a:rPr lang="en-AU" sz="2900" dirty="0" smtClean="0">
                <a:solidFill>
                  <a:prstClr val="black"/>
                </a:solidFill>
              </a:rPr>
            </a:br>
            <a:r>
              <a:rPr lang="en-AU" sz="2900" dirty="0" smtClean="0">
                <a:solidFill>
                  <a:prstClr val="black"/>
                </a:solidFill>
              </a:rPr>
              <a:t>NORDIC13 </a:t>
            </a:r>
            <a:r>
              <a:rPr lang="en-AU" sz="2900" dirty="0">
                <a:solidFill>
                  <a:prstClr val="black"/>
                </a:solidFill>
              </a:rPr>
              <a:t>Residual Isostatic Gravity - 1VD</a:t>
            </a:r>
            <a:endParaRPr lang="en-AU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91680" y="1491630"/>
            <a:ext cx="100811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42113" y="149163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30km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3426554"/>
            <a:ext cx="65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Bilby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3795886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 smtClean="0">
                <a:solidFill>
                  <a:schemeClr val="bg1"/>
                </a:solidFill>
              </a:rPr>
              <a:t>Piracaba</a:t>
            </a:r>
            <a:r>
              <a:rPr lang="en-AU" b="1" dirty="0">
                <a:solidFill>
                  <a:schemeClr val="bg1"/>
                </a:solidFill>
              </a:rPr>
              <a:t/>
            </a:r>
            <a:br>
              <a:rPr lang="en-AU" b="1" dirty="0">
                <a:solidFill>
                  <a:schemeClr val="bg1"/>
                </a:solidFill>
              </a:rPr>
            </a:br>
            <a:r>
              <a:rPr lang="en-AU" b="1" dirty="0" smtClean="0">
                <a:solidFill>
                  <a:schemeClr val="bg1"/>
                </a:solidFill>
              </a:rPr>
              <a:t>(Sidon)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3945" y="4413408"/>
            <a:ext cx="788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>
                <a:solidFill>
                  <a:schemeClr val="bg1"/>
                </a:solidFill>
              </a:rPr>
              <a:t>Baúna</a:t>
            </a:r>
            <a:r>
              <a:rPr lang="en-AU" b="1" dirty="0" smtClean="0">
                <a:solidFill>
                  <a:schemeClr val="bg1"/>
                </a:solidFill>
              </a:rPr>
              <a:t/>
            </a:r>
            <a:br>
              <a:rPr lang="en-AU" b="1" dirty="0" smtClean="0">
                <a:solidFill>
                  <a:schemeClr val="bg1"/>
                </a:solidFill>
              </a:rPr>
            </a:br>
            <a:r>
              <a:rPr lang="en-AU" b="1" dirty="0" smtClean="0">
                <a:solidFill>
                  <a:schemeClr val="bg1"/>
                </a:solidFill>
              </a:rPr>
              <a:t>(</a:t>
            </a:r>
            <a:r>
              <a:rPr lang="en-AU" b="1" dirty="0" err="1" smtClean="0">
                <a:solidFill>
                  <a:schemeClr val="bg1"/>
                </a:solidFill>
              </a:rPr>
              <a:t>Tiro</a:t>
            </a:r>
            <a:r>
              <a:rPr lang="en-AU" b="1" dirty="0" smtClean="0">
                <a:solidFill>
                  <a:schemeClr val="bg1"/>
                </a:solidFill>
              </a:rPr>
              <a:t>)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5936" y="1427098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 smtClean="0">
                <a:solidFill>
                  <a:schemeClr val="bg1"/>
                </a:solidFill>
              </a:rPr>
              <a:t>Piracucá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338" y="2324368"/>
            <a:ext cx="109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Kangaroo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8949" y="2324368"/>
            <a:ext cx="93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Echidna</a:t>
            </a:r>
            <a:endParaRPr lang="en-AU" b="1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978897" y="1796430"/>
            <a:ext cx="313183" cy="225800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1"/>
          </p:cNvCxnSpPr>
          <p:nvPr/>
        </p:nvCxnSpPr>
        <p:spPr>
          <a:xfrm flipH="1" flipV="1">
            <a:off x="4978897" y="2427734"/>
            <a:ext cx="460052" cy="81300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4860032" y="3219822"/>
            <a:ext cx="432048" cy="391398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131840" y="4011910"/>
            <a:ext cx="576064" cy="108012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3"/>
          </p:cNvCxnSpPr>
          <p:nvPr/>
        </p:nvCxnSpPr>
        <p:spPr>
          <a:xfrm>
            <a:off x="4054573" y="2509034"/>
            <a:ext cx="301403" cy="422756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78897" y="1611764"/>
            <a:ext cx="529207" cy="184666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352944" y="4299942"/>
            <a:ext cx="504056" cy="288032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96136" y="4712144"/>
            <a:ext cx="181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Contour 2 Eötvös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42982" y="4413407"/>
            <a:ext cx="113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 smtClean="0">
                <a:solidFill>
                  <a:schemeClr val="bg1"/>
                </a:solidFill>
              </a:rPr>
              <a:t>Baúna</a:t>
            </a:r>
            <a:r>
              <a:rPr lang="en-AU" b="1" dirty="0" smtClean="0">
                <a:solidFill>
                  <a:schemeClr val="bg1"/>
                </a:solidFill>
              </a:rPr>
              <a:t> </a:t>
            </a:r>
            <a:r>
              <a:rPr lang="en-AU" b="1" dirty="0" err="1" smtClean="0">
                <a:solidFill>
                  <a:schemeClr val="bg1"/>
                </a:solidFill>
              </a:rPr>
              <a:t>Sul</a:t>
            </a:r>
            <a:r>
              <a:rPr lang="en-AU" b="1" dirty="0" smtClean="0">
                <a:solidFill>
                  <a:schemeClr val="bg1"/>
                </a:solidFill>
              </a:rPr>
              <a:t/>
            </a:r>
            <a:br>
              <a:rPr lang="en-AU" b="1" dirty="0" smtClean="0">
                <a:solidFill>
                  <a:schemeClr val="bg1"/>
                </a:solidFill>
              </a:rPr>
            </a:br>
            <a:r>
              <a:rPr lang="en-AU" b="1" dirty="0" smtClean="0">
                <a:solidFill>
                  <a:schemeClr val="bg1"/>
                </a:solidFill>
              </a:rPr>
              <a:t>(</a:t>
            </a:r>
            <a:r>
              <a:rPr lang="en-AU" b="1" dirty="0" err="1" smtClean="0">
                <a:solidFill>
                  <a:schemeClr val="bg1"/>
                </a:solidFill>
              </a:rPr>
              <a:t>Maruja</a:t>
            </a:r>
            <a:r>
              <a:rPr lang="en-AU" b="1" dirty="0" smtClean="0">
                <a:solidFill>
                  <a:schemeClr val="bg1"/>
                </a:solidFill>
              </a:rPr>
              <a:t>)</a:t>
            </a:r>
            <a:endParaRPr lang="en-AU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3347864" y="4601784"/>
            <a:ext cx="295118" cy="1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2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00" y="1026000"/>
            <a:ext cx="6248039" cy="4064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900" dirty="0">
                <a:solidFill>
                  <a:prstClr val="black"/>
                </a:solidFill>
              </a:rPr>
              <a:t>South Area, Santos </a:t>
            </a:r>
            <a:r>
              <a:rPr lang="en-AU" sz="2900" dirty="0" smtClean="0">
                <a:solidFill>
                  <a:prstClr val="black"/>
                </a:solidFill>
              </a:rPr>
              <a:t>Basin, Brazil</a:t>
            </a:r>
            <a:br>
              <a:rPr lang="en-AU" sz="2900" dirty="0" smtClean="0">
                <a:solidFill>
                  <a:prstClr val="black"/>
                </a:solidFill>
              </a:rPr>
            </a:br>
            <a:r>
              <a:rPr lang="en-AU" sz="2900" dirty="0" smtClean="0">
                <a:solidFill>
                  <a:prstClr val="black"/>
                </a:solidFill>
              </a:rPr>
              <a:t>NORDIC13 </a:t>
            </a:r>
            <a:r>
              <a:rPr lang="en-AU" sz="2900" dirty="0">
                <a:solidFill>
                  <a:prstClr val="black"/>
                </a:solidFill>
              </a:rPr>
              <a:t>Residual Isostatic Gravity - 1VD</a:t>
            </a:r>
            <a:endParaRPr lang="en-AU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91680" y="1491630"/>
            <a:ext cx="100811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42113" y="149163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30km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3426554"/>
            <a:ext cx="65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Bilby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3795886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 smtClean="0">
                <a:solidFill>
                  <a:schemeClr val="bg1"/>
                </a:solidFill>
              </a:rPr>
              <a:t>Piracaba</a:t>
            </a:r>
            <a:r>
              <a:rPr lang="en-AU" b="1" dirty="0">
                <a:solidFill>
                  <a:schemeClr val="bg1"/>
                </a:solidFill>
              </a:rPr>
              <a:t/>
            </a:r>
            <a:br>
              <a:rPr lang="en-AU" b="1" dirty="0">
                <a:solidFill>
                  <a:schemeClr val="bg1"/>
                </a:solidFill>
              </a:rPr>
            </a:br>
            <a:r>
              <a:rPr lang="en-AU" b="1" dirty="0" smtClean="0">
                <a:solidFill>
                  <a:schemeClr val="bg1"/>
                </a:solidFill>
              </a:rPr>
              <a:t>(Sidon)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3945" y="4413408"/>
            <a:ext cx="788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 smtClean="0">
                <a:solidFill>
                  <a:schemeClr val="bg1"/>
                </a:solidFill>
              </a:rPr>
              <a:t>Baúna</a:t>
            </a:r>
            <a:r>
              <a:rPr lang="en-AU" b="1" dirty="0" smtClean="0">
                <a:solidFill>
                  <a:schemeClr val="bg1"/>
                </a:solidFill>
              </a:rPr>
              <a:t/>
            </a:r>
            <a:br>
              <a:rPr lang="en-AU" b="1" dirty="0" smtClean="0">
                <a:solidFill>
                  <a:schemeClr val="bg1"/>
                </a:solidFill>
              </a:rPr>
            </a:br>
            <a:r>
              <a:rPr lang="en-AU" b="1" dirty="0" smtClean="0">
                <a:solidFill>
                  <a:schemeClr val="bg1"/>
                </a:solidFill>
              </a:rPr>
              <a:t>(</a:t>
            </a:r>
            <a:r>
              <a:rPr lang="en-AU" b="1" dirty="0" err="1">
                <a:solidFill>
                  <a:schemeClr val="bg1"/>
                </a:solidFill>
              </a:rPr>
              <a:t>Tiro</a:t>
            </a:r>
            <a:r>
              <a:rPr lang="en-AU" b="1" dirty="0" smtClean="0">
                <a:solidFill>
                  <a:schemeClr val="bg1"/>
                </a:solidFill>
              </a:rPr>
              <a:t>)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5936" y="1427098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 smtClean="0">
                <a:solidFill>
                  <a:schemeClr val="bg1"/>
                </a:solidFill>
              </a:rPr>
              <a:t>Piracucá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338" y="2324368"/>
            <a:ext cx="109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Kangaroo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8949" y="2324368"/>
            <a:ext cx="93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Echidna</a:t>
            </a:r>
            <a:endParaRPr lang="en-AU" b="1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978897" y="1796430"/>
            <a:ext cx="313183" cy="225800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1"/>
          </p:cNvCxnSpPr>
          <p:nvPr/>
        </p:nvCxnSpPr>
        <p:spPr>
          <a:xfrm flipH="1" flipV="1">
            <a:off x="4978897" y="2427734"/>
            <a:ext cx="460052" cy="81300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4860032" y="3219822"/>
            <a:ext cx="432048" cy="391398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131840" y="4011910"/>
            <a:ext cx="576064" cy="108012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3"/>
          </p:cNvCxnSpPr>
          <p:nvPr/>
        </p:nvCxnSpPr>
        <p:spPr>
          <a:xfrm>
            <a:off x="4054573" y="2509034"/>
            <a:ext cx="301403" cy="422756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78897" y="1611764"/>
            <a:ext cx="529207" cy="184666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352944" y="4299942"/>
            <a:ext cx="504056" cy="288032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>
            <a:spLocks noChangeAspect="1"/>
          </p:cNvSpPr>
          <p:nvPr/>
        </p:nvSpPr>
        <p:spPr>
          <a:xfrm>
            <a:off x="2483768" y="4153507"/>
            <a:ext cx="526702" cy="4344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extBox 19"/>
          <p:cNvSpPr txBox="1"/>
          <p:nvPr/>
        </p:nvSpPr>
        <p:spPr>
          <a:xfrm>
            <a:off x="5796136" y="4712144"/>
            <a:ext cx="181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Contour 2 Eötvös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42982" y="4413407"/>
            <a:ext cx="113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 smtClean="0">
                <a:solidFill>
                  <a:schemeClr val="bg1"/>
                </a:solidFill>
              </a:rPr>
              <a:t>Baúna</a:t>
            </a:r>
            <a:r>
              <a:rPr lang="en-AU" b="1" dirty="0" smtClean="0">
                <a:solidFill>
                  <a:schemeClr val="bg1"/>
                </a:solidFill>
              </a:rPr>
              <a:t> </a:t>
            </a:r>
            <a:r>
              <a:rPr lang="en-AU" b="1" dirty="0" err="1" smtClean="0">
                <a:solidFill>
                  <a:schemeClr val="bg1"/>
                </a:solidFill>
              </a:rPr>
              <a:t>Sul</a:t>
            </a:r>
            <a:r>
              <a:rPr lang="en-AU" b="1" dirty="0" smtClean="0">
                <a:solidFill>
                  <a:schemeClr val="bg1"/>
                </a:solidFill>
              </a:rPr>
              <a:t/>
            </a:r>
            <a:br>
              <a:rPr lang="en-AU" b="1" dirty="0" smtClean="0">
                <a:solidFill>
                  <a:schemeClr val="bg1"/>
                </a:solidFill>
              </a:rPr>
            </a:br>
            <a:r>
              <a:rPr lang="en-AU" b="1" dirty="0" smtClean="0">
                <a:solidFill>
                  <a:schemeClr val="bg1"/>
                </a:solidFill>
              </a:rPr>
              <a:t>(</a:t>
            </a:r>
            <a:r>
              <a:rPr lang="en-AU" b="1" dirty="0" err="1" smtClean="0">
                <a:solidFill>
                  <a:schemeClr val="bg1"/>
                </a:solidFill>
              </a:rPr>
              <a:t>Maruja</a:t>
            </a:r>
            <a:r>
              <a:rPr lang="en-AU" b="1" dirty="0" smtClean="0">
                <a:solidFill>
                  <a:schemeClr val="bg1"/>
                </a:solidFill>
              </a:rPr>
              <a:t>)</a:t>
            </a:r>
            <a:endParaRPr lang="en-AU" b="1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3347864" y="4601784"/>
            <a:ext cx="295118" cy="1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9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00" y="1026000"/>
            <a:ext cx="6248039" cy="4064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900" dirty="0">
                <a:solidFill>
                  <a:prstClr val="black"/>
                </a:solidFill>
              </a:rPr>
              <a:t>South Area, Santos </a:t>
            </a:r>
            <a:r>
              <a:rPr lang="en-AU" sz="2900" dirty="0" smtClean="0">
                <a:solidFill>
                  <a:prstClr val="black"/>
                </a:solidFill>
              </a:rPr>
              <a:t>Basin, Brazil</a:t>
            </a:r>
            <a:br>
              <a:rPr lang="en-AU" sz="2900" dirty="0" smtClean="0">
                <a:solidFill>
                  <a:prstClr val="black"/>
                </a:solidFill>
              </a:rPr>
            </a:br>
            <a:r>
              <a:rPr lang="en-AU" sz="2900" dirty="0" smtClean="0">
                <a:solidFill>
                  <a:prstClr val="black"/>
                </a:solidFill>
              </a:rPr>
              <a:t>NORDIC13 </a:t>
            </a:r>
            <a:r>
              <a:rPr lang="en-AU" sz="2900" dirty="0">
                <a:solidFill>
                  <a:prstClr val="black"/>
                </a:solidFill>
              </a:rPr>
              <a:t>Residual Isostatic Gravity - 1VD</a:t>
            </a:r>
            <a:endParaRPr lang="en-AU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91680" y="4011910"/>
            <a:ext cx="100811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42113" y="40119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30km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555776" y="4237226"/>
            <a:ext cx="288032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5004048" y="192367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?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096" y="156363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?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3795886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 smtClean="0">
                <a:solidFill>
                  <a:schemeClr val="bg1"/>
                </a:solidFill>
              </a:rPr>
              <a:t>Piracaba</a:t>
            </a:r>
            <a:r>
              <a:rPr lang="en-AU" b="1" dirty="0">
                <a:solidFill>
                  <a:schemeClr val="bg1"/>
                </a:solidFill>
              </a:rPr>
              <a:t/>
            </a:r>
            <a:br>
              <a:rPr lang="en-AU" b="1" dirty="0">
                <a:solidFill>
                  <a:schemeClr val="bg1"/>
                </a:solidFill>
              </a:rPr>
            </a:br>
            <a:r>
              <a:rPr lang="en-AU" b="1" dirty="0" smtClean="0">
                <a:solidFill>
                  <a:schemeClr val="bg1"/>
                </a:solidFill>
              </a:rPr>
              <a:t>(Sidon)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63945" y="4413408"/>
            <a:ext cx="788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>
                <a:solidFill>
                  <a:schemeClr val="bg1"/>
                </a:solidFill>
              </a:rPr>
              <a:t>Baúna</a:t>
            </a:r>
            <a:r>
              <a:rPr lang="en-AU" b="1" dirty="0" smtClean="0">
                <a:solidFill>
                  <a:schemeClr val="bg1"/>
                </a:solidFill>
              </a:rPr>
              <a:t/>
            </a:r>
            <a:br>
              <a:rPr lang="en-AU" b="1" dirty="0" smtClean="0">
                <a:solidFill>
                  <a:schemeClr val="bg1"/>
                </a:solidFill>
              </a:rPr>
            </a:br>
            <a:r>
              <a:rPr lang="en-AU" b="1" dirty="0" smtClean="0">
                <a:solidFill>
                  <a:schemeClr val="bg1"/>
                </a:solidFill>
              </a:rPr>
              <a:t>(</a:t>
            </a:r>
            <a:r>
              <a:rPr lang="en-AU" b="1" dirty="0" err="1" smtClean="0">
                <a:solidFill>
                  <a:schemeClr val="bg1"/>
                </a:solidFill>
              </a:rPr>
              <a:t>Tiro</a:t>
            </a:r>
            <a:r>
              <a:rPr lang="en-AU" b="1" dirty="0" smtClean="0">
                <a:solidFill>
                  <a:schemeClr val="bg1"/>
                </a:solidFill>
              </a:rPr>
              <a:t>)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5936" y="1427098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 smtClean="0">
                <a:solidFill>
                  <a:schemeClr val="bg1"/>
                </a:solidFill>
              </a:rPr>
              <a:t>Piracucá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64338" y="2324368"/>
            <a:ext cx="109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Kangaroo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8949" y="2324368"/>
            <a:ext cx="93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Echidna</a:t>
            </a:r>
            <a:endParaRPr lang="en-AU" b="1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978897" y="1796430"/>
            <a:ext cx="313183" cy="225800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5" idx="1"/>
          </p:cNvCxnSpPr>
          <p:nvPr/>
        </p:nvCxnSpPr>
        <p:spPr>
          <a:xfrm flipH="1" flipV="1">
            <a:off x="4978897" y="2427734"/>
            <a:ext cx="460052" cy="81300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131840" y="4011910"/>
            <a:ext cx="576064" cy="108012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3"/>
          </p:cNvCxnSpPr>
          <p:nvPr/>
        </p:nvCxnSpPr>
        <p:spPr>
          <a:xfrm>
            <a:off x="4054573" y="2509034"/>
            <a:ext cx="301403" cy="422756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78897" y="1611764"/>
            <a:ext cx="529207" cy="184666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352944" y="4299942"/>
            <a:ext cx="504056" cy="288032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96136" y="4712144"/>
            <a:ext cx="181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Contour 2 Eötvös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9984" y="1088544"/>
            <a:ext cx="3381118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Most of the oil discoveries in this area </a:t>
            </a:r>
            <a:r>
              <a:rPr lang="en-AU" sz="1400" dirty="0" smtClean="0"/>
              <a:t>are</a:t>
            </a:r>
            <a:br>
              <a:rPr lang="en-AU" sz="1400" dirty="0" smtClean="0"/>
            </a:br>
            <a:r>
              <a:rPr lang="en-AU" sz="1400" b="1" i="1" dirty="0" smtClean="0"/>
              <a:t>situated </a:t>
            </a:r>
            <a:r>
              <a:rPr lang="en-AU" sz="1400" b="1" i="1" dirty="0"/>
              <a:t>on the flanks of gravity </a:t>
            </a:r>
            <a:r>
              <a:rPr lang="en-AU" sz="1400" b="1" i="1" dirty="0" smtClean="0"/>
              <a:t>gradient </a:t>
            </a:r>
            <a:br>
              <a:rPr lang="en-AU" sz="1400" b="1" i="1" dirty="0" smtClean="0"/>
            </a:br>
            <a:r>
              <a:rPr lang="en-AU" sz="1400" b="1" i="1" dirty="0" smtClean="0"/>
              <a:t>lows </a:t>
            </a:r>
            <a:r>
              <a:rPr lang="en-AU" sz="1400" b="1" i="1" dirty="0"/>
              <a:t>associated with </a:t>
            </a:r>
            <a:r>
              <a:rPr lang="en-AU" sz="1400" b="1" i="1" dirty="0" smtClean="0"/>
              <a:t>larger salt diapirs</a:t>
            </a:r>
            <a:endParaRPr lang="en-AU" sz="1400" b="1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3642982" y="4413407"/>
            <a:ext cx="113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 smtClean="0">
                <a:solidFill>
                  <a:schemeClr val="bg1"/>
                </a:solidFill>
              </a:rPr>
              <a:t>Baúna</a:t>
            </a:r>
            <a:r>
              <a:rPr lang="en-AU" b="1" dirty="0" smtClean="0">
                <a:solidFill>
                  <a:schemeClr val="bg1"/>
                </a:solidFill>
              </a:rPr>
              <a:t> </a:t>
            </a:r>
            <a:r>
              <a:rPr lang="en-AU" b="1" dirty="0" err="1" smtClean="0">
                <a:solidFill>
                  <a:schemeClr val="bg1"/>
                </a:solidFill>
              </a:rPr>
              <a:t>Sul</a:t>
            </a:r>
            <a:r>
              <a:rPr lang="en-AU" b="1" dirty="0" smtClean="0">
                <a:solidFill>
                  <a:schemeClr val="bg1"/>
                </a:solidFill>
              </a:rPr>
              <a:t/>
            </a:r>
            <a:br>
              <a:rPr lang="en-AU" b="1" dirty="0" smtClean="0">
                <a:solidFill>
                  <a:schemeClr val="bg1"/>
                </a:solidFill>
              </a:rPr>
            </a:br>
            <a:r>
              <a:rPr lang="en-AU" b="1" dirty="0" smtClean="0">
                <a:solidFill>
                  <a:schemeClr val="bg1"/>
                </a:solidFill>
              </a:rPr>
              <a:t>(</a:t>
            </a:r>
            <a:r>
              <a:rPr lang="en-AU" b="1" dirty="0" err="1" smtClean="0">
                <a:solidFill>
                  <a:schemeClr val="bg1"/>
                </a:solidFill>
              </a:rPr>
              <a:t>Maruja</a:t>
            </a:r>
            <a:r>
              <a:rPr lang="en-AU" b="1" dirty="0" smtClean="0">
                <a:solidFill>
                  <a:schemeClr val="bg1"/>
                </a:solidFill>
              </a:rPr>
              <a:t>)</a:t>
            </a:r>
            <a:endParaRPr lang="en-AU" b="1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3347864" y="4601784"/>
            <a:ext cx="295118" cy="1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292080" y="3426554"/>
            <a:ext cx="65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Bilby</a:t>
            </a:r>
            <a:endParaRPr lang="en-AU" b="1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4860032" y="3219822"/>
            <a:ext cx="432048" cy="391398"/>
          </a:xfrm>
          <a:prstGeom prst="line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0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2600" dirty="0"/>
              <a:t>South Area, Santos Basin, </a:t>
            </a:r>
            <a:r>
              <a:rPr lang="en-AU" sz="2600" dirty="0" smtClean="0"/>
              <a:t>Brazil</a:t>
            </a:r>
            <a:br>
              <a:rPr lang="en-AU" sz="2600" dirty="0" smtClean="0"/>
            </a:br>
            <a:r>
              <a:rPr lang="en-AU" sz="2600" dirty="0" err="1" smtClean="0"/>
              <a:t>Baúna</a:t>
            </a:r>
            <a:r>
              <a:rPr lang="en-AU" sz="2600" dirty="0" smtClean="0"/>
              <a:t> (</a:t>
            </a:r>
            <a:r>
              <a:rPr lang="en-AU" sz="2600" dirty="0" err="1" smtClean="0"/>
              <a:t>Tiro</a:t>
            </a:r>
            <a:r>
              <a:rPr lang="en-AU" sz="2600" dirty="0" smtClean="0"/>
              <a:t>) Oil Field</a:t>
            </a:r>
            <a:endParaRPr lang="en-AU" sz="2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03598"/>
            <a:ext cx="3456384" cy="384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51670"/>
            <a:ext cx="34575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1547664" y="2643758"/>
            <a:ext cx="1728192" cy="1656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38936" y="3780431"/>
            <a:ext cx="269035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/>
              <a:t>Stratigraphic thinning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&amp; </a:t>
            </a:r>
            <a:r>
              <a:rPr lang="en-AU" dirty="0"/>
              <a:t>“pinch-out” of reservoir </a:t>
            </a:r>
            <a:endParaRPr lang="en-AU" dirty="0" smtClean="0"/>
          </a:p>
          <a:p>
            <a:r>
              <a:rPr lang="en-AU" dirty="0" smtClean="0"/>
              <a:t>onto </a:t>
            </a:r>
            <a:r>
              <a:rPr lang="en-AU" dirty="0"/>
              <a:t>flank of salt diapir.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1840" y="4709100"/>
            <a:ext cx="14013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 err="1" smtClean="0"/>
              <a:t>Karoon</a:t>
            </a:r>
            <a:r>
              <a:rPr lang="en-AU" sz="800" dirty="0" smtClean="0"/>
              <a:t> Review October 2011</a:t>
            </a:r>
            <a:endParaRPr lang="en-AU" sz="800" dirty="0"/>
          </a:p>
        </p:txBody>
      </p:sp>
      <p:sp>
        <p:nvSpPr>
          <p:cNvPr id="8" name="Rectangle 7"/>
          <p:cNvSpPr/>
          <p:nvPr/>
        </p:nvSpPr>
        <p:spPr>
          <a:xfrm>
            <a:off x="971600" y="1851670"/>
            <a:ext cx="3457575" cy="2852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084168" y="2787774"/>
            <a:ext cx="360040" cy="992657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5400000">
            <a:off x="4159517" y="2459092"/>
            <a:ext cx="133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/>
              <a:t>SALT DIAPIR</a:t>
            </a:r>
            <a:endParaRPr lang="en-AU" b="1" dirty="0"/>
          </a:p>
        </p:txBody>
      </p:sp>
      <p:sp>
        <p:nvSpPr>
          <p:cNvPr id="14" name="TextBox 13"/>
          <p:cNvSpPr txBox="1"/>
          <p:nvPr/>
        </p:nvSpPr>
        <p:spPr>
          <a:xfrm rot="19083333">
            <a:off x="923590" y="3712875"/>
            <a:ext cx="133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>
                    <a:lumMod val="95000"/>
                  </a:schemeClr>
                </a:solidFill>
              </a:rPr>
              <a:t>SALT DIAPIR</a:t>
            </a:r>
            <a:endParaRPr lang="en-A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9059530">
            <a:off x="1485754" y="421705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A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8949645">
            <a:off x="3128409" y="2603108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A”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14390" y="987574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A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40352" y="98757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A”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88224" y="4917482"/>
            <a:ext cx="14013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 err="1" smtClean="0"/>
              <a:t>Karoon</a:t>
            </a:r>
            <a:r>
              <a:rPr lang="en-AU" sz="800" dirty="0" smtClean="0"/>
              <a:t> Review October 2011</a:t>
            </a:r>
            <a:endParaRPr lang="en-AU" sz="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6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00" y="1026000"/>
            <a:ext cx="6248039" cy="4064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900" dirty="0">
                <a:solidFill>
                  <a:prstClr val="black"/>
                </a:solidFill>
              </a:rPr>
              <a:t>South Area, Santos </a:t>
            </a:r>
            <a:r>
              <a:rPr lang="en-AU" sz="2900" dirty="0" smtClean="0">
                <a:solidFill>
                  <a:prstClr val="black"/>
                </a:solidFill>
              </a:rPr>
              <a:t>Basin, Brazil</a:t>
            </a:r>
            <a:br>
              <a:rPr lang="en-AU" sz="2900" dirty="0" smtClean="0">
                <a:solidFill>
                  <a:prstClr val="black"/>
                </a:solidFill>
              </a:rPr>
            </a:br>
            <a:r>
              <a:rPr lang="en-AU" sz="2900" dirty="0" smtClean="0">
                <a:solidFill>
                  <a:prstClr val="black"/>
                </a:solidFill>
              </a:rPr>
              <a:t>NORDIC13 </a:t>
            </a:r>
            <a:r>
              <a:rPr lang="en-AU" sz="2900" dirty="0">
                <a:solidFill>
                  <a:prstClr val="black"/>
                </a:solidFill>
              </a:rPr>
              <a:t>Residual Isostatic Gravity - 1VD</a:t>
            </a:r>
            <a:endParaRPr lang="en-AU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91680" y="4011910"/>
            <a:ext cx="1008112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42113" y="40119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30km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5458" y="2243068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5734" y="307580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8909" y="149163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1992" y="169243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4233" y="342655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2057" y="32054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05836" y="414260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30085" y="386789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7984" y="3445138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3848" y="386817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7824" y="463207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16797" y="411326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35896" y="324931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07904" y="167629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21398" y="1923678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95736" y="26124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68019" y="188305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55776" y="4237226"/>
            <a:ext cx="288032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/>
        </p:nvSpPr>
        <p:spPr>
          <a:xfrm>
            <a:off x="1409230" y="238825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04048" y="411326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L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6136" y="4712144"/>
            <a:ext cx="181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Contour 2 Eötvös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431" y="1086004"/>
            <a:ext cx="42653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400" dirty="0"/>
              <a:t>NORDIC13 gravity gradient lows </a:t>
            </a:r>
            <a:r>
              <a:rPr lang="en-AU" sz="1400" dirty="0" smtClean="0"/>
              <a:t>may provide </a:t>
            </a:r>
            <a:r>
              <a:rPr lang="en-AU" sz="1400" dirty="0"/>
              <a:t>a </a:t>
            </a:r>
            <a:r>
              <a:rPr lang="en-AU" sz="1400" dirty="0" smtClean="0"/>
              <a:t>map of</a:t>
            </a:r>
            <a:br>
              <a:rPr lang="en-AU" sz="1400" dirty="0" smtClean="0"/>
            </a:br>
            <a:r>
              <a:rPr lang="en-AU" sz="1400" dirty="0" smtClean="0"/>
              <a:t>the </a:t>
            </a:r>
            <a:r>
              <a:rPr lang="en-AU" sz="1400" dirty="0"/>
              <a:t>lateral extent of the </a:t>
            </a:r>
            <a:r>
              <a:rPr lang="en-AU" sz="1400" dirty="0" smtClean="0"/>
              <a:t>larger salt-diapirs </a:t>
            </a:r>
            <a:r>
              <a:rPr lang="en-AU" sz="1400" dirty="0"/>
              <a:t>in the region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786" y="3202144"/>
            <a:ext cx="2332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These can be used as vectors </a:t>
            </a:r>
            <a:r>
              <a:rPr lang="en-AU" sz="1400" dirty="0" smtClean="0"/>
              <a:t/>
            </a:r>
            <a:br>
              <a:rPr lang="en-AU" sz="1400" dirty="0" smtClean="0"/>
            </a:br>
            <a:r>
              <a:rPr lang="en-AU" sz="1400" dirty="0" smtClean="0"/>
              <a:t>for </a:t>
            </a:r>
            <a:r>
              <a:rPr lang="en-AU" sz="1400" dirty="0"/>
              <a:t>future exploration efforts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032537"/>
            <a:ext cx="2882865" cy="1875600"/>
          </a:xfrm>
          <a:prstGeom prst="rect">
            <a:avLst/>
          </a:prstGeom>
        </p:spPr>
      </p:pic>
      <p:pic>
        <p:nvPicPr>
          <p:cNvPr id="17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54800"/>
            <a:ext cx="2882867" cy="18756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53157"/>
            <a:ext cx="2880320" cy="1873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900" dirty="0" smtClean="0">
                <a:solidFill>
                  <a:prstClr val="black"/>
                </a:solidFill>
              </a:rPr>
              <a:t>South Area, Santos Basin, Brazil</a:t>
            </a:r>
            <a:br>
              <a:rPr lang="en-AU" sz="2900" dirty="0" smtClean="0">
                <a:solidFill>
                  <a:prstClr val="black"/>
                </a:solidFill>
              </a:rPr>
            </a:br>
            <a:r>
              <a:rPr lang="en-AU" sz="2900" dirty="0" smtClean="0">
                <a:solidFill>
                  <a:prstClr val="black"/>
                </a:solidFill>
              </a:rPr>
              <a:t>Free Air Gravity and Free Air Gravity 1VD Comparison</a:t>
            </a:r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-36512" y="987574"/>
            <a:ext cx="18813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b="1" dirty="0" smtClean="0">
                <a:solidFill>
                  <a:schemeClr val="bg1"/>
                </a:solidFill>
              </a:rPr>
              <a:t>NORDIC13 Free </a:t>
            </a:r>
            <a:r>
              <a:rPr lang="en-AU" sz="1200" b="1" dirty="0">
                <a:solidFill>
                  <a:schemeClr val="bg1"/>
                </a:solidFill>
              </a:rPr>
              <a:t>Air </a:t>
            </a:r>
            <a:r>
              <a:rPr lang="en-AU" sz="1200" b="1" dirty="0" smtClean="0">
                <a:solidFill>
                  <a:schemeClr val="bg1"/>
                </a:solidFill>
              </a:rPr>
              <a:t>Gravity</a:t>
            </a:r>
            <a:endParaRPr lang="en-AU" sz="12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68144" y="987574"/>
            <a:ext cx="27297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b="1" dirty="0">
                <a:solidFill>
                  <a:schemeClr val="bg1"/>
                </a:solidFill>
              </a:rPr>
              <a:t>Sandwell &amp; Smith v24.1 Free Air </a:t>
            </a:r>
            <a:r>
              <a:rPr lang="en-AU" sz="1200" b="1" dirty="0" smtClean="0">
                <a:solidFill>
                  <a:schemeClr val="bg1"/>
                </a:solidFill>
              </a:rPr>
              <a:t>Gravity</a:t>
            </a:r>
            <a:endParaRPr lang="en-AU" sz="1200" b="1" dirty="0">
              <a:solidFill>
                <a:schemeClr val="bg1"/>
              </a:solidFill>
            </a:endParaRPr>
          </a:p>
        </p:txBody>
      </p:sp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031200"/>
            <a:ext cx="2882866" cy="1875600"/>
          </a:xfrm>
        </p:spPr>
      </p:pic>
      <p:pic>
        <p:nvPicPr>
          <p:cNvPr id="11" name="Content Placeholder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031200"/>
            <a:ext cx="2882865" cy="1875600"/>
          </a:xfrm>
          <a:prstGeom prst="rect">
            <a:avLst/>
          </a:prstGeom>
        </p:spPr>
      </p:pic>
      <p:pic>
        <p:nvPicPr>
          <p:cNvPr id="15" name="Content Placeholder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06" y="1054800"/>
            <a:ext cx="2882866" cy="1875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36512" y="2942823"/>
            <a:ext cx="22195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b="1" dirty="0" smtClean="0">
                <a:solidFill>
                  <a:schemeClr val="bg1"/>
                </a:solidFill>
              </a:rPr>
              <a:t>NORDIC13 Free </a:t>
            </a:r>
            <a:r>
              <a:rPr lang="en-AU" sz="1200" b="1" dirty="0">
                <a:solidFill>
                  <a:schemeClr val="bg1"/>
                </a:solidFill>
              </a:rPr>
              <a:t>Air </a:t>
            </a:r>
            <a:r>
              <a:rPr lang="en-AU" sz="1200" b="1" dirty="0" smtClean="0">
                <a:solidFill>
                  <a:schemeClr val="bg1"/>
                </a:solidFill>
              </a:rPr>
              <a:t>Gravity 1VD </a:t>
            </a:r>
            <a:endParaRPr lang="en-AU" sz="1200" b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68144" y="2942823"/>
            <a:ext cx="3032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b="1" dirty="0">
                <a:solidFill>
                  <a:schemeClr val="bg1"/>
                </a:solidFill>
              </a:rPr>
              <a:t>Sandwell &amp; Smith v24.1 Free Air </a:t>
            </a:r>
            <a:r>
              <a:rPr lang="en-AU" sz="1200" b="1" dirty="0" smtClean="0">
                <a:solidFill>
                  <a:schemeClr val="bg1"/>
                </a:solidFill>
              </a:rPr>
              <a:t>Gravity 1VD</a:t>
            </a:r>
            <a:endParaRPr lang="en-AU" sz="12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77075" y="987574"/>
            <a:ext cx="15229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b="1" dirty="0" smtClean="0"/>
              <a:t>Salt Seismic Isochron</a:t>
            </a:r>
            <a:endParaRPr lang="en-AU" sz="1200" b="1" dirty="0"/>
          </a:p>
        </p:txBody>
      </p:sp>
      <p:sp>
        <p:nvSpPr>
          <p:cNvPr id="21" name="Rectangle 20"/>
          <p:cNvSpPr/>
          <p:nvPr/>
        </p:nvSpPr>
        <p:spPr>
          <a:xfrm>
            <a:off x="2987824" y="2942823"/>
            <a:ext cx="15229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b="1" dirty="0" smtClean="0"/>
              <a:t>Salt Seismic Isochron</a:t>
            </a:r>
            <a:endParaRPr lang="en-AU" sz="1200" b="1" dirty="0"/>
          </a:p>
        </p:txBody>
      </p:sp>
      <p:sp>
        <p:nvSpPr>
          <p:cNvPr id="3" name="Rectangle 2"/>
          <p:cNvSpPr/>
          <p:nvPr/>
        </p:nvSpPr>
        <p:spPr>
          <a:xfrm>
            <a:off x="4768664" y="4886280"/>
            <a:ext cx="111440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700" b="1" dirty="0" smtClean="0"/>
              <a:t>Modica and Brush (2004)</a:t>
            </a:r>
            <a:endParaRPr lang="en-AU" sz="7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17" y="1867518"/>
            <a:ext cx="306982" cy="10595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844800"/>
            <a:ext cx="306982" cy="10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9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 smtClean="0">
                <a:solidFill>
                  <a:prstClr val="black"/>
                </a:solidFill>
              </a:rPr>
              <a:t>Sandwell-Smith 24.1 Free Air Gravity – Issues</a:t>
            </a:r>
            <a:endParaRPr lang="en-AU" sz="6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48788" y="4708615"/>
            <a:ext cx="129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prstClr val="white"/>
                </a:solidFill>
              </a:rPr>
              <a:t>Sorell Basin</a:t>
            </a:r>
            <a:endParaRPr lang="en-AU" b="1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75656" y="1107629"/>
            <a:ext cx="66247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prstClr val="black"/>
                </a:solidFill>
              </a:rPr>
              <a:t>Short wavelength noise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AU" sz="24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prstClr val="black"/>
                </a:solidFill>
              </a:rPr>
              <a:t>Along-track </a:t>
            </a:r>
            <a:r>
              <a:rPr lang="en-AU" sz="2400" dirty="0" smtClean="0">
                <a:solidFill>
                  <a:prstClr val="black"/>
                </a:solidFill>
              </a:rPr>
              <a:t>striping</a:t>
            </a:r>
            <a:br>
              <a:rPr lang="en-AU" sz="2400" dirty="0" smtClean="0">
                <a:solidFill>
                  <a:prstClr val="black"/>
                </a:solidFill>
              </a:rPr>
            </a:br>
            <a:endParaRPr lang="en-AU" sz="2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prstClr val="black"/>
                </a:solidFill>
              </a:rPr>
              <a:t>Numerous </a:t>
            </a:r>
            <a:r>
              <a:rPr lang="en-AU" sz="2400" dirty="0">
                <a:solidFill>
                  <a:prstClr val="black"/>
                </a:solidFill>
              </a:rPr>
              <a:t>noise spikes </a:t>
            </a:r>
            <a:r>
              <a:rPr lang="en-AU" sz="2400" dirty="0" smtClean="0">
                <a:solidFill>
                  <a:prstClr val="black"/>
                </a:solidFill>
              </a:rPr>
              <a:t>near </a:t>
            </a:r>
            <a:r>
              <a:rPr lang="en-AU" sz="2400" dirty="0">
                <a:solidFill>
                  <a:prstClr val="black"/>
                </a:solidFill>
              </a:rPr>
              <a:t>coast lines </a:t>
            </a:r>
            <a:r>
              <a:rPr lang="en-AU" sz="2400" dirty="0" smtClean="0">
                <a:solidFill>
                  <a:prstClr val="black"/>
                </a:solidFill>
              </a:rPr>
              <a:t/>
            </a:r>
            <a:br>
              <a:rPr lang="en-AU" sz="2400" dirty="0" smtClean="0">
                <a:solidFill>
                  <a:prstClr val="black"/>
                </a:solidFill>
              </a:rPr>
            </a:br>
            <a:r>
              <a:rPr lang="en-AU" sz="2400" dirty="0" smtClean="0">
                <a:solidFill>
                  <a:prstClr val="black"/>
                </a:solidFill>
              </a:rPr>
              <a:t>(</a:t>
            </a:r>
            <a:r>
              <a:rPr lang="en-AU" sz="2400" dirty="0">
                <a:solidFill>
                  <a:prstClr val="black"/>
                </a:solidFill>
              </a:rPr>
              <a:t>from onshore reflections</a:t>
            </a:r>
            <a:r>
              <a:rPr lang="en-AU" sz="2400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prstClr val="black"/>
                </a:solidFill>
              </a:rPr>
              <a:t>Poor alignment with onshore gravity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 smtClean="0">
              <a:solidFill>
                <a:prstClr val="black"/>
              </a:solidFill>
            </a:endParaRPr>
          </a:p>
          <a:p>
            <a:endParaRPr lang="en-AU" dirty="0">
              <a:solidFill>
                <a:prstClr val="black"/>
              </a:solidFill>
            </a:endParaRPr>
          </a:p>
          <a:p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8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98" y="-73522"/>
            <a:ext cx="8229600" cy="857250"/>
          </a:xfrm>
        </p:spPr>
        <p:txBody>
          <a:bodyPr>
            <a:normAutofit/>
          </a:bodyPr>
          <a:lstStyle/>
          <a:p>
            <a:r>
              <a:rPr lang="en-AU" sz="2600" b="1" dirty="0" smtClean="0"/>
              <a:t>Conclusions</a:t>
            </a:r>
            <a:endParaRPr lang="en-AU" sz="2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55526"/>
            <a:ext cx="8784976" cy="38884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AU" sz="2000" dirty="0" smtClean="0"/>
              <a:t>Satellite Altimetry is an important tool to support of geological interpretation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AU" sz="2000" dirty="0" smtClean="0"/>
              <a:t>Cretaceous Ocean formation and Oblique segmentation in the South </a:t>
            </a:r>
            <a:r>
              <a:rPr lang="en-AU" sz="2000" dirty="0" err="1" smtClean="0"/>
              <a:t>Amerasian</a:t>
            </a:r>
            <a:r>
              <a:rPr lang="en-AU" sz="2000" dirty="0" smtClean="0"/>
              <a:t> Basin was found from inversion of gravity and also seen on 1VD and 2VD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AU" sz="2000" dirty="0" smtClean="0"/>
              <a:t>Used the 1VD </a:t>
            </a:r>
            <a:r>
              <a:rPr lang="en-AU" sz="2000" dirty="0"/>
              <a:t>of the </a:t>
            </a:r>
            <a:r>
              <a:rPr lang="en-AU" sz="2000" dirty="0" smtClean="0"/>
              <a:t>DTU15/NORDIC13 gravity </a:t>
            </a:r>
            <a:r>
              <a:rPr lang="en-AU" sz="2000" dirty="0"/>
              <a:t>data shows a strong correlation between the location of larger salt diapirs (&gt;4km width) and gravity gradient lows. Smaller salt-features (&lt;2km width) are not resolvable in NORDIC13</a:t>
            </a:r>
            <a:r>
              <a:rPr lang="en-AU" sz="20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AU" sz="2000" dirty="0" smtClean="0"/>
              <a:t>The </a:t>
            </a:r>
            <a:r>
              <a:rPr lang="en-AU" sz="2000" dirty="0"/>
              <a:t>NORDIC13 gravity gradient lows may provide a map of the lateral extent of the larger salt-diapirs in the region. Many of the oil discoveries in the South Area of the Santos Basin are situated on the flanks of salt </a:t>
            </a:r>
            <a:r>
              <a:rPr lang="en-AU" sz="2000" dirty="0" err="1" smtClean="0"/>
              <a:t>diapirs</a:t>
            </a:r>
            <a:r>
              <a:rPr lang="en-AU" sz="20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AU" sz="2000" dirty="0" smtClean="0"/>
              <a:t>The </a:t>
            </a:r>
            <a:r>
              <a:rPr lang="en-AU" sz="2000" dirty="0"/>
              <a:t>inferred locations of larger salt </a:t>
            </a:r>
            <a:r>
              <a:rPr lang="en-AU" sz="2000" dirty="0" err="1"/>
              <a:t>diapirs</a:t>
            </a:r>
            <a:r>
              <a:rPr lang="en-AU" sz="2000" dirty="0"/>
              <a:t> </a:t>
            </a:r>
            <a:r>
              <a:rPr lang="en-AU" sz="2000" dirty="0" smtClean="0"/>
              <a:t>in South Area of Santos can </a:t>
            </a:r>
            <a:r>
              <a:rPr lang="en-AU" sz="2000" dirty="0"/>
              <a:t>be used as vectors for future exploration </a:t>
            </a:r>
            <a:r>
              <a:rPr lang="en-AU" sz="2000" dirty="0" smtClean="0"/>
              <a:t>efforts</a:t>
            </a:r>
            <a:r>
              <a:rPr lang="en-AU" sz="2000" dirty="0"/>
              <a:t> </a:t>
            </a:r>
            <a:r>
              <a:rPr lang="en-AU" sz="2000" dirty="0" smtClean="0"/>
              <a:t>in the region</a:t>
            </a:r>
          </a:p>
          <a:p>
            <a:pPr>
              <a:buFont typeface="Wingdings" panose="05000000000000000000" pitchFamily="2" charset="2"/>
              <a:buChar char="Ø"/>
            </a:pPr>
            <a:endParaRPr lang="en-AU" sz="2000" dirty="0"/>
          </a:p>
          <a:p>
            <a:pPr>
              <a:buFont typeface="Wingdings" panose="05000000000000000000" pitchFamily="2" charset="2"/>
              <a:buChar char="Ø"/>
            </a:pP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46032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2987246" y="1023283"/>
            <a:ext cx="6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da-DK" sz="1200"/>
          </a:p>
        </p:txBody>
      </p:sp>
      <p:sp>
        <p:nvSpPr>
          <p:cNvPr id="39942" name="TextBox 1"/>
          <p:cNvSpPr txBox="1">
            <a:spLocks noChangeArrowheads="1"/>
          </p:cNvSpPr>
          <p:nvPr/>
        </p:nvSpPr>
        <p:spPr bwMode="auto">
          <a:xfrm>
            <a:off x="395536" y="65146"/>
            <a:ext cx="7524817" cy="7848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a-DK" altLang="da-DK" sz="1800" b="1" dirty="0" err="1"/>
              <a:t>Arctic</a:t>
            </a:r>
            <a:r>
              <a:rPr lang="da-DK" altLang="da-DK" sz="1800" b="1" dirty="0"/>
              <a:t> Ocean: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da-DK" altLang="da-DK" sz="1350" b="1" dirty="0"/>
              <a:t>Cryosat-2 </a:t>
            </a:r>
            <a:r>
              <a:rPr lang="da-DK" altLang="da-DK" sz="1350" b="1" dirty="0" smtClean="0"/>
              <a:t>SAR mode with small </a:t>
            </a:r>
            <a:r>
              <a:rPr lang="da-DK" altLang="da-DK" sz="1350" b="1" dirty="0" err="1" smtClean="0"/>
              <a:t>footprint</a:t>
            </a:r>
            <a:r>
              <a:rPr lang="da-DK" altLang="da-DK" sz="1350" b="1" dirty="0" smtClean="0"/>
              <a:t> of 4 km2 to </a:t>
            </a:r>
            <a:r>
              <a:rPr lang="da-DK" altLang="da-DK" sz="1350" b="1" dirty="0" err="1" smtClean="0"/>
              <a:t>detect</a:t>
            </a:r>
            <a:r>
              <a:rPr lang="da-DK" altLang="da-DK" sz="1350" b="1" dirty="0" smtClean="0"/>
              <a:t> LEADS  </a:t>
            </a:r>
            <a:endParaRPr lang="da-DK" altLang="da-DK" sz="1350" b="1" dirty="0"/>
          </a:p>
          <a:p>
            <a:pPr algn="ctr" eaLnBrk="1" hangingPunct="1">
              <a:spcBef>
                <a:spcPts val="0"/>
              </a:spcBef>
              <a:buNone/>
            </a:pPr>
            <a:r>
              <a:rPr lang="da-DK" altLang="da-DK" sz="1350" b="1" dirty="0" err="1" smtClean="0"/>
              <a:t>Leads</a:t>
            </a:r>
            <a:r>
              <a:rPr lang="da-DK" altLang="da-DK" sz="1350" b="1" dirty="0" smtClean="0"/>
              <a:t> </a:t>
            </a:r>
            <a:r>
              <a:rPr lang="da-DK" altLang="da-DK" sz="1350" b="1" dirty="0" err="1" smtClean="0"/>
              <a:t>retrack</a:t>
            </a:r>
            <a:r>
              <a:rPr lang="da-DK" altLang="da-DK" sz="1350" b="1" dirty="0" smtClean="0"/>
              <a:t> </a:t>
            </a:r>
            <a:r>
              <a:rPr lang="da-DK" altLang="da-DK" sz="1350" b="1" dirty="0" err="1" smtClean="0"/>
              <a:t>individual</a:t>
            </a:r>
            <a:r>
              <a:rPr lang="da-DK" altLang="da-DK" sz="1350" b="1" dirty="0" smtClean="0"/>
              <a:t> </a:t>
            </a:r>
            <a:r>
              <a:rPr lang="da-DK" altLang="da-DK" sz="1350" b="1" dirty="0"/>
              <a:t>20 Hz </a:t>
            </a:r>
            <a:r>
              <a:rPr lang="da-DK" altLang="da-DK" sz="1350" b="1" dirty="0" smtClean="0"/>
              <a:t>observation </a:t>
            </a:r>
            <a:r>
              <a:rPr lang="da-DK" altLang="da-DK" sz="1350" b="1" dirty="0" err="1" smtClean="0"/>
              <a:t>despite</a:t>
            </a:r>
            <a:r>
              <a:rPr lang="da-DK" altLang="da-DK" sz="1350" b="1" dirty="0" smtClean="0"/>
              <a:t> </a:t>
            </a:r>
            <a:r>
              <a:rPr lang="da-DK" altLang="da-DK" sz="1350" b="1" dirty="0" err="1"/>
              <a:t>higher</a:t>
            </a:r>
            <a:r>
              <a:rPr lang="da-DK" altLang="da-DK" sz="1350" b="1" dirty="0"/>
              <a:t> </a:t>
            </a:r>
            <a:r>
              <a:rPr lang="da-DK" altLang="da-DK" sz="1350" b="1" dirty="0" err="1"/>
              <a:t>noise</a:t>
            </a:r>
            <a:r>
              <a:rPr lang="da-DK" altLang="da-DK" sz="1350" b="1" dirty="0"/>
              <a:t> (</a:t>
            </a:r>
            <a:r>
              <a:rPr lang="da-DK" altLang="da-DK" sz="1350" b="1" dirty="0" err="1"/>
              <a:t>sqrt</a:t>
            </a:r>
            <a:r>
              <a:rPr lang="da-DK" altLang="da-DK" sz="1350" b="1" dirty="0"/>
              <a:t>(20)) </a:t>
            </a:r>
            <a:endParaRPr lang="da-DK" altLang="da-DK" sz="18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739390" y="965128"/>
            <a:ext cx="6588732" cy="4212468"/>
            <a:chOff x="0" y="0"/>
            <a:chExt cx="8208210" cy="3916948"/>
          </a:xfrm>
        </p:grpSpPr>
        <p:pic>
          <p:nvPicPr>
            <p:cNvPr id="7" name="Picture 6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208210" cy="3916948"/>
            </a:xfrm>
            <a:prstGeom prst="rect">
              <a:avLst/>
            </a:prstGeom>
          </p:spPr>
        </p:pic>
        <p:pic>
          <p:nvPicPr>
            <p:cNvPr id="8" name="Picture 7" descr="Screen Shot 2016-10-15 at 08.43.4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6"/>
            <a:stretch/>
          </p:blipFill>
          <p:spPr>
            <a:xfrm>
              <a:off x="4264519" y="1457158"/>
              <a:ext cx="2205797" cy="2298642"/>
            </a:xfrm>
            <a:prstGeom prst="rect">
              <a:avLst/>
            </a:prstGeom>
          </p:spPr>
        </p:pic>
        <p:pic>
          <p:nvPicPr>
            <p:cNvPr id="9" name="Picture 8" descr="Screen Shot 2016-10-15 at 08.43.5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60" y="116639"/>
              <a:ext cx="2192419" cy="2240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43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69" y="3075806"/>
            <a:ext cx="2768720" cy="1897662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80399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Nordic Geoscience</a:t>
            </a:r>
            <a:r>
              <a:rPr kumimoji="0" lang="en-US" alt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alt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–</a:t>
            </a:r>
            <a:r>
              <a:rPr kumimoji="0" lang="en-US" alt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Gravity, Magnetics, Airborne Gravity Gradiometry, EM, Processing, Interpretation, R&amp;D, </a:t>
            </a: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…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and much more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344" y="698929"/>
            <a:ext cx="7797456" cy="2352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AU" b="1" dirty="0">
                <a:ea typeface="Calibri"/>
                <a:cs typeface="Times New Roman"/>
              </a:rPr>
              <a:t>For information about </a:t>
            </a:r>
            <a:r>
              <a:rPr lang="en-AU" b="1" dirty="0" smtClean="0">
                <a:ea typeface="Calibri"/>
                <a:cs typeface="Times New Roman"/>
              </a:rPr>
              <a:t>NORDIC13 (and soon NORDIC15) pricing </a:t>
            </a:r>
            <a:r>
              <a:rPr lang="en-AU" b="1" dirty="0">
                <a:ea typeface="Calibri"/>
                <a:cs typeface="Times New Roman"/>
              </a:rPr>
              <a:t>and purchasing, </a:t>
            </a:r>
            <a:endParaRPr lang="en-AU" b="1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AU" b="1" dirty="0" smtClean="0">
                <a:ea typeface="Calibri"/>
                <a:cs typeface="Times New Roman"/>
              </a:rPr>
              <a:t>please </a:t>
            </a:r>
            <a:r>
              <a:rPr lang="en-AU" b="1" dirty="0">
                <a:ea typeface="Calibri"/>
                <a:cs typeface="Times New Roman"/>
              </a:rPr>
              <a:t>contact Nordic Geoscience</a:t>
            </a:r>
            <a:r>
              <a:rPr lang="en-AU" b="1" dirty="0" smtClean="0">
                <a:ea typeface="Calibri"/>
                <a:cs typeface="Times New Roman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A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b="1" dirty="0" smtClean="0">
                <a:ea typeface="Calibri"/>
                <a:cs typeface="Times New Roman"/>
              </a:rPr>
              <a:t>Contact</a:t>
            </a:r>
            <a:r>
              <a:rPr lang="en-AU" b="1" dirty="0">
                <a:ea typeface="Calibri"/>
                <a:cs typeface="Times New Roman"/>
              </a:rPr>
              <a:t>:</a:t>
            </a:r>
            <a:r>
              <a:rPr lang="en-AU" dirty="0">
                <a:ea typeface="Calibri"/>
                <a:cs typeface="Times New Roman"/>
              </a:rPr>
              <a:t>	Asbjorn Norlund Christensen, Director, Nordic Geoscience Pty. Ltd.</a:t>
            </a:r>
            <a:br>
              <a:rPr lang="en-AU" dirty="0">
                <a:ea typeface="Calibri"/>
                <a:cs typeface="Times New Roman"/>
              </a:rPr>
            </a:br>
            <a:r>
              <a:rPr lang="en-AU" dirty="0">
                <a:ea typeface="Calibri"/>
                <a:cs typeface="Times New Roman"/>
              </a:rPr>
              <a:t>		Phone: +61 4 1771 6859</a:t>
            </a:r>
            <a:br>
              <a:rPr lang="en-AU" dirty="0">
                <a:ea typeface="Calibri"/>
                <a:cs typeface="Times New Roman"/>
              </a:rPr>
            </a:br>
            <a:r>
              <a:rPr lang="en-AU" dirty="0">
                <a:ea typeface="Calibri"/>
                <a:cs typeface="Times New Roman"/>
              </a:rPr>
              <a:t>		Email: </a:t>
            </a:r>
            <a:r>
              <a:rPr lang="en-AU" u="sng" dirty="0">
                <a:solidFill>
                  <a:srgbClr val="0000FF"/>
                </a:solidFill>
                <a:ea typeface="Calibri"/>
                <a:cs typeface="Times New Roman"/>
                <a:hlinkClick r:id="rId3"/>
              </a:rPr>
              <a:t>asbjorn.christensen@nordicgeoscience.com</a:t>
            </a:r>
            <a:endParaRPr lang="en-AU" sz="1600" dirty="0">
              <a:ea typeface="Calibri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80320"/>
            <a:ext cx="1362266" cy="19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7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Thank you!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563638"/>
            <a:ext cx="2228144" cy="3146400"/>
          </a:xfrm>
          <a:prstGeom prst="rect">
            <a:avLst/>
          </a:prstGeom>
        </p:spPr>
      </p:pic>
      <p:pic>
        <p:nvPicPr>
          <p:cNvPr id="14" name="Picture 6" descr="DNSC08GRAV0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46464"/>
            <a:ext cx="3311674" cy="2040266"/>
          </a:xfrm>
          <a:prstGeom prst="rect">
            <a:avLst/>
          </a:prstGeom>
          <a:solidFill>
            <a:schemeClr val="bg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4"/>
          <a:stretch/>
        </p:blipFill>
        <p:spPr bwMode="auto">
          <a:xfrm>
            <a:off x="-754354" y="1491630"/>
            <a:ext cx="3885500" cy="410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4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References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AU" dirty="0"/>
              <a:t>Alves, Carlos, 2011, Pre-salt Santos basin, Capital Markets Day -March 14th </a:t>
            </a:r>
            <a:r>
              <a:rPr lang="en-AU" dirty="0" smtClean="0"/>
              <a:t>2011, </a:t>
            </a:r>
            <a:r>
              <a:rPr lang="en-AU" dirty="0" err="1" smtClean="0"/>
              <a:t>GalpEnergia</a:t>
            </a:r>
            <a:r>
              <a:rPr lang="en-AU" dirty="0"/>
              <a:t> </a:t>
            </a:r>
            <a:r>
              <a:rPr lang="en-AU" dirty="0">
                <a:hlinkClick r:id="rId2"/>
              </a:rPr>
              <a:t>http://</a:t>
            </a:r>
            <a:r>
              <a:rPr lang="en-AU" dirty="0" smtClean="0">
                <a:hlinkClick r:id="rId2"/>
              </a:rPr>
              <a:t>www.galpenergia.com/EN/Investidor/Apresentacoes/Documents/Pre-salt%20Santos%20basin.pdf</a:t>
            </a:r>
            <a:endParaRPr lang="en-AU" dirty="0" smtClean="0"/>
          </a:p>
          <a:p>
            <a:r>
              <a:rPr lang="en-AU" dirty="0"/>
              <a:t>ANP (2010), Review and evaluation of ten selected discoveries and prospects in the pre-salt play of the deep water Santos basin, Brazil. Gaffney, Cline &amp; Associates Report, 15 </a:t>
            </a:r>
            <a:r>
              <a:rPr lang="en-AU" dirty="0" err="1"/>
              <a:t>sep.</a:t>
            </a:r>
            <a:r>
              <a:rPr lang="en-AU" dirty="0"/>
              <a:t> 2010. </a:t>
            </a:r>
            <a:r>
              <a:rPr lang="en-AU" dirty="0">
                <a:hlinkClick r:id="rId3"/>
              </a:rPr>
              <a:t>http://www.anp.gov.br/?</a:t>
            </a:r>
            <a:r>
              <a:rPr lang="en-AU" dirty="0" smtClean="0">
                <a:hlinkClick r:id="rId3"/>
              </a:rPr>
              <a:t>dw=39132</a:t>
            </a:r>
            <a:endParaRPr lang="en-AU" dirty="0" smtClean="0"/>
          </a:p>
          <a:p>
            <a:r>
              <a:rPr lang="en-AU" dirty="0"/>
              <a:t>Beasley, C.,  </a:t>
            </a:r>
            <a:r>
              <a:rPr lang="en-AU" dirty="0" err="1"/>
              <a:t>Fiduk</a:t>
            </a:r>
            <a:r>
              <a:rPr lang="en-AU" dirty="0"/>
              <a:t>, J.C.,</a:t>
            </a:r>
            <a:r>
              <a:rPr lang="en-AU" dirty="0" err="1"/>
              <a:t>Bize</a:t>
            </a:r>
            <a:r>
              <a:rPr lang="en-AU" dirty="0"/>
              <a:t>, E., Boyd, A., </a:t>
            </a:r>
            <a:r>
              <a:rPr lang="en-AU" dirty="0" err="1"/>
              <a:t>Frydman</a:t>
            </a:r>
            <a:r>
              <a:rPr lang="en-AU" dirty="0"/>
              <a:t>, M., Zerilli, Andrea, </a:t>
            </a:r>
            <a:r>
              <a:rPr lang="en-AU" dirty="0" err="1"/>
              <a:t>Dribus</a:t>
            </a:r>
            <a:r>
              <a:rPr lang="en-AU" dirty="0"/>
              <a:t>, J.R., Moreira, J.L.P., and Pinto, A.C.C., Brazil’s </a:t>
            </a:r>
            <a:r>
              <a:rPr lang="en-AU" dirty="0" err="1"/>
              <a:t>Presalt</a:t>
            </a:r>
            <a:r>
              <a:rPr lang="en-AU" dirty="0"/>
              <a:t> Play, Oilfield Review, 22,3, Autumn 2010, 28-37</a:t>
            </a:r>
            <a:br>
              <a:rPr lang="en-AU" dirty="0"/>
            </a:br>
            <a:r>
              <a:rPr lang="en-AU" dirty="0">
                <a:hlinkClick r:id="rId4"/>
              </a:rPr>
              <a:t>https://www.slb.com/~/</a:t>
            </a:r>
            <a:r>
              <a:rPr lang="en-AU" dirty="0" smtClean="0">
                <a:hlinkClick r:id="rId4"/>
              </a:rPr>
              <a:t>media/Files/resources/oilfield_review/ors10/aut10/03_presalt.pdf</a:t>
            </a:r>
            <a:endParaRPr lang="en-AU" dirty="0" smtClean="0"/>
          </a:p>
          <a:p>
            <a:r>
              <a:rPr lang="en-AU" dirty="0" err="1"/>
              <a:t>Moczydlower</a:t>
            </a:r>
            <a:r>
              <a:rPr lang="en-AU" dirty="0"/>
              <a:t>, Bruno, 2014, Brazilian Pre-Salt &amp; </a:t>
            </a:r>
            <a:r>
              <a:rPr lang="en-AU" dirty="0" smtClean="0"/>
              <a:t>Libra, Presentation to KIVI Engineering Society,</a:t>
            </a:r>
            <a:r>
              <a:rPr lang="en-AU" dirty="0"/>
              <a:t/>
            </a:r>
            <a:br>
              <a:rPr lang="en-AU" dirty="0"/>
            </a:br>
            <a:r>
              <a:rPr lang="en-AU" dirty="0">
                <a:hlinkClick r:id="rId5"/>
              </a:rPr>
              <a:t>https://</a:t>
            </a:r>
            <a:r>
              <a:rPr lang="en-AU" dirty="0" smtClean="0">
                <a:hlinkClick r:id="rId5"/>
              </a:rPr>
              <a:t>www.kivi.nl/uploads/media/565f1082c89da/Pre-Salt_Presentation_to_KIVI_Oct14_R2.pdf</a:t>
            </a:r>
            <a:endParaRPr lang="en-AU" dirty="0" smtClean="0"/>
          </a:p>
          <a:p>
            <a:r>
              <a:rPr lang="en-AU" dirty="0" smtClean="0"/>
              <a:t>Modica, C.J., </a:t>
            </a:r>
            <a:r>
              <a:rPr lang="en-AU" dirty="0"/>
              <a:t>and </a:t>
            </a:r>
            <a:r>
              <a:rPr lang="en-AU" dirty="0" smtClean="0"/>
              <a:t>Brush, E.R., 2004, </a:t>
            </a:r>
            <a:r>
              <a:rPr lang="en-AU" dirty="0" err="1" smtClean="0"/>
              <a:t>Postrift</a:t>
            </a:r>
            <a:r>
              <a:rPr lang="en-AU" dirty="0" smtClean="0"/>
              <a:t> </a:t>
            </a:r>
            <a:r>
              <a:rPr lang="en-AU" dirty="0"/>
              <a:t>sequence </a:t>
            </a:r>
            <a:r>
              <a:rPr lang="en-AU" dirty="0" smtClean="0"/>
              <a:t>stratigraphy, paleogeography</a:t>
            </a:r>
            <a:r>
              <a:rPr lang="en-AU" dirty="0"/>
              <a:t>, and fill </a:t>
            </a:r>
            <a:r>
              <a:rPr lang="en-AU" dirty="0" smtClean="0"/>
              <a:t>history of </a:t>
            </a:r>
            <a:r>
              <a:rPr lang="en-AU" dirty="0"/>
              <a:t>the deep-water Santos </a:t>
            </a:r>
            <a:r>
              <a:rPr lang="en-AU" dirty="0" smtClean="0"/>
              <a:t>Basin, offshore </a:t>
            </a:r>
            <a:r>
              <a:rPr lang="en-AU" dirty="0"/>
              <a:t>southeast Brazil, AAPG Bulletin, v. 88, no. 7 (July 2004), pp. 923–945</a:t>
            </a:r>
          </a:p>
          <a:p>
            <a:r>
              <a:rPr lang="en-AU" dirty="0" err="1" smtClean="0"/>
              <a:t>Petersohn</a:t>
            </a:r>
            <a:r>
              <a:rPr lang="en-AU" dirty="0" smtClean="0"/>
              <a:t>, </a:t>
            </a:r>
            <a:r>
              <a:rPr lang="en-AU" dirty="0" err="1" smtClean="0"/>
              <a:t>Eliane</a:t>
            </a:r>
            <a:r>
              <a:rPr lang="en-AU" dirty="0" smtClean="0"/>
              <a:t>, </a:t>
            </a:r>
            <a:r>
              <a:rPr lang="en-AU" dirty="0" err="1" smtClean="0"/>
              <a:t>Abelha</a:t>
            </a:r>
            <a:r>
              <a:rPr lang="en-AU" dirty="0" smtClean="0"/>
              <a:t>, Marina, and </a:t>
            </a:r>
            <a:r>
              <a:rPr lang="en-AU" dirty="0" err="1" smtClean="0"/>
              <a:t>Pedrosa</a:t>
            </a:r>
            <a:r>
              <a:rPr lang="en-AU" dirty="0" smtClean="0"/>
              <a:t>, </a:t>
            </a:r>
            <a:r>
              <a:rPr lang="en-AU" dirty="0" err="1" smtClean="0"/>
              <a:t>Luciene</a:t>
            </a:r>
            <a:r>
              <a:rPr lang="en-AU" dirty="0" smtClean="0"/>
              <a:t>, 2013, Brazil Pre-Salt Libra</a:t>
            </a:r>
            <a:r>
              <a:rPr lang="en-AU" dirty="0"/>
              <a:t>, ANP</a:t>
            </a:r>
            <a:br>
              <a:rPr lang="en-AU" dirty="0"/>
            </a:br>
            <a:r>
              <a:rPr lang="en-AU" dirty="0">
                <a:hlinkClick r:id="rId6"/>
              </a:rPr>
              <a:t>http://</a:t>
            </a:r>
            <a:r>
              <a:rPr lang="en-AU" dirty="0" smtClean="0">
                <a:hlinkClick r:id="rId6"/>
              </a:rPr>
              <a:t>www.brasil-rounds.gov.br/arquivos/Seminarios_P1/Apresentacoes/partilha1_tecnico_ambiental_ingles.pdf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/>
            </a:r>
            <a:br>
              <a:rPr lang="en-AU" dirty="0" smtClean="0"/>
            </a:br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33" y="4767590"/>
            <a:ext cx="473363" cy="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Validation: </a:t>
            </a:r>
            <a:r>
              <a:rPr lang="en-US" dirty="0" err="1" smtClean="0"/>
              <a:t>IceBridge</a:t>
            </a:r>
            <a:endParaRPr lang="en-US" dirty="0"/>
          </a:p>
        </p:txBody>
      </p:sp>
      <p:pic>
        <p:nvPicPr>
          <p:cNvPr id="6" name="Picture 5" descr="SeaIceLea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27" y="1059582"/>
            <a:ext cx="5369147" cy="37593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1700" y="4439313"/>
            <a:ext cx="183620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</a:rPr>
              <a:t>Stenseng, 2014b and Dominguez, 2014 </a:t>
            </a:r>
          </a:p>
        </p:txBody>
      </p:sp>
    </p:spTree>
    <p:extLst>
      <p:ext uri="{BB962C8B-B14F-4D97-AF65-F5344CB8AC3E}">
        <p14:creationId xmlns:p14="http://schemas.microsoft.com/office/powerpoint/2010/main" val="9775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Validation: </a:t>
            </a:r>
            <a:r>
              <a:rPr lang="en-US" dirty="0" err="1" smtClean="0"/>
              <a:t>IceBridge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41730" y="897564"/>
            <a:ext cx="48605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Leads in aerial photos and CryoSat-2 data</a:t>
            </a:r>
          </a:p>
        </p:txBody>
      </p:sp>
      <p:pic>
        <p:nvPicPr>
          <p:cNvPr id="3" name="Picture 2" descr="CS2_plot-2012040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83618"/>
            <a:ext cx="6858000" cy="16921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1385646" y="3111811"/>
            <a:ext cx="6480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100" dirty="0"/>
              <a:t>Detected ~80% of leads &gt;500 m</a:t>
            </a:r>
            <a:r>
              <a:rPr lang="en-US" sz="2100" baseline="30000" dirty="0"/>
              <a:t>2</a:t>
            </a:r>
            <a:endParaRPr lang="en-US" sz="2100" dirty="0"/>
          </a:p>
          <a:p>
            <a:pPr marL="342900" indent="-342900">
              <a:buFont typeface="Arial"/>
              <a:buChar char="•"/>
            </a:pPr>
            <a:r>
              <a:rPr lang="en-US" sz="2100" dirty="0" err="1"/>
              <a:t>LiDAR</a:t>
            </a:r>
            <a:r>
              <a:rPr lang="en-US" sz="2100" dirty="0"/>
              <a:t> observations ~4 cm std. dev.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/>
              <a:t>Mean difference 0 cm </a:t>
            </a:r>
            <a:r>
              <a:rPr lang="en-US" sz="2100" dirty="0">
                <a:solidFill>
                  <a:srgbClr val="C80000"/>
                </a:solidFill>
              </a:rPr>
              <a:t>Only 34 collocated observations</a:t>
            </a:r>
          </a:p>
          <a:p>
            <a:pPr marL="342900" indent="-342900">
              <a:buFont typeface="Arial"/>
              <a:buChar char="•"/>
            </a:pPr>
            <a:endParaRPr lang="en-US" sz="2100" dirty="0"/>
          </a:p>
        </p:txBody>
      </p:sp>
      <p:sp>
        <p:nvSpPr>
          <p:cNvPr id="7" name="TextBox 6"/>
          <p:cNvSpPr txBox="1"/>
          <p:nvPr/>
        </p:nvSpPr>
        <p:spPr>
          <a:xfrm>
            <a:off x="7218294" y="4493319"/>
            <a:ext cx="8100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Stenseng (2014b)</a:t>
            </a:r>
          </a:p>
        </p:txBody>
      </p:sp>
    </p:spTree>
    <p:extLst>
      <p:ext uri="{BB962C8B-B14F-4D97-AF65-F5344CB8AC3E}">
        <p14:creationId xmlns:p14="http://schemas.microsoft.com/office/powerpoint/2010/main" val="428684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2987246" y="1023283"/>
            <a:ext cx="6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da-DK" sz="1200"/>
          </a:p>
        </p:txBody>
      </p:sp>
      <p:sp>
        <p:nvSpPr>
          <p:cNvPr id="39942" name="TextBox 1"/>
          <p:cNvSpPr txBox="1">
            <a:spLocks noChangeArrowheads="1"/>
          </p:cNvSpPr>
          <p:nvPr/>
        </p:nvSpPr>
        <p:spPr bwMode="auto">
          <a:xfrm>
            <a:off x="1547664" y="12663"/>
            <a:ext cx="5782352" cy="7848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a-DK" altLang="da-DK" sz="1800" b="1" dirty="0" err="1" smtClean="0"/>
              <a:t>Arctic</a:t>
            </a:r>
            <a:r>
              <a:rPr lang="da-DK" altLang="da-DK" sz="1800" b="1" dirty="0" smtClean="0"/>
              <a:t> Ocean </a:t>
            </a:r>
            <a:endParaRPr lang="da-DK" altLang="da-DK" sz="1800" b="1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a-DK" altLang="da-DK" sz="1800" b="1" dirty="0" smtClean="0"/>
              <a:t>All </a:t>
            </a:r>
            <a:r>
              <a:rPr lang="da-DK" altLang="da-DK" sz="1800" b="1" dirty="0" err="1" smtClean="0"/>
              <a:t>Altimetry</a:t>
            </a:r>
            <a:r>
              <a:rPr lang="da-DK" altLang="da-DK" sz="1800" b="1" dirty="0" smtClean="0"/>
              <a:t>: E1+GS+C2 </a:t>
            </a:r>
            <a:r>
              <a:rPr lang="da-DK" altLang="da-DK" sz="1800" b="1" dirty="0" err="1"/>
              <a:t>LRM+SAR+SARin</a:t>
            </a:r>
            <a:r>
              <a:rPr lang="da-DK" altLang="da-DK" sz="1800" b="1" dirty="0"/>
              <a:t> 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31675"/>
            <a:ext cx="5672381" cy="471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65909" y="663310"/>
            <a:ext cx="15350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b="1" dirty="0"/>
              <a:t>Counts per </a:t>
            </a:r>
          </a:p>
          <a:p>
            <a:r>
              <a:rPr lang="da-DK" sz="1350" b="1" dirty="0"/>
              <a:t>10x 10 km </a:t>
            </a:r>
          </a:p>
        </p:txBody>
      </p:sp>
    </p:spTree>
    <p:extLst>
      <p:ext uri="{BB962C8B-B14F-4D97-AF65-F5344CB8AC3E}">
        <p14:creationId xmlns:p14="http://schemas.microsoft.com/office/powerpoint/2010/main" val="8413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118" y="8887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DTU13/DTU15 Arctic Ocean</a:t>
            </a:r>
            <a:endParaRPr lang="en-US" sz="3600" dirty="0"/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415" y="771550"/>
            <a:ext cx="6615113" cy="356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4868" y="4729612"/>
            <a:ext cx="833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The Polar Gap </a:t>
            </a:r>
            <a:r>
              <a:rPr lang="da-DK" dirty="0" err="1" smtClean="0"/>
              <a:t>north</a:t>
            </a:r>
            <a:r>
              <a:rPr lang="da-DK" dirty="0" smtClean="0"/>
              <a:t> of 88 is </a:t>
            </a:r>
            <a:r>
              <a:rPr lang="da-DK" dirty="0" err="1" smtClean="0"/>
              <a:t>completed</a:t>
            </a:r>
            <a:r>
              <a:rPr lang="da-DK" dirty="0" smtClean="0"/>
              <a:t> </a:t>
            </a:r>
            <a:r>
              <a:rPr lang="da-DK" dirty="0" err="1" smtClean="0"/>
              <a:t>using</a:t>
            </a:r>
            <a:r>
              <a:rPr lang="da-DK" dirty="0" smtClean="0"/>
              <a:t> EGM2008 (</a:t>
            </a:r>
            <a:r>
              <a:rPr lang="da-DK" dirty="0" err="1" smtClean="0"/>
              <a:t>ArcGP</a:t>
            </a:r>
            <a:r>
              <a:rPr lang="da-DK" dirty="0" smtClean="0"/>
              <a:t> data) </a:t>
            </a:r>
            <a:endParaRPr lang="da-DK" dirty="0"/>
          </a:p>
        </p:txBody>
      </p:sp>
      <p:sp>
        <p:nvSpPr>
          <p:cNvPr id="14" name="TextBox 13"/>
          <p:cNvSpPr txBox="1"/>
          <p:nvPr/>
        </p:nvSpPr>
        <p:spPr>
          <a:xfrm>
            <a:off x="1763688" y="4336281"/>
            <a:ext cx="5382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GEOID (~Mean Sea Surface )		</a:t>
            </a:r>
            <a:r>
              <a:rPr lang="da-DK" dirty="0" err="1" smtClean="0"/>
              <a:t>Free</a:t>
            </a:r>
            <a:r>
              <a:rPr lang="da-DK" dirty="0" smtClean="0"/>
              <a:t> Air </a:t>
            </a:r>
            <a:r>
              <a:rPr lang="da-DK" dirty="0" err="1" smtClean="0"/>
              <a:t>Gravity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3344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DDE49456-E3DF-4B3E-B833-79B6957EA706" descr="7DB000DE-26CA-4719-97F6-DB6A6E0B52E8@sgt-d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792" y="897564"/>
            <a:ext cx="4439203" cy="414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http://earth-info.nga.mil/GandG/wgs84/agp/agp_08/ArcGP_SR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59" y="1769473"/>
            <a:ext cx="2623678" cy="202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493658" y="252915"/>
            <a:ext cx="6696744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sz="1800" kern="0" dirty="0"/>
              <a:t>			Arctic Ocean. </a:t>
            </a:r>
          </a:p>
          <a:p>
            <a:r>
              <a:rPr lang="en-US" sz="1800" kern="0" dirty="0"/>
              <a:t>Evaluation with GOCE GOCO 05S to d/o=200 </a:t>
            </a:r>
          </a:p>
          <a:p>
            <a:endParaRPr lang="en-US" sz="1800" kern="0" dirty="0"/>
          </a:p>
          <a:p>
            <a:r>
              <a:rPr lang="en-US" sz="1800" kern="0" dirty="0" err="1"/>
              <a:t>ArcGP</a:t>
            </a:r>
            <a:endParaRPr lang="en-US" sz="1800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1244805" y="4137924"/>
            <a:ext cx="1194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350" dirty="0" err="1"/>
              <a:t>Courtesy</a:t>
            </a:r>
            <a:r>
              <a:rPr lang="da-DK" sz="1350" dirty="0"/>
              <a:t> of </a:t>
            </a:r>
          </a:p>
          <a:p>
            <a:r>
              <a:rPr lang="da-DK" sz="1350" dirty="0"/>
              <a:t>Simon Holmes</a:t>
            </a:r>
          </a:p>
          <a:p>
            <a:r>
              <a:rPr lang="da-DK" sz="1350" dirty="0" err="1"/>
              <a:t>SGTinc</a:t>
            </a:r>
            <a:endParaRPr lang="da-DK" sz="1350" dirty="0"/>
          </a:p>
        </p:txBody>
      </p:sp>
      <p:sp>
        <p:nvSpPr>
          <p:cNvPr id="3" name="Right Arrow 2"/>
          <p:cNvSpPr/>
          <p:nvPr/>
        </p:nvSpPr>
        <p:spPr>
          <a:xfrm rot="10800000">
            <a:off x="7286955" y="4443958"/>
            <a:ext cx="720080" cy="409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400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10362</TotalTime>
  <Words>2483</Words>
  <Application>Microsoft Office PowerPoint</Application>
  <PresentationFormat>On-screen Show (16:9)</PresentationFormat>
  <Paragraphs>450</Paragraphs>
  <Slides>42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ＭＳ Ｐゴシック</vt:lpstr>
      <vt:lpstr>Arial</vt:lpstr>
      <vt:lpstr>Calibri</vt:lpstr>
      <vt:lpstr>Tahoma</vt:lpstr>
      <vt:lpstr>Times New Roman</vt:lpstr>
      <vt:lpstr>Verdana</vt:lpstr>
      <vt:lpstr>Wingdings</vt:lpstr>
      <vt:lpstr>Office Theme</vt:lpstr>
      <vt:lpstr>Using the NORDIC13 and DTU15 global marine gravity fields for geological interpretation in the Arctic Ocean and in the Santos Area off-shore Brazil  </vt:lpstr>
      <vt:lpstr>Outline</vt:lpstr>
      <vt:lpstr>The Arctic Ocean</vt:lpstr>
      <vt:lpstr>PowerPoint Presentation</vt:lpstr>
      <vt:lpstr>Validation: IceBridge</vt:lpstr>
      <vt:lpstr>Validation: IceBridge</vt:lpstr>
      <vt:lpstr>PowerPoint Presentation</vt:lpstr>
      <vt:lpstr>DTU13/DTU15 Arctic Ocean</vt:lpstr>
      <vt:lpstr>PowerPoint Presentation</vt:lpstr>
      <vt:lpstr>PowerPoint Presentation</vt:lpstr>
      <vt:lpstr>DTU15</vt:lpstr>
      <vt:lpstr>PowerPoint Presentation</vt:lpstr>
      <vt:lpstr>LomGrav 2009 Airborne survey. </vt:lpstr>
      <vt:lpstr>Cretaceous ocean formation in the Arctic  </vt:lpstr>
      <vt:lpstr>South Amerasia Ridge. </vt:lpstr>
      <vt:lpstr>PowerPoint Presentation</vt:lpstr>
      <vt:lpstr>PowerPoint Presentation</vt:lpstr>
      <vt:lpstr>South Amerasia Ridge</vt:lpstr>
      <vt:lpstr>Southern Example</vt:lpstr>
      <vt:lpstr>NORDIC13 Gravity Data Sets</vt:lpstr>
      <vt:lpstr> NORDIC13 example: South Area, Santos Basin </vt:lpstr>
      <vt:lpstr>South Area, Santos Basin, Brazil NORDIC13 Bathymetry and DEM</vt:lpstr>
      <vt:lpstr>South Area, Santos Basin, Brazil NORDIC13 Bathymetry and Exploration</vt:lpstr>
      <vt:lpstr>South Area, Santos Basin, Brazil NORDIC13 Residual Isostatic Gravity</vt:lpstr>
      <vt:lpstr>South Area, Santos Basin, Brazil NORDIC13 Residual Isostatic Gravity - 1VD</vt:lpstr>
      <vt:lpstr>South Area, Santos Basin, Brazil NORDIC13 Residual Isostatic Gravity - 1VD</vt:lpstr>
      <vt:lpstr>South Area, Santos Basin, Brazil Three Petroleum Discoveries in Eocene Sandstone</vt:lpstr>
      <vt:lpstr>Echidna – Kangaroo – Bilby, Santos Basin, Brazil Salt Diapirs</vt:lpstr>
      <vt:lpstr>South Area, Santos Basin, Brazil Salt Diapirs</vt:lpstr>
      <vt:lpstr>South Area, Santos Basin, Brazil Salt Diapirs</vt:lpstr>
      <vt:lpstr>South Area, Santos Basin, Brazil NORDIC13 Residual Isostatic Gravity - 1VD</vt:lpstr>
      <vt:lpstr>South Area, Santos Basin, Brazil NORDIC13 Residual Isostatic Gravity - 1VD</vt:lpstr>
      <vt:lpstr>South Area, Santos Basin, Brazil NORDIC13 Residual Isostatic Gravity - 1VD</vt:lpstr>
      <vt:lpstr>South Area, Santos Basin, Brazil NORDIC13 Residual Isostatic Gravity - 1VD</vt:lpstr>
      <vt:lpstr>South Area, Santos Basin, Brazil Baúna (Tiro) Oil Field</vt:lpstr>
      <vt:lpstr>South Area, Santos Basin, Brazil NORDIC13 Residual Isostatic Gravity - 1VD</vt:lpstr>
      <vt:lpstr>South Area, Santos Basin, Brazil Free Air Gravity and Free Air Gravity 1VD Comparison</vt:lpstr>
      <vt:lpstr>Sandwell-Smith 24.1 Free Air Gravity – Issues</vt:lpstr>
      <vt:lpstr>Conclusions</vt:lpstr>
      <vt:lpstr>PowerPoint Presentation</vt:lpstr>
      <vt:lpstr>Thank you!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Asbjorn</dc:creator>
  <cp:lastModifiedBy>Ole Baltazar Andersen</cp:lastModifiedBy>
  <cp:revision>420</cp:revision>
  <cp:lastPrinted>2017-07-31T14:50:29Z</cp:lastPrinted>
  <dcterms:created xsi:type="dcterms:W3CDTF">2015-05-29T11:22:31Z</dcterms:created>
  <dcterms:modified xsi:type="dcterms:W3CDTF">2017-09-29T15:14:59Z</dcterms:modified>
</cp:coreProperties>
</file>