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4" r:id="rId2"/>
  </p:sldMasterIdLst>
  <p:notesMasterIdLst>
    <p:notesMasterId r:id="rId44"/>
  </p:notesMasterIdLst>
  <p:handoutMasterIdLst>
    <p:handoutMasterId r:id="rId45"/>
  </p:handoutMasterIdLst>
  <p:sldIdLst>
    <p:sldId id="327" r:id="rId3"/>
    <p:sldId id="354" r:id="rId4"/>
    <p:sldId id="329" r:id="rId5"/>
    <p:sldId id="582" r:id="rId6"/>
    <p:sldId id="557" r:id="rId7"/>
    <p:sldId id="568" r:id="rId8"/>
    <p:sldId id="562" r:id="rId9"/>
    <p:sldId id="563" r:id="rId10"/>
    <p:sldId id="569" r:id="rId11"/>
    <p:sldId id="583" r:id="rId12"/>
    <p:sldId id="577" r:id="rId13"/>
    <p:sldId id="574" r:id="rId14"/>
    <p:sldId id="579" r:id="rId15"/>
    <p:sldId id="554" r:id="rId16"/>
    <p:sldId id="474" r:id="rId17"/>
    <p:sldId id="545" r:id="rId18"/>
    <p:sldId id="576" r:id="rId19"/>
    <p:sldId id="556" r:id="rId20"/>
    <p:sldId id="571" r:id="rId21"/>
    <p:sldId id="560" r:id="rId22"/>
    <p:sldId id="558" r:id="rId23"/>
    <p:sldId id="572" r:id="rId24"/>
    <p:sldId id="573" r:id="rId25"/>
    <p:sldId id="566" r:id="rId26"/>
    <p:sldId id="589" r:id="rId27"/>
    <p:sldId id="590" r:id="rId28"/>
    <p:sldId id="591" r:id="rId29"/>
    <p:sldId id="592" r:id="rId30"/>
    <p:sldId id="593" r:id="rId31"/>
    <p:sldId id="594" r:id="rId32"/>
    <p:sldId id="595" r:id="rId33"/>
    <p:sldId id="596" r:id="rId34"/>
    <p:sldId id="597" r:id="rId35"/>
    <p:sldId id="598" r:id="rId36"/>
    <p:sldId id="599" r:id="rId37"/>
    <p:sldId id="564" r:id="rId38"/>
    <p:sldId id="578" r:id="rId39"/>
    <p:sldId id="587" r:id="rId40"/>
    <p:sldId id="588" r:id="rId41"/>
    <p:sldId id="546" r:id="rId42"/>
    <p:sldId id="586" r:id="rId43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CC3399"/>
    <a:srgbClr val="006600"/>
    <a:srgbClr val="000066"/>
    <a:srgbClr val="660099"/>
    <a:srgbClr val="99CC33"/>
    <a:srgbClr val="33CCFF"/>
    <a:srgbClr val="990066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94665" autoAdjust="0"/>
  </p:normalViewPr>
  <p:slideViewPr>
    <p:cSldViewPr>
      <p:cViewPr>
        <p:scale>
          <a:sx n="82" d="100"/>
          <a:sy n="82" d="100"/>
        </p:scale>
        <p:origin x="380" y="3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1086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C6D1AE79-65A5-476D-B541-0FE3E0168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F344916C-BCDD-430A-BDEE-132A611ABA3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3516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1615C2-AA2D-47DA-B0E5-3C9AA5E16278}" type="slidenum">
              <a:rPr lang="da-DK" altLang="da-DK" smtClean="0"/>
              <a:pPr>
                <a:spcBef>
                  <a:spcPct val="0"/>
                </a:spcBef>
              </a:pPr>
              <a:t>1</a:t>
            </a:fld>
            <a:endParaRPr lang="da-DK" altLang="da-DK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520716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explore the smaller</a:t>
            </a:r>
            <a:r>
              <a:rPr lang="en-US" baseline="0" dirty="0" smtClean="0"/>
              <a:t> gravity low in the central Canadian Basin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92343-3B91-1B4A-A68F-31E8A62916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7E6336-1418-420D-9E60-DD20F0F3EE5F}" type="slidenum">
              <a:rPr lang="da-DK" altLang="da-DK"/>
              <a:pPr>
                <a:spcBef>
                  <a:spcPct val="0"/>
                </a:spcBef>
              </a:pPr>
              <a:t>36</a:t>
            </a:fld>
            <a:endParaRPr lang="da-DK" altLang="da-D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78446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515FE-B86E-D14B-85CF-A8D9886BF2B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7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EFE5A3-6524-4C20-920C-F4AAF5E65459}" type="slidenum">
              <a:rPr lang="da-DK" altLang="da-DK" smtClean="0"/>
              <a:pPr>
                <a:spcBef>
                  <a:spcPct val="0"/>
                </a:spcBef>
              </a:pPr>
              <a:t>3</a:t>
            </a:fld>
            <a:endParaRPr lang="da-DK" altLang="da-DK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10909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41BDD2-7BF1-4867-B802-C56323D4FF4D}" type="slidenum">
              <a:rPr lang="da-DK" altLang="da-DK"/>
              <a:pPr>
                <a:spcBef>
                  <a:spcPct val="0"/>
                </a:spcBef>
              </a:pPr>
              <a:t>6</a:t>
            </a:fld>
            <a:endParaRPr lang="da-DK" altLang="da-D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73817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7E6336-1418-420D-9E60-DD20F0F3EE5F}" type="slidenum">
              <a:rPr lang="da-DK" altLang="da-DK"/>
              <a:pPr>
                <a:spcBef>
                  <a:spcPct val="0"/>
                </a:spcBef>
              </a:pPr>
              <a:t>8</a:t>
            </a:fld>
            <a:endParaRPr lang="da-DK" altLang="da-D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35425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44916C-BCDD-430A-BDEE-132A611ABA39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94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34E8689-8A3F-45AC-8C62-44006D6E6374}" type="slidenum">
              <a:rPr lang="da-DK" altLang="da-DK" sz="1200"/>
              <a:pPr/>
              <a:t>20</a:t>
            </a:fld>
            <a:endParaRPr lang="da-DK" altLang="da-DK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46161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80BFC4-4573-4197-A837-16AAF4A01F68}" type="slidenum">
              <a:rPr lang="da-DK" altLang="da-DK"/>
              <a:pPr>
                <a:spcBef>
                  <a:spcPct val="0"/>
                </a:spcBef>
              </a:pPr>
              <a:t>24</a:t>
            </a:fld>
            <a:endParaRPr lang="da-DK" altLang="da-DK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192524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947A62-391D-4EE3-8FDA-E220882208D4}" type="slidenum">
              <a:rPr lang="da-DK" altLang="da-DK" smtClean="0"/>
              <a:pPr>
                <a:spcBef>
                  <a:spcPct val="0"/>
                </a:spcBef>
              </a:pPr>
              <a:t>26</a:t>
            </a:fld>
            <a:endParaRPr lang="da-DK" altLang="da-DK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103046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947A62-391D-4EE3-8FDA-E220882208D4}" type="slidenum">
              <a:rPr lang="da-DK" altLang="da-DK" smtClean="0"/>
              <a:pPr>
                <a:spcBef>
                  <a:spcPct val="0"/>
                </a:spcBef>
              </a:pPr>
              <a:t>29</a:t>
            </a:fld>
            <a:endParaRPr lang="da-DK" altLang="da-DK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 smtClean="0"/>
          </a:p>
        </p:txBody>
      </p:sp>
    </p:spTree>
    <p:extLst>
      <p:ext uri="{BB962C8B-B14F-4D97-AF65-F5344CB8AC3E}">
        <p14:creationId xmlns:p14="http://schemas.microsoft.com/office/powerpoint/2010/main" val="350647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TU frise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0"/>
          <a:stretch>
            <a:fillRect/>
          </a:stretch>
        </p:blipFill>
        <p:spPr bwMode="auto">
          <a:xfrm>
            <a:off x="4432300" y="41910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C:\Users\cls\Desktop\DTU_ppt\Til PAW\DTU_LOGOS\Done\DTU Space A U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366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329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86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endParaRPr lang="da-DK" noProof="0" smtClean="0"/>
          </a:p>
        </p:txBody>
      </p:sp>
    </p:spTree>
    <p:extLst>
      <p:ext uri="{BB962C8B-B14F-4D97-AF65-F5344CB8AC3E}">
        <p14:creationId xmlns:p14="http://schemas.microsoft.com/office/powerpoint/2010/main" val="54168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A slide with p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 flipH="1">
            <a:off x="8313093" y="6355080"/>
            <a:ext cx="829320" cy="548640"/>
          </a:xfrm>
          <a:prstGeom prst="rect">
            <a:avLst/>
          </a:prstGeom>
        </p:spPr>
        <p:txBody>
          <a:bodyPr/>
          <a:lstStyle/>
          <a:p>
            <a:fld id="{A6DF0AC7-1FD7-064A-8F89-A3B17B0F64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52400" y="1051560"/>
            <a:ext cx="4114800" cy="53949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343400" y="1051560"/>
            <a:ext cx="4648200" cy="40233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5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761519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8" t="43704"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 frise 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0"/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4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99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38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512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429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641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05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25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47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663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4406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58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33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3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446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008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9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97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99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dirty="0" smtClean="0"/>
              <a:t>Click to edit Master text styles</a:t>
            </a:r>
          </a:p>
          <a:p>
            <a:pPr lvl="1"/>
            <a:r>
              <a:rPr lang="en-GB" altLang="da-DK" dirty="0" smtClean="0"/>
              <a:t>Second level</a:t>
            </a:r>
          </a:p>
          <a:p>
            <a:pPr lvl="2"/>
            <a:r>
              <a:rPr lang="en-GB" altLang="da-DK" dirty="0" smtClean="0"/>
              <a:t>Third level</a:t>
            </a:r>
          </a:p>
          <a:p>
            <a:pPr lvl="3"/>
            <a:r>
              <a:rPr lang="en-GB" altLang="da-DK" dirty="0" smtClean="0"/>
              <a:t>Fourth level</a:t>
            </a:r>
          </a:p>
          <a:p>
            <a:pPr lvl="4"/>
            <a:r>
              <a:rPr lang="en-GB" altLang="da-DK" dirty="0" smtClean="0"/>
              <a:t>Fifth level</a:t>
            </a:r>
          </a:p>
        </p:txBody>
      </p:sp>
      <p:pic>
        <p:nvPicPr>
          <p:cNvPr id="1028" name="Picture 9" descr="DTU-DK-A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5651500" y="6508750"/>
            <a:ext cx="2741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da-DK" altLang="da-DK" sz="900" b="1" dirty="0" smtClean="0"/>
              <a:t>SEG</a:t>
            </a:r>
            <a:r>
              <a:rPr lang="da-DK" altLang="da-DK" sz="900" b="1" baseline="0" dirty="0" smtClean="0"/>
              <a:t> Annal Meeting</a:t>
            </a:r>
            <a:r>
              <a:rPr lang="da-DK" altLang="da-DK" sz="900" b="1" dirty="0" smtClean="0"/>
              <a:t>, </a:t>
            </a:r>
          </a:p>
          <a:p>
            <a:pPr algn="r">
              <a:spcBef>
                <a:spcPct val="0"/>
              </a:spcBef>
              <a:defRPr/>
            </a:pPr>
            <a:r>
              <a:rPr lang="da-DK" altLang="da-DK" sz="900" b="1" dirty="0" smtClean="0"/>
              <a:t>Houston, Texas,</a:t>
            </a:r>
            <a:r>
              <a:rPr lang="da-DK" altLang="da-DK" sz="900" b="1" baseline="0" dirty="0" smtClean="0"/>
              <a:t> September </a:t>
            </a:r>
            <a:r>
              <a:rPr lang="da-DK" altLang="da-DK" sz="900" b="1" dirty="0" smtClean="0"/>
              <a:t>2017 </a:t>
            </a: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DB9647DC-1656-4E6E-B366-CA0F04D34A9F}" type="slidenum">
              <a:rPr lang="da-DK" altLang="da-DK" sz="900" smtClean="0"/>
              <a:pPr>
                <a:spcBef>
                  <a:spcPct val="0"/>
                </a:spcBef>
                <a:defRPr/>
              </a:pPr>
              <a:t>‹#›</a:t>
            </a:fld>
            <a:endParaRPr lang="da-DK" altLang="da-DK" sz="900" smtClean="0"/>
          </a:p>
        </p:txBody>
      </p:sp>
      <p:sp>
        <p:nvSpPr>
          <p:cNvPr id="1031" name="Rectangle 14"/>
          <p:cNvSpPr>
            <a:spLocks noChangeArrowheads="1"/>
          </p:cNvSpPr>
          <p:nvPr/>
        </p:nvSpPr>
        <p:spPr bwMode="auto">
          <a:xfrm>
            <a:off x="989013" y="6477000"/>
            <a:ext cx="4159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GB" altLang="da-DK" sz="900" b="1" smtClean="0"/>
              <a:t>DTU Space, Technical University of Denmark</a:t>
            </a:r>
          </a:p>
        </p:txBody>
      </p:sp>
      <p:pic>
        <p:nvPicPr>
          <p:cNvPr id="1032" name="Picture 38" descr="C:\Users\cls\Desktop\DTU_ppt\Til PAW\DTU_LOGOS\Done\DTU Space A UK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r="52013" b="14568"/>
          <a:stretch>
            <a:fillRect/>
          </a:stretch>
        </p:blipFill>
        <p:spPr bwMode="auto">
          <a:xfrm>
            <a:off x="34925" y="61913"/>
            <a:ext cx="21891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5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a-DK" smtClean="0"/>
              <a:t>Click to edit Master text styles</a:t>
            </a:r>
          </a:p>
          <a:p>
            <a:pPr lvl="1"/>
            <a:r>
              <a:rPr lang="en-GB" altLang="da-DK" smtClean="0"/>
              <a:t>Second level</a:t>
            </a:r>
          </a:p>
          <a:p>
            <a:pPr lvl="2"/>
            <a:r>
              <a:rPr lang="en-GB" altLang="da-DK" smtClean="0"/>
              <a:t>Third level</a:t>
            </a:r>
          </a:p>
          <a:p>
            <a:pPr lvl="3"/>
            <a:r>
              <a:rPr lang="en-GB" altLang="da-DK" smtClean="0"/>
              <a:t>Fourth level</a:t>
            </a:r>
          </a:p>
          <a:p>
            <a:pPr lvl="4"/>
            <a:r>
              <a:rPr lang="en-GB" altLang="da-DK" smtClean="0"/>
              <a:t>Fifth level</a:t>
            </a:r>
          </a:p>
        </p:txBody>
      </p:sp>
      <p:pic>
        <p:nvPicPr>
          <p:cNvPr id="2052" name="Picture 7" descr="DTU-DK-A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7618413" y="6477000"/>
            <a:ext cx="763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en-GB" altLang="da-DK" sz="900" smtClean="0"/>
              <a:t>17/04/2008</a:t>
            </a:r>
            <a:endParaRPr lang="da-DK" altLang="da-DK" sz="900" smtClean="0"/>
          </a:p>
        </p:txBody>
      </p:sp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4800600" y="6477000"/>
            <a:ext cx="2741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defRPr/>
            </a:pPr>
            <a:r>
              <a:rPr lang="da-DK" altLang="da-DK" sz="900" smtClean="0"/>
              <a:t>Presentation name</a:t>
            </a: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9A3C0F7-ED30-4BBE-ACAF-8B81A7C75C10}" type="slidenum">
              <a:rPr lang="da-DK" altLang="da-DK" sz="900" smtClean="0"/>
              <a:pPr>
                <a:spcBef>
                  <a:spcPct val="0"/>
                </a:spcBef>
                <a:defRPr/>
              </a:pPr>
              <a:t>‹#›</a:t>
            </a:fld>
            <a:endParaRPr lang="da-DK" altLang="da-DK" sz="900" smtClean="0"/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GB" altLang="da-DK" sz="900" b="1" smtClean="0"/>
              <a:t>DTU Space, Technical University of Denmark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space.dtu.dk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hyperlink" Target="mailto:oa@space.dtu.d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420888"/>
            <a:ext cx="9144000" cy="1470025"/>
          </a:xfrm>
        </p:spPr>
        <p:txBody>
          <a:bodyPr/>
          <a:lstStyle/>
          <a:p>
            <a:r>
              <a:rPr lang="en-US" sz="3200" dirty="0"/>
              <a:t>Global </a:t>
            </a:r>
            <a:r>
              <a:rPr lang="en-US" sz="3200" dirty="0" err="1"/>
              <a:t>altimetric</a:t>
            </a:r>
            <a:r>
              <a:rPr lang="en-US" sz="3200" dirty="0"/>
              <a:t> marine gravity field – towards the 1 </a:t>
            </a:r>
            <a:r>
              <a:rPr lang="en-US" sz="3200" dirty="0" err="1"/>
              <a:t>mGal</a:t>
            </a:r>
            <a:r>
              <a:rPr lang="en-US" sz="3200" dirty="0"/>
              <a:t> global goal in 2020. 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 </a:t>
            </a:r>
            <a:r>
              <a:rPr lang="en-US" sz="3200" b="0" dirty="0"/>
              <a:t/>
            </a:r>
            <a:br>
              <a:rPr lang="en-US" sz="3200" b="0" dirty="0"/>
            </a:br>
            <a:r>
              <a:rPr lang="en-US" sz="2800" b="0" dirty="0"/>
              <a:t>Ole B. Andersen (DTU Space).</a:t>
            </a:r>
            <a:r>
              <a:rPr lang="en-US" sz="3200" b="0" dirty="0"/>
              <a:t/>
            </a:r>
            <a:br>
              <a:rPr lang="en-US" sz="3200" b="0" dirty="0"/>
            </a:br>
            <a:endParaRPr lang="en-US" sz="32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385" y="3890913"/>
            <a:ext cx="8856984" cy="1169987"/>
          </a:xfrm>
        </p:spPr>
        <p:txBody>
          <a:bodyPr/>
          <a:lstStyle/>
          <a:p>
            <a:pPr eaLnBrk="1" hangingPunct="1"/>
            <a:r>
              <a:rPr lang="da-DK" altLang="da-DK" sz="2000" b="1" dirty="0" smtClean="0"/>
              <a:t>With </a:t>
            </a:r>
            <a:r>
              <a:rPr lang="da-DK" altLang="da-DK" sz="2000" b="1" dirty="0" err="1" smtClean="0"/>
              <a:t>valuable</a:t>
            </a:r>
            <a:r>
              <a:rPr lang="da-DK" altLang="da-DK" sz="2000" b="1" dirty="0" smtClean="0"/>
              <a:t> input from </a:t>
            </a:r>
          </a:p>
          <a:p>
            <a:pPr eaLnBrk="1" hangingPunct="1"/>
            <a:r>
              <a:rPr lang="da-DK" altLang="da-DK" sz="2000" b="1" dirty="0" smtClean="0"/>
              <a:t>Per Knudsen, A. </a:t>
            </a:r>
            <a:r>
              <a:rPr lang="da-DK" altLang="da-DK" sz="2000" b="1" dirty="0" err="1" smtClean="0"/>
              <a:t>Abulaitijiang</a:t>
            </a:r>
            <a:r>
              <a:rPr lang="da-DK" altLang="da-DK" sz="2000" b="1" dirty="0" smtClean="0"/>
              <a:t> (DTU Space),  </a:t>
            </a:r>
          </a:p>
          <a:p>
            <a:pPr eaLnBrk="1" hangingPunct="1"/>
            <a:r>
              <a:rPr lang="da-DK" altLang="da-DK" sz="2000" b="1" dirty="0" smtClean="0"/>
              <a:t>J. Factor (NGA)</a:t>
            </a:r>
            <a:endParaRPr lang="da-DK" altLang="da-DK" sz="2000" b="1" dirty="0"/>
          </a:p>
          <a:p>
            <a:pPr eaLnBrk="1" hangingPunct="1"/>
            <a:r>
              <a:rPr lang="da-DK" altLang="da-DK" sz="2000" b="1" dirty="0" smtClean="0"/>
              <a:t>Simon Holmes (SGT-</a:t>
            </a:r>
            <a:r>
              <a:rPr lang="da-DK" altLang="da-DK" sz="2000" b="1" dirty="0" err="1" smtClean="0"/>
              <a:t>inc</a:t>
            </a:r>
            <a:r>
              <a:rPr lang="da-DK" altLang="da-DK" sz="20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2195513" y="-315913"/>
            <a:ext cx="7772400" cy="1143001"/>
          </a:xfrm>
        </p:spPr>
        <p:txBody>
          <a:bodyPr/>
          <a:lstStyle/>
          <a:p>
            <a:r>
              <a:rPr lang="da-DK" altLang="da-DK" dirty="0" err="1" smtClean="0"/>
              <a:t>Cryosat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Delay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Doppler</a:t>
            </a:r>
            <a:r>
              <a:rPr lang="da-DK" altLang="da-DK" dirty="0" smtClean="0"/>
              <a:t> ”</a:t>
            </a:r>
            <a:r>
              <a:rPr lang="da-DK" altLang="da-DK" dirty="0" err="1" smtClean="0"/>
              <a:t>promised</a:t>
            </a:r>
            <a:r>
              <a:rPr lang="da-DK" altLang="da-DK" dirty="0" smtClean="0"/>
              <a:t>” and </a:t>
            </a:r>
            <a:r>
              <a:rPr lang="da-DK" altLang="da-DK" dirty="0" err="1" smtClean="0"/>
              <a:t>delivered</a:t>
            </a:r>
            <a:endParaRPr lang="da-DK" altLang="da-DK" dirty="0" smtClean="0"/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1187450" y="908050"/>
          <a:ext cx="7175500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rawing" r:id="rId3" imgW="10601280" imgH="7800840" progId="WPDraw30.Drawing">
                  <p:embed/>
                </p:oleObj>
              </mc:Choice>
              <mc:Fallback>
                <p:oleObj name="Drawing" r:id="rId3" imgW="10601280" imgH="780084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324"/>
                      <a:stretch>
                        <a:fillRect/>
                      </a:stretch>
                    </p:blipFill>
                    <p:spPr bwMode="auto">
                      <a:xfrm>
                        <a:off x="1187450" y="908050"/>
                        <a:ext cx="7175500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925" y="5133975"/>
            <a:ext cx="8886215" cy="14465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dirty="0"/>
              <a:t>Factor of 2 on </a:t>
            </a:r>
            <a:r>
              <a:rPr lang="da-DK" dirty="0" err="1"/>
              <a:t>ssh</a:t>
            </a:r>
            <a:r>
              <a:rPr lang="da-DK" dirty="0"/>
              <a:t> </a:t>
            </a:r>
            <a:r>
              <a:rPr lang="da-DK" dirty="0" smtClean="0"/>
              <a:t>RANGE PRECISION over </a:t>
            </a:r>
            <a:r>
              <a:rPr lang="da-DK" dirty="0" err="1"/>
              <a:t>conventional</a:t>
            </a:r>
            <a:r>
              <a:rPr lang="da-DK" dirty="0"/>
              <a:t> </a:t>
            </a:r>
            <a:r>
              <a:rPr lang="da-DK" dirty="0" err="1"/>
              <a:t>altimetry</a:t>
            </a:r>
            <a:r>
              <a:rPr lang="da-DK" dirty="0"/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da-DK" dirty="0" smtClean="0"/>
              <a:t>RANGE PRECISION independent </a:t>
            </a:r>
            <a:r>
              <a:rPr lang="da-DK" dirty="0"/>
              <a:t>of Sea State:</a:t>
            </a:r>
            <a:endParaRPr lang="da-DK" sz="1800" dirty="0"/>
          </a:p>
          <a:p>
            <a:pPr>
              <a:spcBef>
                <a:spcPct val="50000"/>
              </a:spcBef>
              <a:defRPr/>
            </a:pPr>
            <a:r>
              <a:rPr lang="da-DK" dirty="0" smtClean="0"/>
              <a:t>C2 </a:t>
            </a:r>
            <a:r>
              <a:rPr lang="da-DK" dirty="0" err="1" smtClean="0"/>
              <a:t>caviat</a:t>
            </a:r>
            <a:r>
              <a:rPr lang="da-DK" dirty="0"/>
              <a:t>:</a:t>
            </a:r>
            <a:r>
              <a:rPr lang="da-DK" dirty="0" smtClean="0"/>
              <a:t> </a:t>
            </a:r>
            <a:r>
              <a:rPr lang="da-DK" dirty="0"/>
              <a:t>C2 </a:t>
            </a:r>
            <a:r>
              <a:rPr lang="da-DK" dirty="0" err="1" smtClean="0"/>
              <a:t>only</a:t>
            </a:r>
            <a:r>
              <a:rPr lang="da-DK" dirty="0" smtClean="0"/>
              <a:t> </a:t>
            </a:r>
            <a:r>
              <a:rPr lang="da-DK" dirty="0" err="1" smtClean="0"/>
              <a:t>employs</a:t>
            </a:r>
            <a:r>
              <a:rPr lang="da-DK" dirty="0" smtClean="0"/>
              <a:t> </a:t>
            </a:r>
            <a:r>
              <a:rPr lang="da-DK" dirty="0"/>
              <a:t>transmit and listen procure which lowers accuray by </a:t>
            </a:r>
            <a:r>
              <a:rPr lang="da-DK" dirty="0" smtClean="0"/>
              <a:t>1.5</a:t>
            </a:r>
          </a:p>
          <a:p>
            <a:pPr>
              <a:spcBef>
                <a:spcPct val="50000"/>
              </a:spcBef>
              <a:defRPr/>
            </a:pPr>
            <a:r>
              <a:rPr lang="da-DK" dirty="0" smtClean="0"/>
              <a:t>As the efficient Pulse Repetition </a:t>
            </a:r>
            <a:r>
              <a:rPr lang="da-DK" dirty="0" err="1" smtClean="0"/>
              <a:t>Frequensy</a:t>
            </a:r>
            <a:r>
              <a:rPr lang="da-DK" dirty="0" smtClean="0"/>
              <a:t> is </a:t>
            </a:r>
            <a:r>
              <a:rPr lang="da-DK" dirty="0" err="1" smtClean="0"/>
              <a:t>less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1 </a:t>
            </a:r>
            <a:r>
              <a:rPr lang="da-DK" dirty="0" err="1" smtClean="0"/>
              <a:t>MHtz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9462" name="Tekstboks 5"/>
          <p:cNvSpPr txBox="1">
            <a:spLocks noChangeArrowheads="1"/>
          </p:cNvSpPr>
          <p:nvPr/>
        </p:nvSpPr>
        <p:spPr bwMode="auto">
          <a:xfrm>
            <a:off x="0" y="2205038"/>
            <a:ext cx="1695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>
                <a:solidFill>
                  <a:srgbClr val="339966"/>
                </a:solidFill>
                <a:cs typeface="Arial" panose="020B0604020202020204" pitchFamily="34" charset="0"/>
              </a:rPr>
              <a:t>Conventional</a:t>
            </a:r>
          </a:p>
        </p:txBody>
      </p:sp>
      <p:sp>
        <p:nvSpPr>
          <p:cNvPr id="19463" name="Tekstboks 6"/>
          <p:cNvSpPr txBox="1">
            <a:spLocks noChangeArrowheads="1"/>
          </p:cNvSpPr>
          <p:nvPr/>
        </p:nvSpPr>
        <p:spPr bwMode="auto">
          <a:xfrm>
            <a:off x="179388" y="3573463"/>
            <a:ext cx="147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>
                <a:solidFill>
                  <a:srgbClr val="3366FF"/>
                </a:solidFill>
                <a:cs typeface="Arial" panose="020B0604020202020204" pitchFamily="34" charset="0"/>
              </a:rPr>
              <a:t>DD Cryosat</a:t>
            </a:r>
          </a:p>
        </p:txBody>
      </p:sp>
    </p:spTree>
    <p:extLst>
      <p:ext uri="{BB962C8B-B14F-4D97-AF65-F5344CB8AC3E}">
        <p14:creationId xmlns:p14="http://schemas.microsoft.com/office/powerpoint/2010/main" val="33566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-387424"/>
            <a:ext cx="7772400" cy="1143000"/>
          </a:xfrm>
        </p:spPr>
        <p:txBody>
          <a:bodyPr/>
          <a:lstStyle/>
          <a:p>
            <a:r>
              <a:rPr lang="da-DK" dirty="0" smtClean="0"/>
              <a:t>C2 SAR-</a:t>
            </a:r>
            <a:r>
              <a:rPr lang="da-DK" dirty="0" err="1" smtClean="0"/>
              <a:t>improvments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for </a:t>
            </a:r>
            <a:r>
              <a:rPr lang="da-DK" dirty="0" err="1" smtClean="0"/>
              <a:t>coastal</a:t>
            </a:r>
            <a:r>
              <a:rPr lang="da-DK" dirty="0" smtClean="0"/>
              <a:t> sea level within Fjord  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96027" cy="592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38947" r="74072" b="34564"/>
          <a:stretch/>
        </p:blipFill>
        <p:spPr bwMode="auto">
          <a:xfrm>
            <a:off x="5027614" y="836712"/>
            <a:ext cx="3584868" cy="54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691680" y="3284984"/>
            <a:ext cx="792088" cy="1512168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96" y="755576"/>
            <a:ext cx="1960825" cy="19100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 bwMode="auto">
          <a:xfrm>
            <a:off x="683568" y="1432880"/>
            <a:ext cx="576064" cy="55596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6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e 54"/>
          <p:cNvGrpSpPr>
            <a:grpSpLocks/>
          </p:cNvGrpSpPr>
          <p:nvPr/>
        </p:nvGrpSpPr>
        <p:grpSpPr bwMode="auto">
          <a:xfrm>
            <a:off x="-500063" y="765175"/>
            <a:ext cx="9678988" cy="6092825"/>
            <a:chOff x="12036893" y="18133314"/>
            <a:chExt cx="16999130" cy="9796044"/>
          </a:xfrm>
        </p:grpSpPr>
        <p:pic>
          <p:nvPicPr>
            <p:cNvPr id="22531" name="Billede 44" descr="e1_da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191" y="18146014"/>
              <a:ext cx="9067800" cy="499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2" name="Billede 46" descr="gs_da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6893" y="22912858"/>
              <a:ext cx="90932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Billede 51" descr="c2_3yadj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994" y="18133314"/>
              <a:ext cx="8940801" cy="5003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Billede 53" descr="j1_adj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7123" y="22856102"/>
              <a:ext cx="8978900" cy="499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17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538770" y="2636912"/>
            <a:ext cx="10426006" cy="1143000"/>
          </a:xfrm>
        </p:spPr>
        <p:txBody>
          <a:bodyPr/>
          <a:lstStyle/>
          <a:p>
            <a:r>
              <a:rPr lang="da-DK" altLang="da-DK" dirty="0" err="1" smtClean="0"/>
              <a:t>Based</a:t>
            </a:r>
            <a:r>
              <a:rPr lang="da-DK" altLang="da-DK" dirty="0" smtClean="0"/>
              <a:t> on data from </a:t>
            </a:r>
            <a:r>
              <a:rPr lang="da-DK" altLang="da-DK" dirty="0" err="1" smtClean="0"/>
              <a:t>these</a:t>
            </a:r>
            <a:r>
              <a:rPr lang="da-DK" altLang="da-DK" dirty="0" smtClean="0"/>
              <a:t>  </a:t>
            </a:r>
            <a:r>
              <a:rPr lang="da-DK" altLang="da-DK" dirty="0" err="1" smtClean="0"/>
              <a:t>two</a:t>
            </a:r>
            <a:r>
              <a:rPr lang="da-DK" altLang="da-DK" dirty="0" smtClean="0"/>
              <a:t> new GM</a:t>
            </a:r>
            <a:br>
              <a:rPr lang="da-DK" altLang="da-DK" dirty="0" smtClean="0"/>
            </a:br>
            <a:r>
              <a:rPr lang="da-DK" altLang="da-DK" dirty="0" smtClean="0"/>
              <a:t>Andersen(DTU) and </a:t>
            </a:r>
            <a:r>
              <a:rPr lang="da-DK" altLang="da-DK" dirty="0" err="1" smtClean="0"/>
              <a:t>Sandwell</a:t>
            </a:r>
            <a:r>
              <a:rPr lang="da-DK" altLang="da-DK" dirty="0" smtClean="0"/>
              <a:t> (S&amp;S) </a:t>
            </a:r>
            <a:r>
              <a:rPr lang="da-DK" altLang="da-DK" dirty="0" err="1" smtClean="0"/>
              <a:t>released</a:t>
            </a:r>
            <a:r>
              <a:rPr lang="da-DK" altLang="da-DK" dirty="0" smtClean="0"/>
              <a:t> </a:t>
            </a:r>
            <a:br>
              <a:rPr lang="da-DK" altLang="da-DK" dirty="0" smtClean="0"/>
            </a:br>
            <a:r>
              <a:rPr lang="da-DK" altLang="da-DK" dirty="0" err="1" smtClean="0"/>
              <a:t>initially</a:t>
            </a:r>
            <a:r>
              <a:rPr lang="da-DK" altLang="da-DK" dirty="0" smtClean="0"/>
              <a:t> SS21.1 and DTU13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err="1" smtClean="0"/>
              <a:t>When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we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explored</a:t>
            </a:r>
            <a:r>
              <a:rPr lang="da-DK" altLang="da-DK" dirty="0" smtClean="0"/>
              <a:t> and </a:t>
            </a:r>
            <a:r>
              <a:rPr lang="da-DK" altLang="da-DK" dirty="0" err="1" smtClean="0"/>
              <a:t>realized</a:t>
            </a:r>
            <a:r>
              <a:rPr lang="da-DK" altLang="da-DK" dirty="0" smtClean="0"/>
              <a:t> the </a:t>
            </a:r>
            <a:r>
              <a:rPr lang="da-DK" altLang="da-DK" dirty="0" err="1" smtClean="0"/>
              <a:t>full</a:t>
            </a:r>
            <a:r>
              <a:rPr lang="da-DK" altLang="da-DK" dirty="0" smtClean="0"/>
              <a:t> </a:t>
            </a:r>
            <a:br>
              <a:rPr lang="da-DK" altLang="da-DK" dirty="0" smtClean="0"/>
            </a:br>
            <a:r>
              <a:rPr lang="da-DK" altLang="da-DK" dirty="0" smtClean="0"/>
              <a:t>potential of </a:t>
            </a:r>
            <a:r>
              <a:rPr lang="da-DK" altLang="da-DK" dirty="0" err="1" smtClean="0"/>
              <a:t>these</a:t>
            </a:r>
            <a:r>
              <a:rPr lang="da-DK" altLang="da-DK" dirty="0" smtClean="0"/>
              <a:t> data </a:t>
            </a:r>
            <a:r>
              <a:rPr lang="da-DK" altLang="da-DK" dirty="0" err="1" smtClean="0"/>
              <a:t>these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were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updated</a:t>
            </a:r>
            <a:r>
              <a:rPr lang="da-DK" altLang="da-DK" dirty="0" smtClean="0"/>
              <a:t> to </a:t>
            </a:r>
            <a:br>
              <a:rPr lang="da-DK" altLang="da-DK" dirty="0" smtClean="0"/>
            </a:br>
            <a:r>
              <a:rPr lang="da-DK" altLang="da-DK" dirty="0" smtClean="0"/>
              <a:t>the SS23.1 and DTU15. </a:t>
            </a:r>
            <a:br>
              <a:rPr lang="da-DK" altLang="da-DK" dirty="0" smtClean="0"/>
            </a:br>
            <a:endParaRPr lang="da-DK" altLang="da-DK" dirty="0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4346"/>
            <a:ext cx="5959947" cy="294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933056"/>
            <a:ext cx="23358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Again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field</a:t>
            </a:r>
            <a:endParaRPr lang="da-DK" dirty="0" smtClean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DTU10</a:t>
            </a:r>
          </a:p>
          <a:p>
            <a:r>
              <a:rPr lang="da-DK" dirty="0" smtClean="0"/>
              <a:t>SS 23 or EGM08</a:t>
            </a:r>
          </a:p>
          <a:p>
            <a:r>
              <a:rPr lang="da-DK" dirty="0" smtClean="0"/>
              <a:t>The difference is</a:t>
            </a:r>
          </a:p>
          <a:p>
            <a:r>
              <a:rPr lang="da-DK" dirty="0" smtClean="0"/>
              <a:t>All in the </a:t>
            </a:r>
            <a:r>
              <a:rPr lang="da-DK" dirty="0" err="1" smtClean="0"/>
              <a:t>local</a:t>
            </a:r>
            <a:r>
              <a:rPr lang="da-DK" dirty="0" smtClean="0"/>
              <a:t> </a:t>
            </a:r>
            <a:r>
              <a:rPr lang="da-DK" dirty="0" err="1" smtClean="0"/>
              <a:t>scales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89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95736" y="-290335"/>
            <a:ext cx="7772400" cy="1143000"/>
          </a:xfrm>
        </p:spPr>
        <p:txBody>
          <a:bodyPr/>
          <a:lstStyle/>
          <a:p>
            <a:r>
              <a:rPr lang="en-US" altLang="da-DK" dirty="0" smtClean="0"/>
              <a:t>The surprising new Geodetic Mission</a:t>
            </a:r>
            <a:br>
              <a:rPr lang="en-US" altLang="da-DK" dirty="0" smtClean="0"/>
            </a:br>
            <a:r>
              <a:rPr lang="en-US" altLang="da-DK" dirty="0" smtClean="0"/>
              <a:t>For DTU17: SARAL/</a:t>
            </a:r>
            <a:r>
              <a:rPr lang="en-US" altLang="da-DK" dirty="0" err="1" smtClean="0"/>
              <a:t>AltiKa</a:t>
            </a:r>
            <a:endParaRPr lang="en-US" altLang="da-DK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9629" y="852665"/>
            <a:ext cx="7772400" cy="456565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da-DK" b="1" dirty="0" smtClean="0"/>
              <a:t>Due to Gyro failure SARAL was put into </a:t>
            </a:r>
          </a:p>
          <a:p>
            <a:pPr marL="0" indent="0">
              <a:buNone/>
            </a:pPr>
            <a:r>
              <a:rPr lang="en-US" altLang="da-DK" b="1" dirty="0" smtClean="0"/>
              <a:t>uncontrolled GM in 2016</a:t>
            </a:r>
          </a:p>
          <a:p>
            <a:pPr marL="0" indent="0">
              <a:buNone/>
            </a:pPr>
            <a:endParaRPr lang="en-US" altLang="da-DK" b="1" dirty="0" smtClean="0"/>
          </a:p>
          <a:p>
            <a:pPr marL="0" indent="0">
              <a:buNone/>
            </a:pPr>
            <a:r>
              <a:rPr lang="en-US" altLang="da-DK" b="1" dirty="0" err="1" smtClean="0"/>
              <a:t>AltiKa</a:t>
            </a:r>
            <a:r>
              <a:rPr lang="en-US" altLang="da-DK" b="1" dirty="0" smtClean="0"/>
              <a:t> is interesting because: </a:t>
            </a:r>
          </a:p>
          <a:p>
            <a:pPr marL="0" indent="0">
              <a:buNone/>
            </a:pPr>
            <a:r>
              <a:rPr lang="en-US" altLang="da-DK" b="1" dirty="0" smtClean="0"/>
              <a:t>&gt;Higher sampling rate= higher precision</a:t>
            </a:r>
          </a:p>
          <a:p>
            <a:pPr marL="0" indent="0">
              <a:buNone/>
            </a:pPr>
            <a:r>
              <a:rPr lang="en-US" altLang="da-DK" b="1" dirty="0" smtClean="0"/>
              <a:t>   (4 kHz vs 2 kHz )</a:t>
            </a:r>
          </a:p>
          <a:p>
            <a:pPr marL="0" indent="0">
              <a:buNone/>
            </a:pPr>
            <a:r>
              <a:rPr lang="en-US" altLang="da-DK" b="1" dirty="0" smtClean="0"/>
              <a:t>&gt;</a:t>
            </a:r>
            <a:r>
              <a:rPr lang="en-US" altLang="da-DK" b="1" dirty="0" err="1" smtClean="0"/>
              <a:t>Ka</a:t>
            </a:r>
            <a:r>
              <a:rPr lang="en-US" altLang="da-DK" b="1" dirty="0" smtClean="0"/>
              <a:t> altimeter has smaller Footprint </a:t>
            </a:r>
          </a:p>
          <a:p>
            <a:pPr marL="0" indent="0">
              <a:buNone/>
            </a:pPr>
            <a:r>
              <a:rPr lang="en-US" altLang="da-DK" b="1" dirty="0" smtClean="0"/>
              <a:t>   (20% of Jason-1)</a:t>
            </a:r>
          </a:p>
          <a:p>
            <a:pPr marL="0" indent="0">
              <a:buNone/>
            </a:pPr>
            <a:r>
              <a:rPr lang="en-US" altLang="da-DK" b="1" dirty="0" smtClean="0"/>
              <a:t>&gt;Range precision &lt; 0.9 cm (1 Hz) </a:t>
            </a:r>
          </a:p>
          <a:p>
            <a:endParaRPr lang="en-US" altLang="da-DK" b="1" dirty="0" smtClean="0"/>
          </a:p>
          <a:p>
            <a:pPr marL="0" indent="0">
              <a:buNone/>
            </a:pPr>
            <a:endParaRPr lang="en-US" altLang="da-DK" b="1" dirty="0"/>
          </a:p>
          <a:p>
            <a:pPr marL="0" indent="0">
              <a:buNone/>
            </a:pPr>
            <a:endParaRPr lang="en-US" altLang="da-DK" b="1" dirty="0" smtClean="0"/>
          </a:p>
          <a:p>
            <a:pPr marL="0" indent="0">
              <a:buNone/>
            </a:pPr>
            <a:endParaRPr lang="en-US" altLang="da-DK" b="1" dirty="0"/>
          </a:p>
          <a:p>
            <a:pPr marL="0" indent="0">
              <a:buNone/>
            </a:pPr>
            <a:endParaRPr lang="en-US" altLang="da-DK" b="1" dirty="0" smtClean="0"/>
          </a:p>
          <a:p>
            <a:pPr marL="0" indent="0">
              <a:buNone/>
            </a:pPr>
            <a:endParaRPr lang="en-US" altLang="da-DK" b="1" dirty="0"/>
          </a:p>
          <a:p>
            <a:pPr marL="0" indent="0">
              <a:buNone/>
            </a:pPr>
            <a:endParaRPr lang="en-US" altLang="da-DK" b="1" dirty="0" smtClean="0"/>
          </a:p>
          <a:p>
            <a:pPr marL="0" indent="0">
              <a:buNone/>
            </a:pPr>
            <a:endParaRPr lang="en-US" altLang="da-DK" b="1" dirty="0"/>
          </a:p>
          <a:p>
            <a:pPr marL="0" indent="0">
              <a:buNone/>
            </a:pPr>
            <a:endParaRPr lang="en-US" altLang="da-DK" b="1" dirty="0" smtClean="0"/>
          </a:p>
          <a:p>
            <a:pPr marL="0" indent="0">
              <a:buNone/>
            </a:pPr>
            <a:r>
              <a:rPr lang="en-US" altLang="da-DK" b="1" dirty="0" smtClean="0"/>
              <a:t>SARAL/</a:t>
            </a:r>
            <a:r>
              <a:rPr lang="en-US" altLang="da-DK" b="1" dirty="0" err="1" smtClean="0"/>
              <a:t>AltiKa</a:t>
            </a:r>
            <a:r>
              <a:rPr lang="en-US" altLang="da-DK" b="1" dirty="0" smtClean="0"/>
              <a:t> at Thales in 2010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20" y="908720"/>
            <a:ext cx="4011879" cy="669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5" y="3501008"/>
            <a:ext cx="337611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9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107921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DTU17 GM data </a:t>
            </a:r>
            <a:endParaRPr lang="da-DK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4890" y="960971"/>
            <a:ext cx="440216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Used</a:t>
            </a:r>
            <a:r>
              <a:rPr lang="da-DK" b="1" dirty="0" smtClean="0"/>
              <a:t> 7 </a:t>
            </a:r>
            <a:r>
              <a:rPr lang="da-DK" b="1" dirty="0" err="1" smtClean="0"/>
              <a:t>years</a:t>
            </a:r>
            <a:r>
              <a:rPr lang="da-DK" b="1" dirty="0" smtClean="0"/>
              <a:t> of Cryosat-2 for DTU17</a:t>
            </a:r>
          </a:p>
          <a:p>
            <a:r>
              <a:rPr lang="da-DK" b="1" dirty="0" err="1" smtClean="0"/>
              <a:t>Used</a:t>
            </a:r>
            <a:r>
              <a:rPr lang="da-DK" b="1" dirty="0" smtClean="0"/>
              <a:t> 1 </a:t>
            </a:r>
            <a:r>
              <a:rPr lang="da-DK" b="1" dirty="0" err="1" smtClean="0"/>
              <a:t>year</a:t>
            </a:r>
            <a:r>
              <a:rPr lang="da-DK" b="1" dirty="0" smtClean="0"/>
              <a:t> of Jason-1 (=DTU15)</a:t>
            </a:r>
          </a:p>
          <a:p>
            <a:r>
              <a:rPr lang="da-DK" b="1" dirty="0" err="1" smtClean="0"/>
              <a:t>Used</a:t>
            </a:r>
            <a:r>
              <a:rPr lang="da-DK" b="1" dirty="0" smtClean="0"/>
              <a:t> 1 </a:t>
            </a:r>
            <a:r>
              <a:rPr lang="da-DK" b="1" dirty="0" err="1" smtClean="0"/>
              <a:t>year</a:t>
            </a:r>
            <a:r>
              <a:rPr lang="da-DK" b="1" dirty="0" smtClean="0"/>
              <a:t> of </a:t>
            </a:r>
            <a:r>
              <a:rPr lang="da-DK" b="1" dirty="0" err="1" smtClean="0"/>
              <a:t>Saral</a:t>
            </a:r>
            <a:r>
              <a:rPr lang="da-DK" b="1" dirty="0" smtClean="0"/>
              <a:t>/</a:t>
            </a:r>
            <a:r>
              <a:rPr lang="da-DK" b="1" dirty="0" err="1" smtClean="0"/>
              <a:t>AltiKa</a:t>
            </a:r>
            <a:r>
              <a:rPr lang="da-DK" b="1" dirty="0" smtClean="0"/>
              <a:t>.</a:t>
            </a:r>
          </a:p>
          <a:p>
            <a:endParaRPr lang="da-DK" b="1" dirty="0"/>
          </a:p>
          <a:p>
            <a:r>
              <a:rPr lang="da-DK" b="1" dirty="0" smtClean="0"/>
              <a:t>Cryosat-2 SAR/LRM mask </a:t>
            </a:r>
          </a:p>
          <a:p>
            <a:r>
              <a:rPr lang="da-DK" b="1" dirty="0" err="1" smtClean="0"/>
              <a:t>Controlled</a:t>
            </a:r>
            <a:r>
              <a:rPr lang="da-DK" b="1" dirty="0" smtClean="0"/>
              <a:t> by ESA </a:t>
            </a:r>
            <a:r>
              <a:rPr lang="da-DK" b="1" dirty="0" err="1" smtClean="0"/>
              <a:t>using</a:t>
            </a:r>
            <a:r>
              <a:rPr lang="da-DK" b="1" dirty="0" smtClean="0"/>
              <a:t> a </a:t>
            </a:r>
          </a:p>
          <a:p>
            <a:r>
              <a:rPr lang="da-DK" b="1" dirty="0" smtClean="0"/>
              <a:t>”</a:t>
            </a:r>
            <a:r>
              <a:rPr lang="da-DK" b="1" dirty="0" err="1" smtClean="0"/>
              <a:t>fixed</a:t>
            </a:r>
            <a:r>
              <a:rPr lang="da-DK" b="1" dirty="0" smtClean="0"/>
              <a:t>” mask </a:t>
            </a:r>
          </a:p>
          <a:p>
            <a:r>
              <a:rPr lang="da-DK" b="1" dirty="0" err="1" smtClean="0"/>
              <a:t>Arctic</a:t>
            </a:r>
            <a:r>
              <a:rPr lang="da-DK" b="1" dirty="0" smtClean="0"/>
              <a:t> is under SAR  &amp; </a:t>
            </a:r>
            <a:r>
              <a:rPr lang="da-DK" b="1" dirty="0" err="1" smtClean="0"/>
              <a:t>SARin</a:t>
            </a:r>
            <a:r>
              <a:rPr lang="da-DK" b="1" dirty="0" smtClean="0"/>
              <a:t> mask</a:t>
            </a:r>
          </a:p>
          <a:p>
            <a:endParaRPr lang="da-DK" b="1" dirty="0"/>
          </a:p>
          <a:p>
            <a:r>
              <a:rPr lang="da-DK" b="1" dirty="0" smtClean="0"/>
              <a:t>LRM (</a:t>
            </a:r>
            <a:r>
              <a:rPr lang="da-DK" b="1" dirty="0" err="1" smtClean="0"/>
              <a:t>conventional</a:t>
            </a:r>
            <a:r>
              <a:rPr lang="da-DK" b="1" dirty="0" smtClean="0"/>
              <a:t>) data is </a:t>
            </a:r>
          </a:p>
          <a:p>
            <a:r>
              <a:rPr lang="da-DK" b="1" dirty="0" smtClean="0"/>
              <a:t>from RADS. </a:t>
            </a:r>
          </a:p>
        </p:txBody>
      </p:sp>
      <p:grpSp>
        <p:nvGrpSpPr>
          <p:cNvPr id="47" name="Groupe 15"/>
          <p:cNvGrpSpPr/>
          <p:nvPr/>
        </p:nvGrpSpPr>
        <p:grpSpPr>
          <a:xfrm>
            <a:off x="4427984" y="764704"/>
            <a:ext cx="4968552" cy="3816424"/>
            <a:chOff x="1640632" y="765304"/>
            <a:chExt cx="6685768" cy="5400001"/>
          </a:xfrm>
        </p:grpSpPr>
        <p:pic>
          <p:nvPicPr>
            <p:cNvPr id="48" name="Picture 3" descr="C:\Users\pthibaut.PC-CLS\Desktop\Ajaccio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40632" y="765304"/>
              <a:ext cx="6685768" cy="5400001"/>
            </a:xfrm>
            <a:prstGeom prst="rect">
              <a:avLst/>
            </a:prstGeom>
            <a:noFill/>
          </p:spPr>
        </p:pic>
        <p:sp>
          <p:nvSpPr>
            <p:cNvPr id="49" name="Ellipse 3"/>
            <p:cNvSpPr/>
            <p:nvPr/>
          </p:nvSpPr>
          <p:spPr bwMode="auto">
            <a:xfrm>
              <a:off x="5745088" y="2349480"/>
              <a:ext cx="1656184" cy="1584176"/>
            </a:xfrm>
            <a:prstGeom prst="ellipse">
              <a:avLst/>
            </a:prstGeom>
            <a:solidFill>
              <a:srgbClr val="BCFFBC">
                <a:alpha val="29020"/>
              </a:srgbClr>
            </a:solidFill>
            <a:ln w="12700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Ellipse 4"/>
            <p:cNvSpPr/>
            <p:nvPr/>
          </p:nvSpPr>
          <p:spPr bwMode="auto">
            <a:xfrm>
              <a:off x="5817096" y="3465604"/>
              <a:ext cx="1008112" cy="936104"/>
            </a:xfrm>
            <a:prstGeom prst="ellipse">
              <a:avLst/>
            </a:prstGeom>
            <a:solidFill>
              <a:srgbClr val="FFC000">
                <a:alpha val="29020"/>
              </a:srgbClr>
            </a:solidFill>
            <a:ln w="12700" cap="flat" cmpd="sng" algn="ctr">
              <a:solidFill>
                <a:srgbClr val="F691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1" name="Ellipse 5"/>
            <p:cNvSpPr/>
            <p:nvPr/>
          </p:nvSpPr>
          <p:spPr bwMode="auto">
            <a:xfrm>
              <a:off x="5601072" y="3933656"/>
              <a:ext cx="1224136" cy="1080120"/>
            </a:xfrm>
            <a:prstGeom prst="ellipse">
              <a:avLst/>
            </a:prstGeom>
            <a:solidFill>
              <a:srgbClr val="FF0000">
                <a:alpha val="2902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2" name="ZoneTexte 6"/>
            <p:cNvSpPr txBox="1"/>
            <p:nvPr/>
          </p:nvSpPr>
          <p:spPr>
            <a:xfrm>
              <a:off x="4611490" y="2681436"/>
              <a:ext cx="1702327" cy="479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Jason-1&amp;2</a:t>
              </a:r>
              <a:endParaRPr lang="fr-FR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ZoneTexte 7"/>
            <p:cNvSpPr txBox="1"/>
            <p:nvPr/>
          </p:nvSpPr>
          <p:spPr>
            <a:xfrm>
              <a:off x="4338348" y="4310800"/>
              <a:ext cx="1290335" cy="479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olidFill>
                    <a:srgbClr val="FF0000"/>
                  </a:solidFill>
                </a:rPr>
                <a:t>C2 LRM</a:t>
              </a:r>
              <a:endParaRPr lang="fr-FR" i="1" dirty="0">
                <a:solidFill>
                  <a:srgbClr val="FF0000"/>
                </a:solidFill>
              </a:endParaRPr>
            </a:p>
          </p:txBody>
        </p:sp>
        <p:sp>
          <p:nvSpPr>
            <p:cNvPr id="54" name="ZoneTexte 8"/>
            <p:cNvSpPr txBox="1"/>
            <p:nvPr/>
          </p:nvSpPr>
          <p:spPr>
            <a:xfrm>
              <a:off x="4705887" y="3697888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>
                  <a:solidFill>
                    <a:srgbClr val="F6910A"/>
                  </a:solidFill>
                </a:rPr>
                <a:t>Alti</a:t>
              </a:r>
              <a:r>
                <a:rPr lang="fr-FR" i="1" dirty="0" smtClean="0">
                  <a:solidFill>
                    <a:srgbClr val="F6910A"/>
                  </a:solidFill>
                </a:rPr>
                <a:t>-Ka</a:t>
              </a:r>
              <a:endParaRPr lang="fr-FR" i="1" dirty="0">
                <a:solidFill>
                  <a:srgbClr val="F6910A"/>
                </a:solidFill>
              </a:endParaRPr>
            </a:p>
          </p:txBody>
        </p:sp>
        <p:cxnSp>
          <p:nvCxnSpPr>
            <p:cNvPr id="55" name="Connecteur droit avec flèche 11"/>
            <p:cNvCxnSpPr/>
            <p:nvPr/>
          </p:nvCxnSpPr>
          <p:spPr bwMode="auto">
            <a:xfrm>
              <a:off x="4376936" y="2060848"/>
              <a:ext cx="945713" cy="28985"/>
            </a:xfrm>
            <a:prstGeom prst="straightConnector1">
              <a:avLst/>
            </a:prstGeom>
            <a:solidFill>
              <a:srgbClr val="CCEC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ZoneTexte 12"/>
            <p:cNvSpPr txBox="1"/>
            <p:nvPr/>
          </p:nvSpPr>
          <p:spPr>
            <a:xfrm>
              <a:off x="4426513" y="1580398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10 km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Rectangle 56"/>
          <p:cNvSpPr/>
          <p:nvPr/>
        </p:nvSpPr>
        <p:spPr bwMode="auto">
          <a:xfrm rot="1130189" flipV="1">
            <a:off x="7271934" y="3969605"/>
            <a:ext cx="76967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56176" y="364502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b="1" dirty="0" smtClean="0">
                <a:solidFill>
                  <a:schemeClr val="accent2"/>
                </a:solidFill>
              </a:rPr>
              <a:t>C2 SAR</a:t>
            </a:r>
            <a:endParaRPr lang="da-DK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0" y="765175"/>
            <a:ext cx="4689104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Spatial </a:t>
            </a:r>
            <a:r>
              <a:rPr lang="en-GB" altLang="da-DK" sz="2000" b="1" dirty="0"/>
              <a:t>filtering </a:t>
            </a:r>
            <a:endParaRPr lang="en-GB" altLang="da-DK" sz="2000" b="1" dirty="0" smtClean="0"/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from </a:t>
            </a:r>
            <a:r>
              <a:rPr lang="en-GB" altLang="da-DK" sz="2000" b="1" dirty="0"/>
              <a:t>9 </a:t>
            </a:r>
            <a:r>
              <a:rPr lang="en-GB" altLang="da-DK" sz="2000" b="1" dirty="0" smtClean="0"/>
              <a:t>km (DTU10</a:t>
            </a:r>
            <a:r>
              <a:rPr lang="en-GB" altLang="da-DK" sz="2000" b="1" dirty="0"/>
              <a:t>)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/>
              <a:t>to </a:t>
            </a:r>
            <a:r>
              <a:rPr lang="en-GB" altLang="da-DK" sz="2000" b="1" dirty="0" smtClean="0"/>
              <a:t>	6.5 </a:t>
            </a:r>
            <a:r>
              <a:rPr lang="en-GB" altLang="da-DK" sz="2000" b="1" dirty="0"/>
              <a:t>km (DTU13) </a:t>
            </a:r>
            <a:endParaRPr lang="en-GB" altLang="da-DK" sz="2000" b="1" dirty="0" smtClean="0"/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to 5.5 km (DTU15)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to 4.75 km (DTU17) </a:t>
            </a:r>
            <a:r>
              <a:rPr lang="en-GB" altLang="da-DK" sz="2000" b="1" dirty="0"/>
              <a:t>half </a:t>
            </a:r>
            <a:r>
              <a:rPr lang="en-GB" altLang="da-DK" sz="2000" b="1" dirty="0" err="1"/>
              <a:t>wl</a:t>
            </a:r>
            <a:r>
              <a:rPr lang="en-GB" altLang="da-DK" sz="2000" b="1" dirty="0"/>
              <a:t>.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endParaRPr lang="en-GB" altLang="da-DK" sz="2000" b="1" dirty="0"/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/>
              <a:t>Resolves </a:t>
            </a:r>
            <a:r>
              <a:rPr lang="en-GB" altLang="da-DK" sz="2000" b="1" dirty="0" smtClean="0"/>
              <a:t>increasingly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more signal related to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/>
              <a:t>geophysical </a:t>
            </a:r>
            <a:r>
              <a:rPr lang="en-GB" altLang="da-DK" sz="2000" b="1" dirty="0" err="1"/>
              <a:t>s</a:t>
            </a:r>
            <a:r>
              <a:rPr lang="en-GB" altLang="da-DK" sz="2000" b="1" dirty="0" err="1" smtClean="0"/>
              <a:t>trutures</a:t>
            </a:r>
            <a:r>
              <a:rPr lang="en-GB" altLang="da-DK" sz="2000" b="1" dirty="0"/>
              <a:t>: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/>
              <a:t>I.e. the Mid-Atlantic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/>
              <a:t>Spreading ridge. 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endParaRPr lang="en-GB" altLang="da-DK" sz="2000" b="1" dirty="0">
              <a:solidFill>
                <a:srgbClr val="006600"/>
              </a:solidFill>
            </a:endParaRP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>
                <a:solidFill>
                  <a:srgbClr val="006600"/>
                </a:solidFill>
              </a:rPr>
              <a:t>Very hard to see visually.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 dirty="0" smtClean="0">
                <a:solidFill>
                  <a:srgbClr val="006600"/>
                </a:solidFill>
              </a:rPr>
              <a:t>Show: </a:t>
            </a:r>
            <a:r>
              <a:rPr lang="en-GB" altLang="da-DK" sz="2000" b="1" dirty="0">
                <a:solidFill>
                  <a:srgbClr val="006600"/>
                </a:solidFill>
              </a:rPr>
              <a:t>DTU10 – DTU13</a:t>
            </a: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43213" y="333375"/>
            <a:ext cx="29129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err="1"/>
              <a:t>Filtering</a:t>
            </a:r>
            <a:r>
              <a:rPr lang="da-DK" altLang="da-DK" sz="2000" b="1" dirty="0"/>
              <a:t>: (</a:t>
            </a:r>
            <a:r>
              <a:rPr lang="da-DK" altLang="da-DK" sz="2000" b="1" dirty="0" smtClean="0"/>
              <a:t>DTU17) </a:t>
            </a:r>
            <a:endParaRPr lang="da-DK" altLang="da-DK" sz="2000" b="1" dirty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898525"/>
            <a:ext cx="46370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949950"/>
            <a:ext cx="330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251520" y="2213992"/>
            <a:ext cx="7772400" cy="1143000"/>
          </a:xfrm>
        </p:spPr>
        <p:txBody>
          <a:bodyPr/>
          <a:lstStyle/>
          <a:p>
            <a:r>
              <a:rPr lang="da-DK" altLang="da-DK" dirty="0" err="1" smtClean="0"/>
              <a:t>Comparisons</a:t>
            </a: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>NW Atlantic</a:t>
            </a:r>
            <a:br>
              <a:rPr lang="da-DK" altLang="da-DK" dirty="0" smtClean="0"/>
            </a:b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sz="2000" dirty="0"/>
              <a:t>Old NGA data</a:t>
            </a:r>
            <a:br>
              <a:rPr lang="da-DK" altLang="da-DK" sz="2000" dirty="0"/>
            </a:br>
            <a:r>
              <a:rPr lang="da-DK" altLang="da-DK" sz="2000" dirty="0"/>
              <a:t>”</a:t>
            </a:r>
            <a:r>
              <a:rPr lang="da-DK" altLang="da-DK" sz="2000" dirty="0" err="1"/>
              <a:t>Puzzeling</a:t>
            </a:r>
            <a:r>
              <a:rPr lang="da-DK" altLang="da-DK" sz="2000" dirty="0"/>
              <a:t>” </a:t>
            </a:r>
            <a:br>
              <a:rPr lang="da-DK" altLang="da-DK" sz="2000" dirty="0"/>
            </a:br>
            <a:r>
              <a:rPr lang="da-DK" altLang="da-DK" sz="2000" dirty="0" err="1"/>
              <a:t>Why</a:t>
            </a:r>
            <a:r>
              <a:rPr lang="da-DK" altLang="da-DK" sz="2000" dirty="0"/>
              <a:t> so </a:t>
            </a:r>
            <a:r>
              <a:rPr lang="da-DK" altLang="da-DK" sz="2000" dirty="0" err="1" smtClean="0"/>
              <a:t>little</a:t>
            </a:r>
            <a:r>
              <a:rPr lang="da-DK" altLang="da-DK" sz="2000" dirty="0" smtClean="0"/>
              <a:t> </a:t>
            </a:r>
            <a:br>
              <a:rPr lang="da-DK" altLang="da-DK" sz="2000" dirty="0" smtClean="0"/>
            </a:br>
            <a:r>
              <a:rPr lang="da-DK" altLang="da-DK" sz="2000" dirty="0" err="1" smtClean="0"/>
              <a:t>improvement</a:t>
            </a:r>
            <a:r>
              <a:rPr lang="da-DK" altLang="da-DK" sz="2000" dirty="0"/>
              <a:t/>
            </a:r>
            <a:br>
              <a:rPr lang="da-DK" altLang="da-DK" sz="2000" dirty="0"/>
            </a:br>
            <a:r>
              <a:rPr lang="da-DK" altLang="da-DK" sz="2000" dirty="0"/>
              <a:t> </a:t>
            </a:r>
            <a:endParaRPr lang="da-DK" altLang="da-DK" sz="2000" dirty="0" smtClean="0"/>
          </a:p>
        </p:txBody>
      </p:sp>
      <p:graphicFrame>
        <p:nvGraphicFramePr>
          <p:cNvPr id="4" name="Group 16"/>
          <p:cNvGraphicFramePr>
            <a:graphicFrameLocks/>
          </p:cNvGraphicFramePr>
          <p:nvPr>
            <p:extLst/>
          </p:nvPr>
        </p:nvGraphicFramePr>
        <p:xfrm>
          <a:off x="611560" y="3140968"/>
          <a:ext cx="8226425" cy="3870954"/>
        </p:xfrm>
        <a:graphic>
          <a:graphicData uri="http://schemas.openxmlformats.org/drawingml/2006/table">
            <a:tbl>
              <a:tblPr/>
              <a:tblGrid>
                <a:gridCol w="2447627"/>
                <a:gridCol w="1785053"/>
                <a:gridCol w="2064004"/>
                <a:gridCol w="1929741"/>
              </a:tblGrid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321.400 </a:t>
                      </a:r>
                      <a:r>
                        <a:rPr kumimoji="0" lang="da-DK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obs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Mean</a:t>
                      </a:r>
                      <a:endParaRPr kumimoji="0" lang="da-DK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Std Dev.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Max Dev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KMS02</a:t>
                      </a: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0.44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5.15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49.38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DNSC08</a:t>
                      </a: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0.39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3.91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36.91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DTU10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0.39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3.88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36.89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DTU13</a:t>
                      </a: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0.40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3.71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36.80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DTU15</a:t>
                      </a: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0.40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3.69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36.40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1676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SS V16.1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SS V18.1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SS V19.1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SS V21.1</a:t>
                      </a:r>
                    </a:p>
                  </a:txBody>
                  <a:tcPr marL="91430" marR="91430"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0.41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4.88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3.93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4.09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-80" charset="-128"/>
                      </a:endParaRP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45.29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36.81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-80" charset="-128"/>
                        </a:rPr>
                        <a:t>38.20</a:t>
                      </a:r>
                    </a:p>
                  </a:txBody>
                  <a:tcPr marL="91430" marR="91430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pic>
        <p:nvPicPr>
          <p:cNvPr id="276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5" b="16566"/>
          <a:stretch>
            <a:fillRect/>
          </a:stretch>
        </p:blipFill>
        <p:spPr bwMode="auto">
          <a:xfrm>
            <a:off x="3316288" y="-4763"/>
            <a:ext cx="5827712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7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143000"/>
          </a:xfrm>
        </p:spPr>
        <p:txBody>
          <a:bodyPr/>
          <a:lstStyle/>
          <a:p>
            <a:r>
              <a:rPr lang="da-DK" altLang="da-DK" dirty="0" err="1" smtClean="0"/>
              <a:t>Comparisons</a:t>
            </a:r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 smtClean="0"/>
              <a:t>NW Atlantic</a:t>
            </a:r>
            <a:br>
              <a:rPr lang="da-DK" altLang="da-DK" dirty="0" smtClean="0"/>
            </a:br>
            <a:r>
              <a:rPr lang="da-DK" altLang="da-DK" dirty="0" smtClean="0"/>
              <a:t> </a:t>
            </a:r>
            <a:br>
              <a:rPr lang="da-DK" altLang="da-DK" dirty="0" smtClean="0"/>
            </a:br>
            <a:endParaRPr lang="da-DK" altLang="da-DK" sz="2000" dirty="0" smtClean="0"/>
          </a:p>
        </p:txBody>
      </p:sp>
      <p:pic>
        <p:nvPicPr>
          <p:cNvPr id="276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5" b="16566"/>
          <a:stretch>
            <a:fillRect/>
          </a:stretch>
        </p:blipFill>
        <p:spPr bwMode="auto">
          <a:xfrm>
            <a:off x="3316288" y="-4763"/>
            <a:ext cx="5827712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504" y="1772816"/>
            <a:ext cx="8496944" cy="3799056"/>
            <a:chOff x="170025" y="1802348"/>
            <a:chExt cx="8496944" cy="3799056"/>
          </a:xfrm>
        </p:grpSpPr>
        <p:graphicFrame>
          <p:nvGraphicFramePr>
            <p:cNvPr id="10" name="Table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105520"/>
                </p:ext>
              </p:extLst>
            </p:nvPr>
          </p:nvGraphicFramePr>
          <p:xfrm>
            <a:off x="962113" y="3242508"/>
            <a:ext cx="7704856" cy="235889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926214"/>
                  <a:gridCol w="1962218"/>
                  <a:gridCol w="2016224"/>
                  <a:gridCol w="1800200"/>
                </a:tblGrid>
                <a:tr h="514856"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&gt;1.4mill obs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Std (mGal)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Mean (mGal)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Max (mGal)</a:t>
                        </a:r>
                        <a:endParaRPr lang="da-DK" dirty="0"/>
                      </a:p>
                    </a:txBody>
                    <a:tcPr/>
                  </a:tc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da-DK" smtClean="0"/>
                          <a:t>DTU17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b="1" dirty="0" smtClean="0"/>
                          <a:t>2.52 ??</a:t>
                        </a:r>
                        <a:endParaRPr lang="da-DK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0.5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33.9</a:t>
                        </a:r>
                        <a:endParaRPr lang="da-DK" dirty="0"/>
                      </a:p>
                    </a:txBody>
                    <a:tcPr/>
                  </a:tc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DTU15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b="1" dirty="0" smtClean="0"/>
                          <a:t>2.51</a:t>
                        </a:r>
                        <a:endParaRPr lang="da-DK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0.5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33.9</a:t>
                        </a:r>
                        <a:endParaRPr lang="da-DK" dirty="0"/>
                      </a:p>
                    </a:txBody>
                    <a:tcPr/>
                  </a:tc>
                </a:tr>
                <a:tr h="370840"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DTU13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2.83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0.5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32.2</a:t>
                        </a:r>
                        <a:endParaRPr lang="da-DK" dirty="0"/>
                      </a:p>
                    </a:txBody>
                    <a:tcPr/>
                  </a:tc>
                </a:tr>
                <a:tr h="185420"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SS 23.1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3.13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0.7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43.4</a:t>
                        </a:r>
                        <a:endParaRPr lang="da-DK" dirty="0"/>
                      </a:p>
                    </a:txBody>
                    <a:tcPr/>
                  </a:tc>
                </a:tr>
                <a:tr h="185420"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SS 24.1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3.11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0.7</a:t>
                        </a:r>
                        <a:endParaRPr lang="da-DK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r>
                          <a:rPr lang="da-DK" dirty="0" smtClean="0"/>
                          <a:t>41.9</a:t>
                        </a:r>
                        <a:endParaRPr lang="da-DK" dirty="0"/>
                      </a:p>
                    </a:txBody>
                    <a:tcPr/>
                  </a:tc>
                </a:tr>
              </a:tbl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170025" y="1802348"/>
              <a:ext cx="30283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altLang="da-DK" sz="1800" b="1" dirty="0"/>
                <a:t>New </a:t>
              </a:r>
              <a:r>
                <a:rPr lang="da-DK" altLang="da-DK" sz="1800" b="1" dirty="0" err="1" smtClean="0"/>
                <a:t>edited</a:t>
              </a:r>
              <a:r>
                <a:rPr lang="da-DK" altLang="da-DK" sz="1800" b="1" dirty="0" smtClean="0"/>
                <a:t> NGA </a:t>
              </a:r>
              <a:r>
                <a:rPr lang="da-DK" altLang="da-DK" sz="1800" b="1" dirty="0"/>
                <a:t>2014</a:t>
              </a:r>
              <a:br>
                <a:rPr lang="da-DK" altLang="da-DK" sz="1800" b="1" dirty="0"/>
              </a:br>
              <a:r>
                <a:rPr lang="da-DK" altLang="da-DK" sz="1800" b="1" dirty="0" smtClean="0"/>
                <a:t>marine </a:t>
              </a:r>
              <a:r>
                <a:rPr lang="da-DK" altLang="da-DK" sz="1800" b="1" dirty="0" err="1" smtClean="0"/>
                <a:t>gravity</a:t>
              </a:r>
              <a:r>
                <a:rPr lang="da-DK" altLang="da-DK" sz="1800" b="1" dirty="0" smtClean="0"/>
                <a:t> </a:t>
              </a:r>
              <a:r>
                <a:rPr lang="da-DK" altLang="da-DK" sz="1800" b="1" dirty="0"/>
                <a:t/>
              </a:r>
              <a:br>
                <a:rPr lang="da-DK" altLang="da-DK" sz="1800" b="1" dirty="0"/>
              </a:br>
              <a:r>
                <a:rPr lang="da-DK" altLang="da-DK" sz="1800" b="1" dirty="0"/>
                <a:t>(∆ = 2mgal )</a:t>
              </a:r>
              <a:endParaRPr lang="da-DK" sz="18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504" y="5802873"/>
            <a:ext cx="8977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DTU17 (</a:t>
            </a:r>
            <a:r>
              <a:rPr lang="da-DK" dirty="0" err="1" smtClean="0"/>
              <a:t>Versioin</a:t>
            </a:r>
            <a:r>
              <a:rPr lang="da-DK" dirty="0" smtClean="0"/>
              <a:t> of last </a:t>
            </a:r>
            <a:r>
              <a:rPr lang="da-DK" dirty="0" err="1" smtClean="0"/>
              <a:t>week</a:t>
            </a:r>
            <a:r>
              <a:rPr lang="da-DK" dirty="0" smtClean="0"/>
              <a:t>) I have </a:t>
            </a:r>
            <a:r>
              <a:rPr lang="da-DK" dirty="0" err="1" smtClean="0"/>
              <a:t>been</a:t>
            </a:r>
            <a:r>
              <a:rPr lang="da-DK" dirty="0" smtClean="0"/>
              <a:t> </a:t>
            </a:r>
            <a:r>
              <a:rPr lang="da-DK" dirty="0" err="1" smtClean="0"/>
              <a:t>recomputing</a:t>
            </a:r>
            <a:r>
              <a:rPr lang="da-DK" dirty="0" smtClean="0"/>
              <a:t> DTU17 over the weekend. </a:t>
            </a:r>
          </a:p>
          <a:p>
            <a:r>
              <a:rPr lang="da-DK" dirty="0" err="1" smtClean="0"/>
              <a:t>Notice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the </a:t>
            </a:r>
            <a:r>
              <a:rPr lang="da-DK" dirty="0" err="1" smtClean="0"/>
              <a:t>comparison</a:t>
            </a:r>
            <a:r>
              <a:rPr lang="da-DK" dirty="0" smtClean="0"/>
              <a:t> </a:t>
            </a:r>
            <a:r>
              <a:rPr lang="da-DK" dirty="0" err="1" smtClean="0"/>
              <a:t>contains</a:t>
            </a:r>
            <a:r>
              <a:rPr lang="da-DK" dirty="0" smtClean="0"/>
              <a:t> </a:t>
            </a:r>
            <a:r>
              <a:rPr lang="da-DK" dirty="0" err="1" smtClean="0"/>
              <a:t>both</a:t>
            </a:r>
            <a:r>
              <a:rPr lang="da-DK" dirty="0" smtClean="0"/>
              <a:t> </a:t>
            </a:r>
            <a:r>
              <a:rPr lang="da-DK" dirty="0" err="1" smtClean="0"/>
              <a:t>Altimetric</a:t>
            </a:r>
            <a:r>
              <a:rPr lang="da-DK" dirty="0" smtClean="0"/>
              <a:t>  + Marine </a:t>
            </a:r>
            <a:r>
              <a:rPr lang="da-DK" dirty="0" err="1" smtClean="0"/>
              <a:t>Gravity</a:t>
            </a:r>
            <a:r>
              <a:rPr lang="da-DK" dirty="0" smtClean="0"/>
              <a:t> </a:t>
            </a:r>
            <a:r>
              <a:rPr lang="da-DK" dirty="0" err="1" smtClean="0"/>
              <a:t>errors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84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109" y="476368"/>
            <a:ext cx="7772400" cy="1143000"/>
          </a:xfrm>
        </p:spPr>
        <p:txBody>
          <a:bodyPr/>
          <a:lstStyle/>
          <a:p>
            <a:r>
              <a:rPr lang="da-DK" dirty="0" smtClean="0"/>
              <a:t>Australian Geoscience </a:t>
            </a:r>
            <a:br>
              <a:rPr lang="da-DK" dirty="0" smtClean="0"/>
            </a:br>
            <a:r>
              <a:rPr lang="da-DK" dirty="0" smtClean="0"/>
              <a:t>Survey 2009</a:t>
            </a:r>
            <a:endParaRPr lang="da-DK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328852" y="3438451"/>
          <a:ext cx="77048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/>
                <a:gridCol w="1962218"/>
                <a:gridCol w="2016224"/>
                <a:gridCol w="1800200"/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54000 obs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Std (mGal)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Min (mGal)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Max (mGal)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DTU15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1.81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-5.9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8.6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DTU13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2.00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-6.1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8.6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SS 23.1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1.98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-9.7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11.1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20" y="25760"/>
            <a:ext cx="3085856" cy="31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984" y="1844843"/>
            <a:ext cx="41953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A</a:t>
            </a:r>
            <a:r>
              <a:rPr lang="da-DK" b="1" dirty="0" smtClean="0"/>
              <a:t>ccuracy around 1 – 1.5  mgal</a:t>
            </a:r>
          </a:p>
          <a:p>
            <a:endParaRPr lang="da-DK" b="1" dirty="0"/>
          </a:p>
          <a:p>
            <a:r>
              <a:rPr lang="da-DK" b="1" dirty="0" err="1" smtClean="0"/>
              <a:t>Confirms</a:t>
            </a:r>
            <a:r>
              <a:rPr lang="da-DK" b="1" dirty="0" smtClean="0"/>
              <a:t> altimetric Gravity at the  </a:t>
            </a:r>
          </a:p>
          <a:p>
            <a:r>
              <a:rPr lang="da-DK" b="1" dirty="0" smtClean="0"/>
              <a:t>1 – 1.5 mGal accuracy level. </a:t>
            </a:r>
            <a:r>
              <a:rPr lang="da-DK" dirty="0" smtClean="0"/>
              <a:t> </a:t>
            </a:r>
          </a:p>
          <a:p>
            <a:endParaRPr lang="da-DK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5147286"/>
            <a:ext cx="8712646" cy="132343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/>
              <a:t>Altimetric </a:t>
            </a:r>
            <a:r>
              <a:rPr lang="da-DK" altLang="da-DK" sz="2000" b="1" dirty="0" err="1" smtClean="0"/>
              <a:t>gravity</a:t>
            </a:r>
            <a:r>
              <a:rPr lang="da-DK" altLang="da-DK" sz="2000" b="1" dirty="0" smtClean="0"/>
              <a:t> </a:t>
            </a:r>
            <a:r>
              <a:rPr lang="da-DK" altLang="da-DK" sz="2000" b="1" dirty="0" err="1" smtClean="0"/>
              <a:t>accuracy</a:t>
            </a:r>
            <a:r>
              <a:rPr lang="da-DK" altLang="da-DK" sz="2000" b="1" dirty="0" smtClean="0"/>
              <a:t> </a:t>
            </a:r>
            <a:r>
              <a:rPr lang="da-DK" altLang="da-DK" sz="2000" b="1" dirty="0" err="1" smtClean="0"/>
              <a:t>better</a:t>
            </a:r>
            <a:r>
              <a:rPr lang="da-DK" altLang="da-DK" sz="2000" b="1" dirty="0" smtClean="0"/>
              <a:t> </a:t>
            </a:r>
            <a:r>
              <a:rPr lang="da-DK" altLang="da-DK" sz="2000" b="1" dirty="0" err="1" smtClean="0"/>
              <a:t>than</a:t>
            </a:r>
            <a:r>
              <a:rPr lang="da-DK" altLang="da-DK" sz="2000" b="1" dirty="0" smtClean="0"/>
              <a:t> 2 </a:t>
            </a:r>
            <a:r>
              <a:rPr lang="da-DK" altLang="da-DK" sz="2000" b="1" dirty="0" err="1" smtClean="0"/>
              <a:t>Mgal</a:t>
            </a:r>
            <a:r>
              <a:rPr lang="da-DK" altLang="da-DK" sz="2000" b="1" dirty="0" smtClean="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err="1" smtClean="0"/>
              <a:t>Constrains</a:t>
            </a:r>
            <a:r>
              <a:rPr lang="da-DK" altLang="da-DK" sz="2000" b="1" dirty="0" smtClean="0"/>
              <a:t> the </a:t>
            </a:r>
            <a:r>
              <a:rPr lang="da-DK" altLang="da-DK" sz="2000" b="1" dirty="0" err="1" smtClean="0"/>
              <a:t>use</a:t>
            </a:r>
            <a:r>
              <a:rPr lang="da-DK" altLang="da-DK" sz="2000" b="1" dirty="0" smtClean="0"/>
              <a:t> of </a:t>
            </a:r>
            <a:r>
              <a:rPr lang="da-DK" altLang="da-DK" sz="2000" b="1" dirty="0" smtClean="0">
                <a:solidFill>
                  <a:schemeClr val="accent6"/>
                </a:solidFill>
              </a:rPr>
              <a:t>marine </a:t>
            </a:r>
            <a:r>
              <a:rPr lang="da-DK" altLang="da-DK" sz="2000" b="1" dirty="0" err="1" smtClean="0">
                <a:solidFill>
                  <a:schemeClr val="accent6"/>
                </a:solidFill>
              </a:rPr>
              <a:t>gravity</a:t>
            </a:r>
            <a:r>
              <a:rPr lang="da-DK" altLang="da-DK" sz="2000" b="1" dirty="0" smtClean="0">
                <a:solidFill>
                  <a:schemeClr val="accent6"/>
                </a:solidFill>
              </a:rPr>
              <a:t> to regions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>
                <a:solidFill>
                  <a:schemeClr val="accent6"/>
                </a:solidFill>
              </a:rPr>
              <a:t>with recent </a:t>
            </a:r>
            <a:r>
              <a:rPr lang="da-DK" altLang="da-DK" sz="2000" b="1" dirty="0" err="1" smtClean="0">
                <a:solidFill>
                  <a:schemeClr val="accent6"/>
                </a:solidFill>
              </a:rPr>
              <a:t>accurate</a:t>
            </a:r>
            <a:r>
              <a:rPr lang="da-DK" altLang="da-DK" sz="2000" b="1" dirty="0" smtClean="0">
                <a:solidFill>
                  <a:schemeClr val="accent6"/>
                </a:solidFill>
              </a:rPr>
              <a:t> GNSS </a:t>
            </a:r>
            <a:r>
              <a:rPr lang="da-DK" altLang="da-DK" sz="2000" b="1" dirty="0" err="1" smtClean="0">
                <a:solidFill>
                  <a:schemeClr val="accent6"/>
                </a:solidFill>
              </a:rPr>
              <a:t>positioned</a:t>
            </a:r>
            <a:r>
              <a:rPr lang="da-DK" altLang="da-DK" sz="2000" b="1" dirty="0" smtClean="0">
                <a:solidFill>
                  <a:schemeClr val="accent6"/>
                </a:solidFill>
              </a:rPr>
              <a:t> </a:t>
            </a:r>
            <a:r>
              <a:rPr lang="da-DK" altLang="da-DK" sz="2000" b="1" dirty="0" err="1" smtClean="0">
                <a:solidFill>
                  <a:schemeClr val="accent6"/>
                </a:solidFill>
              </a:rPr>
              <a:t>surveys</a:t>
            </a:r>
            <a:endParaRPr lang="da-DK" altLang="da-DK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2987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10426006" cy="1143000"/>
          </a:xfrm>
        </p:spPr>
        <p:txBody>
          <a:bodyPr/>
          <a:lstStyle/>
          <a:p>
            <a:r>
              <a:rPr lang="da-DK" altLang="da-DK" dirty="0" smtClean="0"/>
              <a:t>Global </a:t>
            </a:r>
            <a:r>
              <a:rPr lang="da-DK" altLang="da-DK" dirty="0" err="1" smtClean="0"/>
              <a:t>Free</a:t>
            </a:r>
            <a:r>
              <a:rPr lang="da-DK" altLang="da-DK" dirty="0" smtClean="0"/>
              <a:t>-air </a:t>
            </a:r>
            <a:r>
              <a:rPr lang="da-DK" altLang="da-DK" dirty="0" err="1" smtClean="0"/>
              <a:t>gravity</a:t>
            </a:r>
            <a:r>
              <a:rPr lang="da-DK" altLang="da-DK" dirty="0" smtClean="0"/>
              <a:t> </a:t>
            </a:r>
            <a:br>
              <a:rPr lang="da-DK" altLang="da-DK" dirty="0" smtClean="0"/>
            </a:br>
            <a:r>
              <a:rPr lang="da-DK" altLang="da-DK" dirty="0" smtClean="0"/>
              <a:t>(</a:t>
            </a:r>
            <a:r>
              <a:rPr lang="da-DK" altLang="da-DK" dirty="0" err="1" smtClean="0"/>
              <a:t>Sandwell</a:t>
            </a:r>
            <a:r>
              <a:rPr lang="da-DK" altLang="da-DK" dirty="0" smtClean="0"/>
              <a:t>, DTU-Andersen or EGM2008)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873174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-242888"/>
            <a:ext cx="8229600" cy="914401"/>
          </a:xfrm>
        </p:spPr>
        <p:txBody>
          <a:bodyPr/>
          <a:lstStyle/>
          <a:p>
            <a:pPr eaLnBrk="1" hangingPunct="1"/>
            <a:r>
              <a:rPr lang="da-DK" altLang="da-DK" sz="2000" smtClean="0"/>
              <a:t>Coastal regions heavily improved</a:t>
            </a:r>
            <a:endParaRPr lang="en-US" altLang="da-DK" sz="2000" smtClean="0"/>
          </a:p>
        </p:txBody>
      </p:sp>
      <p:pic>
        <p:nvPicPr>
          <p:cNvPr id="15363" name="Picture 3" descr="MARINE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800100"/>
            <a:ext cx="7002462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2107" name="Group 9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047708"/>
              </p:ext>
            </p:extLst>
          </p:nvPr>
        </p:nvGraphicFramePr>
        <p:xfrm>
          <a:off x="458912" y="3933056"/>
          <a:ext cx="8433568" cy="2926176"/>
        </p:xfrm>
        <a:graphic>
          <a:graphicData uri="http://schemas.openxmlformats.org/drawingml/2006/table">
            <a:tbl>
              <a:tblPr/>
              <a:tblGrid>
                <a:gridCol w="2384896"/>
                <a:gridCol w="1008112"/>
                <a:gridCol w="1296144"/>
                <a:gridCol w="2376264"/>
                <a:gridCol w="1368152"/>
              </a:tblGrid>
              <a:tr h="504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A´ll</a:t>
                      </a: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 &gt; 40.000 </a:t>
                      </a: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obs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Std</a:t>
                      </a:r>
                      <a:endParaRPr kumimoji="0" lang="da-D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(DTU17)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Std</a:t>
                      </a:r>
                      <a:endParaRPr kumimoji="0" lang="da-D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(DTU15)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DTU17-DTU15 %</a:t>
                      </a:r>
                      <a:r>
                        <a:rPr kumimoji="0" lang="da-DK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Improvement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Std</a:t>
                      </a:r>
                      <a:endParaRPr kumimoji="0" lang="da-D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(KMS02)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Purple</a:t>
                      </a: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 (0-25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2.20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2.32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5.54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Dark Blue (25-50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2.38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4.16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Light Blue (50-100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2.28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4.06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Green (100-500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2.70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2.77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5.74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Yellow (500-1000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-2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5.36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Red (1000-2000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-1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5.60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  <a:tr h="292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Pink (2000-5000 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2.55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5.58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33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1" y="1663593"/>
            <a:ext cx="9071869" cy="519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9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699792" y="-450304"/>
            <a:ext cx="7772400" cy="1143000"/>
          </a:xfrm>
        </p:spPr>
        <p:txBody>
          <a:bodyPr/>
          <a:lstStyle/>
          <a:p>
            <a:r>
              <a:rPr lang="en-US" altLang="da-DK" dirty="0" smtClean="0"/>
              <a:t>Coastal issue: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45928"/>
            <a:ext cx="500074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16063"/>
            <a:ext cx="4813929" cy="36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196752"/>
            <a:ext cx="665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GOT4.10	 (DTU15)			FES2012 (DTU17)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399505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Issue is GOT4.10 is </a:t>
            </a:r>
            <a:r>
              <a:rPr lang="da-DK" dirty="0" err="1" smtClean="0"/>
              <a:t>only</a:t>
            </a:r>
            <a:r>
              <a:rPr lang="da-DK" dirty="0" smtClean="0"/>
              <a:t> given on 0.5 </a:t>
            </a:r>
            <a:r>
              <a:rPr lang="da-DK" dirty="0" err="1" smtClean="0"/>
              <a:t>degree</a:t>
            </a:r>
            <a:r>
              <a:rPr lang="da-DK" dirty="0" smtClean="0"/>
              <a:t> resolution and not </a:t>
            </a:r>
            <a:r>
              <a:rPr lang="da-DK" dirty="0" err="1" smtClean="0"/>
              <a:t>extrapolated</a:t>
            </a:r>
            <a:r>
              <a:rPr lang="da-DK" dirty="0" smtClean="0"/>
              <a:t> to the </a:t>
            </a:r>
            <a:r>
              <a:rPr lang="da-DK" dirty="0" err="1" smtClean="0"/>
              <a:t>coast</a:t>
            </a:r>
            <a:r>
              <a:rPr lang="da-DK" dirty="0" smtClean="0"/>
              <a:t>.  </a:t>
            </a:r>
          </a:p>
          <a:p>
            <a:r>
              <a:rPr lang="da-DK" dirty="0" smtClean="0"/>
              <a:t>In </a:t>
            </a:r>
            <a:r>
              <a:rPr lang="da-DK" dirty="0" err="1" smtClean="0"/>
              <a:t>some</a:t>
            </a:r>
            <a:r>
              <a:rPr lang="da-DK" dirty="0" smtClean="0"/>
              <a:t> </a:t>
            </a:r>
            <a:r>
              <a:rPr lang="da-DK" dirty="0" err="1" smtClean="0"/>
              <a:t>areas</a:t>
            </a:r>
            <a:r>
              <a:rPr lang="da-DK" dirty="0" smtClean="0"/>
              <a:t> GOT4.10 is </a:t>
            </a:r>
            <a:r>
              <a:rPr lang="da-DK" dirty="0" err="1" smtClean="0"/>
              <a:t>unfortunately</a:t>
            </a:r>
            <a:r>
              <a:rPr lang="da-DK" dirty="0" smtClean="0"/>
              <a:t> </a:t>
            </a:r>
            <a:r>
              <a:rPr lang="da-DK" dirty="0" err="1" smtClean="0"/>
              <a:t>better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FES2012 (</a:t>
            </a:r>
            <a:r>
              <a:rPr lang="da-DK" dirty="0" err="1" smtClean="0"/>
              <a:t>await</a:t>
            </a:r>
            <a:r>
              <a:rPr lang="da-DK" dirty="0" smtClean="0"/>
              <a:t> FES2014)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15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2" y="1263635"/>
            <a:ext cx="3926798" cy="4330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3469" y="2276872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Original shipborne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5463" y="3308049"/>
            <a:ext cx="2518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430</a:t>
            </a:r>
            <a:r>
              <a:rPr lang="en-US" sz="1800" dirty="0"/>
              <a:t> measurements within the study area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5113469" y="476672"/>
            <a:ext cx="358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 smtClean="0"/>
              <a:t>Courtesy</a:t>
            </a:r>
            <a:r>
              <a:rPr lang="da-DK" b="1" dirty="0" smtClean="0"/>
              <a:t> By </a:t>
            </a:r>
          </a:p>
          <a:p>
            <a:r>
              <a:rPr lang="da-DK" b="1" dirty="0" smtClean="0"/>
              <a:t>Professor </a:t>
            </a:r>
            <a:r>
              <a:rPr lang="da-DK" b="1" dirty="0" err="1" smtClean="0"/>
              <a:t>Cheinway</a:t>
            </a:r>
            <a:r>
              <a:rPr lang="da-DK" b="1" dirty="0" smtClean="0"/>
              <a:t> </a:t>
            </a:r>
            <a:r>
              <a:rPr lang="da-DK" b="1" dirty="0" err="1" smtClean="0"/>
              <a:t>Hwang</a:t>
            </a:r>
            <a:endParaRPr lang="da-DK" b="1" dirty="0" smtClean="0"/>
          </a:p>
          <a:p>
            <a:r>
              <a:rPr lang="da-DK" b="1" dirty="0" smtClean="0"/>
              <a:t>NCTU Taiwan. 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5019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8" y="1480122"/>
            <a:ext cx="3111246" cy="3431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59" y="1480122"/>
            <a:ext cx="3111246" cy="343128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297813"/>
              </p:ext>
            </p:extLst>
          </p:nvPr>
        </p:nvGraphicFramePr>
        <p:xfrm>
          <a:off x="1799291" y="5257657"/>
          <a:ext cx="4969240" cy="878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316"/>
                <a:gridCol w="687469"/>
                <a:gridCol w="756575"/>
                <a:gridCol w="706211"/>
                <a:gridCol w="695669"/>
              </a:tblGrid>
              <a:tr h="3144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Case (unit</a:t>
                      </a:r>
                      <a:r>
                        <a:rPr lang="en-US" sz="1400" baseline="0" dirty="0" smtClean="0"/>
                        <a:t> in </a:t>
                      </a:r>
                      <a:r>
                        <a:rPr lang="en-US" sz="1400" baseline="0" dirty="0" err="1" smtClean="0"/>
                        <a:t>mGal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Ship – DTU15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12.55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-8.94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-0.93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Ship</a:t>
                      </a:r>
                      <a:r>
                        <a:rPr lang="en-US" sz="1400" baseline="0" dirty="0" smtClean="0"/>
                        <a:t> – Sandwell24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27.75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-16.24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7.60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8.44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77059" y="1081015"/>
            <a:ext cx="17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Ship – DTU15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7155" y="1133873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Ship – Sandwell24</a:t>
            </a:r>
          </a:p>
        </p:txBody>
      </p:sp>
    </p:spTree>
    <p:extLst>
      <p:ext uri="{BB962C8B-B14F-4D97-AF65-F5344CB8AC3E}">
        <p14:creationId xmlns:p14="http://schemas.microsoft.com/office/powerpoint/2010/main" val="35969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8"/>
          <p:cNvSpPr txBox="1">
            <a:spLocks noChangeArrowheads="1"/>
          </p:cNvSpPr>
          <p:nvPr/>
        </p:nvSpPr>
        <p:spPr bwMode="auto">
          <a:xfrm>
            <a:off x="2124075" y="69215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/>
              <a:t> </a:t>
            </a:r>
            <a:r>
              <a:rPr lang="el-GR" altLang="da-DK" sz="2000" b="1" dirty="0"/>
              <a:t>Δ</a:t>
            </a:r>
            <a:r>
              <a:rPr lang="da-DK" altLang="da-DK" sz="2000" b="1" dirty="0"/>
              <a:t>g ”</a:t>
            </a:r>
            <a:r>
              <a:rPr lang="da-DK" altLang="da-DK" sz="2000" b="1" dirty="0" err="1"/>
              <a:t>Error</a:t>
            </a:r>
            <a:r>
              <a:rPr lang="da-DK" altLang="da-DK" sz="2000" b="1" dirty="0"/>
              <a:t> </a:t>
            </a:r>
            <a:r>
              <a:rPr lang="da-DK" altLang="da-DK" sz="2000" b="1" dirty="0" err="1"/>
              <a:t>estimate</a:t>
            </a:r>
            <a:r>
              <a:rPr lang="da-DK" altLang="da-DK" sz="2000" b="1" dirty="0" smtClean="0"/>
              <a:t>” </a:t>
            </a:r>
            <a:endParaRPr lang="en-US" altLang="da-DK" sz="2000" b="1" dirty="0"/>
          </a:p>
        </p:txBody>
      </p:sp>
      <p:grpSp>
        <p:nvGrpSpPr>
          <p:cNvPr id="15363" name="Group 20"/>
          <p:cNvGrpSpPr>
            <a:grpSpLocks/>
          </p:cNvGrpSpPr>
          <p:nvPr/>
        </p:nvGrpSpPr>
        <p:grpSpPr bwMode="auto">
          <a:xfrm>
            <a:off x="-36513" y="1196975"/>
            <a:ext cx="9267826" cy="4938713"/>
            <a:chOff x="-23" y="845"/>
            <a:chExt cx="5838" cy="3111"/>
          </a:xfrm>
        </p:grpSpPr>
        <p:pic>
          <p:nvPicPr>
            <p:cNvPr id="15365" name="Picture 16" descr="Accurac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845"/>
              <a:ext cx="5838" cy="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Text Box 19"/>
            <p:cNvSpPr txBox="1">
              <a:spLocks noChangeArrowheads="1"/>
            </p:cNvSpPr>
            <p:nvPr/>
          </p:nvSpPr>
          <p:spPr bwMode="auto">
            <a:xfrm>
              <a:off x="4235" y="3650"/>
              <a:ext cx="3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a-DK" altLang="da-DK" b="1"/>
                <a:t>mGal</a:t>
              </a:r>
              <a:endParaRPr lang="en-US" altLang="da-DK" b="1"/>
            </a:p>
          </p:txBody>
        </p:sp>
      </p:grp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250825" y="6135688"/>
            <a:ext cx="8389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/>
              <a:t>In Many regions Satellite Gravity is now better than existing Marine gravity.......</a:t>
            </a:r>
          </a:p>
        </p:txBody>
      </p:sp>
    </p:spTree>
    <p:extLst>
      <p:ext uri="{BB962C8B-B14F-4D97-AF65-F5344CB8AC3E}">
        <p14:creationId xmlns:p14="http://schemas.microsoft.com/office/powerpoint/2010/main" val="28844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605" y="1000543"/>
            <a:ext cx="6869868" cy="486054"/>
          </a:xfrm>
        </p:spPr>
        <p:txBody>
          <a:bodyPr>
            <a:normAutofit/>
          </a:bodyPr>
          <a:lstStyle/>
          <a:p>
            <a:r>
              <a:rPr lang="en-US" dirty="0" smtClean="0"/>
              <a:t>The Arctic Ocean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64" r="-351"/>
          <a:stretch/>
        </p:blipFill>
        <p:spPr>
          <a:xfrm>
            <a:off x="5242531" y="2003395"/>
            <a:ext cx="2677843" cy="3162132"/>
          </a:xfrm>
        </p:spPr>
      </p:pic>
      <p:sp>
        <p:nvSpPr>
          <p:cNvPr id="5" name="TextBox 4"/>
          <p:cNvSpPr txBox="1"/>
          <p:nvPr/>
        </p:nvSpPr>
        <p:spPr>
          <a:xfrm>
            <a:off x="5312309" y="1700809"/>
            <a:ext cx="2538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Sea ice concentration sept 2015 week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8363" y="5211198"/>
            <a:ext cx="1566174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National Snow and Ice Data Center</a:t>
            </a:r>
          </a:p>
          <a:p>
            <a:pPr algn="ctr"/>
            <a:r>
              <a:rPr lang="en-US" sz="750" dirty="0" err="1"/>
              <a:t>Maslanik</a:t>
            </a:r>
            <a:r>
              <a:rPr lang="en-US" sz="750" dirty="0"/>
              <a:t> and </a:t>
            </a:r>
            <a:r>
              <a:rPr lang="en-US" sz="750" dirty="0" err="1"/>
              <a:t>Stroeve</a:t>
            </a:r>
            <a:r>
              <a:rPr lang="en-US" sz="750" dirty="0"/>
              <a:t> 1999</a:t>
            </a:r>
          </a:p>
        </p:txBody>
      </p:sp>
      <p:pic>
        <p:nvPicPr>
          <p:cNvPr id="7" name="Picture 6" descr="394999main_1904.BIG_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5" y="2003768"/>
            <a:ext cx="3590462" cy="2393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3628" y="4185086"/>
            <a:ext cx="756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Photo: NASA</a:t>
            </a:r>
          </a:p>
        </p:txBody>
      </p:sp>
      <p:pic>
        <p:nvPicPr>
          <p:cNvPr id="10" name="Picture 4" descr="SHA_Seaice_Dri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89" y="3769561"/>
            <a:ext cx="2581339" cy="1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95736" y="5319211"/>
            <a:ext cx="918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Photo: DTU Space</a:t>
            </a:r>
          </a:p>
        </p:txBody>
      </p:sp>
    </p:spTree>
    <p:extLst>
      <p:ext uri="{BB962C8B-B14F-4D97-AF65-F5344CB8AC3E}">
        <p14:creationId xmlns:p14="http://schemas.microsoft.com/office/powerpoint/2010/main" val="40239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987247" y="188053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da-DK" sz="1200"/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395537" y="922396"/>
            <a:ext cx="7524817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 err="1"/>
              <a:t>Arctic</a:t>
            </a:r>
            <a:r>
              <a:rPr lang="da-DK" altLang="da-DK" sz="1800" b="1" dirty="0"/>
              <a:t> Ocean: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da-DK" altLang="da-DK" sz="1350" b="1" dirty="0"/>
              <a:t>Cryosat-2 SAR mode with small </a:t>
            </a:r>
            <a:r>
              <a:rPr lang="da-DK" altLang="da-DK" sz="1350" b="1" dirty="0" err="1"/>
              <a:t>footprint</a:t>
            </a:r>
            <a:r>
              <a:rPr lang="da-DK" altLang="da-DK" sz="1350" b="1" dirty="0"/>
              <a:t> of 4 km2 to </a:t>
            </a:r>
            <a:r>
              <a:rPr lang="da-DK" altLang="da-DK" sz="1350" b="1" dirty="0" err="1"/>
              <a:t>detect</a:t>
            </a:r>
            <a:r>
              <a:rPr lang="da-DK" altLang="da-DK" sz="1350" b="1" dirty="0"/>
              <a:t> LEADS 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da-DK" altLang="da-DK" sz="1350" b="1" dirty="0" err="1"/>
              <a:t>Leads</a:t>
            </a:r>
            <a:r>
              <a:rPr lang="da-DK" altLang="da-DK" sz="1350" b="1" dirty="0"/>
              <a:t> </a:t>
            </a:r>
            <a:r>
              <a:rPr lang="da-DK" altLang="da-DK" sz="1350" b="1" dirty="0" err="1"/>
              <a:t>retrack</a:t>
            </a:r>
            <a:r>
              <a:rPr lang="da-DK" altLang="da-DK" sz="1350" b="1" dirty="0"/>
              <a:t> </a:t>
            </a:r>
            <a:r>
              <a:rPr lang="da-DK" altLang="da-DK" sz="1350" b="1" dirty="0" err="1"/>
              <a:t>individual</a:t>
            </a:r>
            <a:r>
              <a:rPr lang="da-DK" altLang="da-DK" sz="1350" b="1" dirty="0"/>
              <a:t> 20 Hz observation </a:t>
            </a:r>
            <a:r>
              <a:rPr lang="da-DK" altLang="da-DK" sz="1350" b="1" dirty="0" err="1"/>
              <a:t>despite</a:t>
            </a:r>
            <a:r>
              <a:rPr lang="da-DK" altLang="da-DK" sz="1350" b="1" dirty="0"/>
              <a:t> </a:t>
            </a:r>
            <a:r>
              <a:rPr lang="da-DK" altLang="da-DK" sz="1350" b="1" dirty="0" err="1"/>
              <a:t>higher</a:t>
            </a:r>
            <a:r>
              <a:rPr lang="da-DK" altLang="da-DK" sz="1350" b="1" dirty="0"/>
              <a:t> </a:t>
            </a:r>
            <a:r>
              <a:rPr lang="da-DK" altLang="da-DK" sz="1350" b="1" dirty="0" err="1"/>
              <a:t>noise</a:t>
            </a:r>
            <a:r>
              <a:rPr lang="da-DK" altLang="da-DK" sz="1350" b="1" dirty="0"/>
              <a:t> (</a:t>
            </a:r>
            <a:r>
              <a:rPr lang="da-DK" altLang="da-DK" sz="1350" b="1" dirty="0" err="1"/>
              <a:t>sqrt</a:t>
            </a:r>
            <a:r>
              <a:rPr lang="da-DK" altLang="da-DK" sz="1350" b="1" dirty="0"/>
              <a:t>(20)) </a:t>
            </a:r>
            <a:endParaRPr lang="da-DK" altLang="da-DK" sz="1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739390" y="1822378"/>
            <a:ext cx="6588732" cy="4212468"/>
            <a:chOff x="0" y="0"/>
            <a:chExt cx="8208210" cy="3916948"/>
          </a:xfrm>
        </p:grpSpPr>
        <p:pic>
          <p:nvPicPr>
            <p:cNvPr id="7" name="Picture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08210" cy="3916948"/>
            </a:xfrm>
            <a:prstGeom prst="rect">
              <a:avLst/>
            </a:prstGeom>
          </p:spPr>
        </p:pic>
        <p:pic>
          <p:nvPicPr>
            <p:cNvPr id="8" name="Picture 7" descr="Screen Shot 2016-10-15 at 08.43.4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6"/>
            <a:stretch/>
          </p:blipFill>
          <p:spPr>
            <a:xfrm>
              <a:off x="4264519" y="1457158"/>
              <a:ext cx="2205797" cy="2298642"/>
            </a:xfrm>
            <a:prstGeom prst="rect">
              <a:avLst/>
            </a:prstGeom>
          </p:spPr>
        </p:pic>
        <p:pic>
          <p:nvPicPr>
            <p:cNvPr id="9" name="Picture 8" descr="Screen Shot 2016-10-15 at 08.43.5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" y="116639"/>
              <a:ext cx="2192419" cy="2240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9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Validation: </a:t>
            </a:r>
            <a:r>
              <a:rPr lang="en-US" dirty="0" err="1" smtClean="0"/>
              <a:t>IceBridge</a:t>
            </a:r>
            <a:endParaRPr lang="en-US" dirty="0"/>
          </a:p>
        </p:txBody>
      </p:sp>
      <p:pic>
        <p:nvPicPr>
          <p:cNvPr id="6" name="Picture 5" descr="SeaIceL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28" y="1916833"/>
            <a:ext cx="5369147" cy="3759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1700" y="5296564"/>
            <a:ext cx="1836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Stenseng, 2014b and Dominguez, 2014 </a:t>
            </a:r>
          </a:p>
        </p:txBody>
      </p:sp>
    </p:spTree>
    <p:extLst>
      <p:ext uri="{BB962C8B-B14F-4D97-AF65-F5344CB8AC3E}">
        <p14:creationId xmlns:p14="http://schemas.microsoft.com/office/powerpoint/2010/main" val="15201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Validation: </a:t>
            </a:r>
            <a:r>
              <a:rPr lang="en-US" dirty="0" err="1" smtClean="0"/>
              <a:t>IceBridge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1730" y="1754814"/>
            <a:ext cx="4860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Leads in aerial photos and CryoSat-2 data</a:t>
            </a:r>
          </a:p>
        </p:txBody>
      </p:sp>
      <p:pic>
        <p:nvPicPr>
          <p:cNvPr id="3" name="Picture 2" descr="CS2_plot-201204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40868"/>
            <a:ext cx="6858000" cy="16921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385646" y="3969061"/>
            <a:ext cx="648072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dirty="0"/>
              <a:t>Detected ~80% of leads &gt;500 m</a:t>
            </a:r>
            <a:r>
              <a:rPr lang="en-US" sz="2100" baseline="30000" dirty="0"/>
              <a:t>2</a:t>
            </a:r>
            <a:endParaRPr lang="en-US" sz="2100" dirty="0"/>
          </a:p>
          <a:p>
            <a:pPr marL="342900" indent="-342900">
              <a:buFont typeface="Arial"/>
              <a:buChar char="•"/>
            </a:pPr>
            <a:r>
              <a:rPr lang="en-US" sz="2100" dirty="0" err="1"/>
              <a:t>LiDAR</a:t>
            </a:r>
            <a:r>
              <a:rPr lang="en-US" sz="2100" dirty="0"/>
              <a:t> observations ~4 cm std. dev.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/>
              <a:t>Mean difference 0 cm </a:t>
            </a:r>
            <a:r>
              <a:rPr lang="en-US" sz="2100" dirty="0">
                <a:solidFill>
                  <a:srgbClr val="C80000"/>
                </a:solidFill>
              </a:rPr>
              <a:t>Only 34 collocated observations</a:t>
            </a:r>
          </a:p>
          <a:p>
            <a:pPr marL="342900" indent="-342900">
              <a:buFont typeface="Arial"/>
              <a:buChar char="•"/>
            </a:pPr>
            <a:endParaRPr lang="en-US" sz="2100" dirty="0"/>
          </a:p>
        </p:txBody>
      </p:sp>
      <p:sp>
        <p:nvSpPr>
          <p:cNvPr id="7" name="TextBox 6"/>
          <p:cNvSpPr txBox="1"/>
          <p:nvPr/>
        </p:nvSpPr>
        <p:spPr>
          <a:xfrm>
            <a:off x="7218294" y="5350570"/>
            <a:ext cx="810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Stenseng (2014b)</a:t>
            </a:r>
          </a:p>
        </p:txBody>
      </p:sp>
    </p:spTree>
    <p:extLst>
      <p:ext uri="{BB962C8B-B14F-4D97-AF65-F5344CB8AC3E}">
        <p14:creationId xmlns:p14="http://schemas.microsoft.com/office/powerpoint/2010/main" val="25404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987247" y="188053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da-DK" sz="1200"/>
          </a:p>
        </p:txBody>
      </p:sp>
      <p:sp>
        <p:nvSpPr>
          <p:cNvPr id="39942" name="TextBox 1"/>
          <p:cNvSpPr txBox="1">
            <a:spLocks noChangeArrowheads="1"/>
          </p:cNvSpPr>
          <p:nvPr/>
        </p:nvSpPr>
        <p:spPr bwMode="auto">
          <a:xfrm>
            <a:off x="2184159" y="209133"/>
            <a:ext cx="5782352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 err="1"/>
              <a:t>Arctic</a:t>
            </a:r>
            <a:r>
              <a:rPr lang="da-DK" altLang="da-DK" sz="1800" b="1" dirty="0"/>
              <a:t> Ocean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 dirty="0"/>
              <a:t>All </a:t>
            </a:r>
            <a:r>
              <a:rPr lang="da-DK" altLang="da-DK" sz="1800" b="1" dirty="0" err="1"/>
              <a:t>Altimetry</a:t>
            </a:r>
            <a:r>
              <a:rPr lang="da-DK" altLang="da-DK" sz="1800" b="1" dirty="0"/>
              <a:t>: E1+GS+C2 </a:t>
            </a:r>
            <a:r>
              <a:rPr lang="da-DK" altLang="da-DK" sz="1800" b="1" dirty="0" err="1"/>
              <a:t>LRM+SAR+SARin</a:t>
            </a:r>
            <a:r>
              <a:rPr lang="da-DK" altLang="da-DK" sz="1800" b="1" dirty="0"/>
              <a:t> </a:t>
            </a:r>
            <a:endParaRPr lang="da-DK" altLang="da-DK" sz="1800" b="1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788925"/>
            <a:ext cx="5672381" cy="471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5910" y="1520560"/>
            <a:ext cx="153509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Counts per </a:t>
            </a:r>
          </a:p>
          <a:p>
            <a:r>
              <a:rPr lang="da-DK" sz="1350" b="1" dirty="0"/>
              <a:t>10x 10 km </a:t>
            </a:r>
            <a:endParaRPr lang="da-DK" sz="1350" b="1" dirty="0"/>
          </a:p>
        </p:txBody>
      </p:sp>
    </p:spTree>
    <p:extLst>
      <p:ext uri="{BB962C8B-B14F-4D97-AF65-F5344CB8AC3E}">
        <p14:creationId xmlns:p14="http://schemas.microsoft.com/office/powerpoint/2010/main" val="3962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7177" y="1268760"/>
            <a:ext cx="8893175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da-DK" altLang="da-DK" b="1" dirty="0"/>
              <a:t>The Basics in a </a:t>
            </a:r>
            <a:r>
              <a:rPr lang="da-DK" altLang="da-DK" b="1" dirty="0" err="1"/>
              <a:t>glance</a:t>
            </a:r>
            <a:endParaRPr lang="da-DK" altLang="da-DK" b="1" dirty="0"/>
          </a:p>
          <a:p>
            <a:pPr marL="0" indent="0" eaLnBrk="1" hangingPunct="1">
              <a:buFontTx/>
              <a:buNone/>
              <a:defRPr/>
            </a:pP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smtClean="0"/>
              <a:t>The Revolution </a:t>
            </a:r>
            <a:r>
              <a:rPr lang="da-DK" altLang="da-DK" b="1" dirty="0" err="1" smtClean="0"/>
              <a:t>within</a:t>
            </a:r>
            <a:r>
              <a:rPr lang="da-DK" altLang="da-DK" b="1" dirty="0" smtClean="0"/>
              <a:t> </a:t>
            </a:r>
            <a:r>
              <a:rPr lang="da-DK" altLang="da-DK" b="1" dirty="0" err="1" smtClean="0"/>
              <a:t>satellite</a:t>
            </a:r>
            <a:r>
              <a:rPr lang="da-DK" altLang="da-DK" b="1" dirty="0" smtClean="0"/>
              <a:t> </a:t>
            </a:r>
            <a:r>
              <a:rPr lang="da-DK" altLang="da-DK" b="1" dirty="0" err="1" smtClean="0"/>
              <a:t>altimetry</a:t>
            </a: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err="1" smtClean="0"/>
              <a:t>Going</a:t>
            </a:r>
            <a:r>
              <a:rPr lang="da-DK" altLang="da-DK" b="1" dirty="0" smtClean="0"/>
              <a:t> from ERS-1 and GEOSAT to new 2nd generation </a:t>
            </a:r>
            <a:r>
              <a:rPr lang="da-DK" altLang="da-DK" b="1" dirty="0" err="1" smtClean="0"/>
              <a:t>satellites</a:t>
            </a:r>
            <a:r>
              <a:rPr lang="da-DK" altLang="da-DK" b="1" dirty="0" smtClean="0"/>
              <a:t>.</a:t>
            </a:r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/>
              <a:t>	</a:t>
            </a: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smtClean="0"/>
              <a:t>Global </a:t>
            </a:r>
            <a:r>
              <a:rPr lang="da-DK" altLang="da-DK" b="1" dirty="0" err="1" smtClean="0"/>
              <a:t>Altimetric</a:t>
            </a:r>
            <a:r>
              <a:rPr lang="da-DK" altLang="da-DK" b="1" dirty="0" smtClean="0"/>
              <a:t> </a:t>
            </a:r>
            <a:r>
              <a:rPr lang="da-DK" altLang="da-DK" b="1" dirty="0" err="1" smtClean="0"/>
              <a:t>Gravity</a:t>
            </a:r>
            <a:r>
              <a:rPr lang="da-DK" altLang="da-DK" b="1" dirty="0" smtClean="0"/>
              <a:t> </a:t>
            </a:r>
            <a:r>
              <a:rPr lang="da-DK" altLang="da-DK" b="1" dirty="0" err="1" smtClean="0"/>
              <a:t>improvement</a:t>
            </a:r>
            <a:endParaRPr lang="da-DK" altLang="da-DK" b="1" dirty="0" smtClean="0"/>
          </a:p>
          <a:p>
            <a:pPr marL="0" indent="0" eaLnBrk="1" hangingPunct="1">
              <a:buNone/>
              <a:defRPr/>
            </a:pPr>
            <a:r>
              <a:rPr lang="da-DK" altLang="da-DK" b="1" dirty="0"/>
              <a:t>	</a:t>
            </a:r>
            <a:r>
              <a:rPr lang="da-DK" altLang="da-DK" b="1" dirty="0" err="1"/>
              <a:t>Spatial</a:t>
            </a:r>
            <a:r>
              <a:rPr lang="da-DK" altLang="da-DK" b="1" dirty="0"/>
              <a:t> </a:t>
            </a:r>
            <a:r>
              <a:rPr lang="da-DK" altLang="da-DK" b="1" dirty="0" err="1"/>
              <a:t>filtering</a:t>
            </a:r>
            <a:r>
              <a:rPr lang="da-DK" altLang="da-DK" b="1" dirty="0"/>
              <a:t>	</a:t>
            </a:r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smtClean="0"/>
              <a:t>	</a:t>
            </a:r>
            <a:r>
              <a:rPr lang="da-DK" altLang="da-DK" b="1" dirty="0" err="1" smtClean="0"/>
              <a:t>Accuracy</a:t>
            </a: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smtClean="0"/>
              <a:t>A </a:t>
            </a:r>
            <a:r>
              <a:rPr lang="da-DK" altLang="da-DK" b="1" dirty="0" err="1" smtClean="0"/>
              <a:t>surprising</a:t>
            </a:r>
            <a:r>
              <a:rPr lang="da-DK" altLang="da-DK" b="1" dirty="0" smtClean="0"/>
              <a:t> new </a:t>
            </a:r>
            <a:r>
              <a:rPr lang="da-DK" altLang="da-DK" b="1" dirty="0" err="1" smtClean="0"/>
              <a:t>geodetic</a:t>
            </a:r>
            <a:r>
              <a:rPr lang="da-DK" altLang="da-DK" b="1" dirty="0" smtClean="0"/>
              <a:t> Mission (SARAL / </a:t>
            </a:r>
            <a:r>
              <a:rPr lang="da-DK" altLang="da-DK" b="1" dirty="0" err="1" smtClean="0"/>
              <a:t>AltiKA</a:t>
            </a:r>
            <a:r>
              <a:rPr lang="da-DK" altLang="da-DK" b="1" dirty="0" smtClean="0"/>
              <a:t>) and DTU17</a:t>
            </a:r>
          </a:p>
          <a:p>
            <a:pPr marL="0" indent="0" eaLnBrk="1" hangingPunct="1">
              <a:buFontTx/>
              <a:buNone/>
              <a:defRPr/>
            </a:pP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smtClean="0"/>
              <a:t>The </a:t>
            </a:r>
            <a:r>
              <a:rPr lang="da-DK" altLang="da-DK" b="1" dirty="0" err="1" smtClean="0"/>
              <a:t>coast</a:t>
            </a:r>
            <a:r>
              <a:rPr lang="da-DK" altLang="da-DK" b="1" dirty="0" smtClean="0"/>
              <a:t>: </a:t>
            </a:r>
            <a:r>
              <a:rPr lang="da-DK" altLang="da-DK" b="1" dirty="0"/>
              <a:t>	</a:t>
            </a:r>
            <a:r>
              <a:rPr lang="da-DK" altLang="da-DK" b="1" dirty="0" smtClean="0"/>
              <a:t>Ocean Tide Issues</a:t>
            </a:r>
          </a:p>
          <a:p>
            <a:pPr marL="0" indent="0" eaLnBrk="1" hangingPunct="1">
              <a:buFontTx/>
              <a:buNone/>
              <a:defRPr/>
            </a:pPr>
            <a:endParaRPr lang="da-DK" altLang="da-DK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err="1" smtClean="0"/>
              <a:t>Towards</a:t>
            </a:r>
            <a:r>
              <a:rPr lang="da-DK" altLang="da-DK" b="1" dirty="0" smtClean="0"/>
              <a:t> 2020</a:t>
            </a:r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/>
              <a:t>	</a:t>
            </a:r>
            <a:r>
              <a:rPr lang="da-DK" altLang="da-DK" b="1" dirty="0" err="1" smtClean="0"/>
              <a:t>Introducing</a:t>
            </a:r>
            <a:r>
              <a:rPr lang="da-DK" altLang="da-DK" b="1" dirty="0" smtClean="0"/>
              <a:t> ”The </a:t>
            </a:r>
            <a:r>
              <a:rPr lang="da-DK" altLang="da-DK" b="1" dirty="0" err="1" smtClean="0"/>
              <a:t>Slope</a:t>
            </a:r>
            <a:r>
              <a:rPr lang="da-DK" altLang="da-DK" b="1" dirty="0" smtClean="0"/>
              <a:t> </a:t>
            </a:r>
            <a:r>
              <a:rPr lang="da-DK" altLang="da-DK" b="1" dirty="0" err="1" smtClean="0"/>
              <a:t>Correction</a:t>
            </a:r>
            <a:r>
              <a:rPr lang="da-DK" altLang="da-DK" b="1" dirty="0" smtClean="0"/>
              <a:t>” </a:t>
            </a:r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/>
              <a:t>	</a:t>
            </a:r>
            <a:r>
              <a:rPr lang="da-DK" altLang="da-DK" b="1" dirty="0" smtClean="0"/>
              <a:t>JASON-2 EOL </a:t>
            </a:r>
            <a:r>
              <a:rPr lang="da-DK" altLang="da-DK" b="1" dirty="0" err="1" smtClean="0"/>
              <a:t>Geodetic</a:t>
            </a:r>
            <a:r>
              <a:rPr lang="da-DK" altLang="da-DK" b="1" dirty="0" smtClean="0"/>
              <a:t> Missing</a:t>
            </a:r>
          </a:p>
          <a:p>
            <a:pPr marL="0" indent="0" eaLnBrk="1" hangingPunct="1">
              <a:buFontTx/>
              <a:buNone/>
              <a:defRPr/>
            </a:pPr>
            <a:r>
              <a:rPr lang="da-DK" altLang="da-DK" b="1" dirty="0" err="1" smtClean="0"/>
              <a:t>Availability</a:t>
            </a:r>
            <a:r>
              <a:rPr lang="da-DK" altLang="da-DK" b="1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endParaRPr lang="da-DK" altLang="da-DK" b="1" dirty="0" smtClean="0"/>
          </a:p>
          <a:p>
            <a:pPr marL="0" indent="0" eaLnBrk="1" hangingPunct="1">
              <a:buNone/>
              <a:defRPr/>
            </a:pPr>
            <a:r>
              <a:rPr lang="da-DK" altLang="da-DK" b="1" dirty="0"/>
              <a:t>	</a:t>
            </a:r>
            <a:endParaRPr lang="da-DK" altLang="da-DK" b="1" dirty="0" smtClean="0"/>
          </a:p>
          <a:p>
            <a:pPr eaLnBrk="1" hangingPunct="1">
              <a:defRPr/>
            </a:pPr>
            <a:endParaRPr lang="da-DK" altLang="da-DK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3995738" y="0"/>
            <a:ext cx="8229600" cy="914400"/>
          </a:xfrm>
        </p:spPr>
        <p:txBody>
          <a:bodyPr/>
          <a:lstStyle/>
          <a:p>
            <a:pPr eaLnBrk="1" hangingPunct="1"/>
            <a:r>
              <a:rPr lang="da-DK" altLang="da-DK" smtClean="0"/>
              <a:t>Outline</a:t>
            </a:r>
            <a:endParaRPr lang="en-US" alt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18" y="866137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DTU13/DTU15 Arctic Ocean</a:t>
            </a:r>
            <a:endParaRPr lang="en-US" sz="3600" dirty="0"/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16" y="1628801"/>
            <a:ext cx="6615113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869" y="5586862"/>
            <a:ext cx="833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The Polar Gap </a:t>
            </a:r>
            <a:r>
              <a:rPr lang="da-DK" dirty="0" err="1"/>
              <a:t>north</a:t>
            </a:r>
            <a:r>
              <a:rPr lang="da-DK" dirty="0"/>
              <a:t> of 88 is </a:t>
            </a:r>
            <a:r>
              <a:rPr lang="da-DK" dirty="0" err="1"/>
              <a:t>completed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EGM2008 (</a:t>
            </a:r>
            <a:r>
              <a:rPr lang="da-DK" dirty="0" err="1"/>
              <a:t>ArcGP</a:t>
            </a:r>
            <a:r>
              <a:rPr lang="da-DK" dirty="0"/>
              <a:t> data)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3688" y="5193531"/>
            <a:ext cx="649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GEOID (~Mean Sea Surface )		</a:t>
            </a:r>
            <a:r>
              <a:rPr lang="da-DK" dirty="0" err="1"/>
              <a:t>Free</a:t>
            </a:r>
            <a:r>
              <a:rPr lang="da-DK" dirty="0"/>
              <a:t> Air </a:t>
            </a:r>
            <a:r>
              <a:rPr lang="da-DK" dirty="0" err="1"/>
              <a:t>Gravity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3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DDE49456-E3DF-4B3E-B833-79B6957EA706" descr="7DB000DE-26CA-4719-97F6-DB6A6E0B52E8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93" y="1754815"/>
            <a:ext cx="4439203" cy="41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ttp://earth-info.nga.mil/GandG/wgs84/agp/agp_08/ArcGP_S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59" y="2626724"/>
            <a:ext cx="2623678" cy="20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63688" y="577057"/>
            <a:ext cx="6696744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800" kern="0" dirty="0"/>
              <a:t>			Arctic Ocean. </a:t>
            </a:r>
          </a:p>
          <a:p>
            <a:r>
              <a:rPr lang="en-US" sz="1800" kern="0" dirty="0"/>
              <a:t>Evaluation with GOCE GOCO 05S to d/o=200 </a:t>
            </a:r>
          </a:p>
          <a:p>
            <a:endParaRPr lang="en-US" sz="1800" kern="0" dirty="0"/>
          </a:p>
          <a:p>
            <a:r>
              <a:rPr lang="en-US" sz="1800" kern="0" dirty="0" err="1"/>
              <a:t>ArcGP</a:t>
            </a:r>
            <a:endParaRPr lang="en-US" sz="18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1244805" y="4995174"/>
            <a:ext cx="1439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 err="1"/>
              <a:t>Courtesy</a:t>
            </a:r>
            <a:r>
              <a:rPr lang="da-DK" sz="1350" dirty="0"/>
              <a:t> of </a:t>
            </a:r>
          </a:p>
          <a:p>
            <a:r>
              <a:rPr lang="da-DK" sz="1350" dirty="0"/>
              <a:t>Simon Holmes</a:t>
            </a:r>
          </a:p>
          <a:p>
            <a:r>
              <a:rPr lang="da-DK" sz="1350" dirty="0" err="1"/>
              <a:t>SGTinc</a:t>
            </a:r>
            <a:endParaRPr lang="da-DK" sz="1350" dirty="0"/>
          </a:p>
        </p:txBody>
      </p:sp>
      <p:sp>
        <p:nvSpPr>
          <p:cNvPr id="3" name="Right Arrow 2"/>
          <p:cNvSpPr/>
          <p:nvPr/>
        </p:nvSpPr>
        <p:spPr>
          <a:xfrm rot="10800000">
            <a:off x="7286955" y="5301209"/>
            <a:ext cx="720080" cy="409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1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240AEF84-E0FE-4B41-8341-8B3C4392ED9F" descr="551EC050-D811-4127-8480-D6BD9715AB0B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76" y="1160750"/>
            <a:ext cx="5031871" cy="46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1340768"/>
            <a:ext cx="58293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3600" kern="0" dirty="0"/>
              <a:t>SS 23.1 </a:t>
            </a:r>
          </a:p>
          <a:p>
            <a:endParaRPr lang="en-US" sz="1800" kern="0" dirty="0"/>
          </a:p>
          <a:p>
            <a:endParaRPr lang="en-US" sz="1800" kern="0" dirty="0"/>
          </a:p>
          <a:p>
            <a:r>
              <a:rPr lang="en-US" sz="1800" kern="0" dirty="0"/>
              <a:t>DTU15 </a:t>
            </a:r>
          </a:p>
          <a:p>
            <a:r>
              <a:rPr lang="en-US" sz="1800" kern="0" dirty="0"/>
              <a:t>Patched in</a:t>
            </a:r>
          </a:p>
          <a:p>
            <a:r>
              <a:rPr lang="en-US" sz="1800" kern="0" dirty="0"/>
              <a:t>north of 79N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663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0417C6FD-9046-443A-B3B6-477411EF2680" descr="128350B4-9256-4EFB-88CF-86F80A447973@sgt-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1214755"/>
            <a:ext cx="5077436" cy="474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7" y="1735814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/>
              <a:t>DTU 15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02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4" y="1430779"/>
            <a:ext cx="6562563" cy="40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25990"/>
              </p:ext>
            </p:extLst>
          </p:nvPr>
        </p:nvGraphicFramePr>
        <p:xfrm>
          <a:off x="323528" y="3477130"/>
          <a:ext cx="4572000" cy="1714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</a:tblGrid>
              <a:tr h="48006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865000</a:t>
                      </a:r>
                    </a:p>
                    <a:p>
                      <a:r>
                        <a:rPr lang="da-DK" sz="1400" dirty="0" smtClean="0"/>
                        <a:t>NGA</a:t>
                      </a:r>
                      <a:r>
                        <a:rPr lang="da-DK" sz="1400" baseline="0" dirty="0" smtClean="0"/>
                        <a:t> data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STD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Max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Mean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DTU15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3.87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-0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373674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DTU17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3.37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smtClean="0"/>
                        <a:t>-0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SS V23.1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3.61*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28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EGM08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5.97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42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-1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03649" y="1092224"/>
            <a:ext cx="7561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Compariwon</a:t>
            </a:r>
            <a:r>
              <a:rPr lang="en-US" b="1" dirty="0"/>
              <a:t> with </a:t>
            </a:r>
            <a:r>
              <a:rPr lang="en-US" b="1" dirty="0" err="1"/>
              <a:t>Univ</a:t>
            </a:r>
            <a:r>
              <a:rPr lang="en-US" b="1" dirty="0"/>
              <a:t> of Alaska (North </a:t>
            </a:r>
            <a:r>
              <a:rPr lang="en-US" b="1" dirty="0"/>
              <a:t>of </a:t>
            </a:r>
            <a:r>
              <a:rPr lang="en-US" b="1" dirty="0"/>
              <a:t>68) submarine data  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31641" y="5488130"/>
            <a:ext cx="58852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>
                <a:solidFill>
                  <a:srgbClr val="00B050"/>
                </a:solidFill>
              </a:rPr>
              <a:t>* For SSV23.1 </a:t>
            </a:r>
            <a:r>
              <a:rPr lang="da-DK" sz="1350" dirty="0" err="1">
                <a:solidFill>
                  <a:srgbClr val="00B050"/>
                </a:solidFill>
              </a:rPr>
              <a:t>comparison</a:t>
            </a:r>
            <a:r>
              <a:rPr lang="da-DK" sz="1350" dirty="0">
                <a:solidFill>
                  <a:srgbClr val="00B050"/>
                </a:solidFill>
              </a:rPr>
              <a:t> I </a:t>
            </a:r>
            <a:r>
              <a:rPr lang="da-DK" sz="1350" dirty="0" err="1">
                <a:solidFill>
                  <a:srgbClr val="00B050"/>
                </a:solidFill>
              </a:rPr>
              <a:t>only</a:t>
            </a:r>
            <a:r>
              <a:rPr lang="da-DK" sz="1350" dirty="0">
                <a:solidFill>
                  <a:srgbClr val="00B050"/>
                </a:solidFill>
              </a:rPr>
              <a:t> </a:t>
            </a:r>
            <a:r>
              <a:rPr lang="da-DK" sz="1350" dirty="0" err="1">
                <a:solidFill>
                  <a:srgbClr val="00B050"/>
                </a:solidFill>
              </a:rPr>
              <a:t>used</a:t>
            </a:r>
            <a:r>
              <a:rPr lang="da-DK" sz="1350" dirty="0">
                <a:solidFill>
                  <a:srgbClr val="00B050"/>
                </a:solidFill>
              </a:rPr>
              <a:t> 599400 data </a:t>
            </a:r>
            <a:r>
              <a:rPr lang="da-DK" sz="1350" dirty="0" err="1">
                <a:solidFill>
                  <a:srgbClr val="00B050"/>
                </a:solidFill>
              </a:rPr>
              <a:t>south</a:t>
            </a:r>
            <a:r>
              <a:rPr lang="da-DK" sz="1350" dirty="0">
                <a:solidFill>
                  <a:srgbClr val="00B050"/>
                </a:solidFill>
              </a:rPr>
              <a:t> of 80N</a:t>
            </a:r>
            <a:endParaRPr lang="da-DK" sz="135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67544" y="551909"/>
            <a:ext cx="8229600" cy="857250"/>
          </a:xfrm>
        </p:spPr>
        <p:txBody>
          <a:bodyPr>
            <a:normAutofit/>
          </a:bodyPr>
          <a:lstStyle/>
          <a:p>
            <a:r>
              <a:rPr lang="da-DK" altLang="da-DK" dirty="0" err="1"/>
              <a:t>LomGrav</a:t>
            </a:r>
            <a:r>
              <a:rPr lang="da-DK" altLang="da-DK" dirty="0"/>
              <a:t> 2009 </a:t>
            </a:r>
            <a:r>
              <a:rPr lang="da-DK" altLang="da-DK" dirty="0" err="1"/>
              <a:t>Airborne</a:t>
            </a:r>
            <a:r>
              <a:rPr lang="da-DK" altLang="da-DK" dirty="0"/>
              <a:t> </a:t>
            </a:r>
            <a:r>
              <a:rPr lang="da-DK" altLang="da-DK" dirty="0" err="1"/>
              <a:t>survey</a:t>
            </a:r>
            <a:r>
              <a:rPr lang="da-DK" altLang="da-DK" dirty="0"/>
              <a:t>. 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14449" y="1918099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da-DK" sz="2400" dirty="0"/>
              <a:t>Region has Permanent ice coverage</a:t>
            </a:r>
          </a:p>
          <a:p>
            <a:pPr marL="0" indent="0">
              <a:buNone/>
            </a:pPr>
            <a:r>
              <a:rPr lang="en-US" altLang="da-DK" sz="2400" dirty="0"/>
              <a:t>Making it bad for </a:t>
            </a:r>
            <a:r>
              <a:rPr lang="en-US" altLang="da-DK" sz="2400" dirty="0" err="1"/>
              <a:t>altimetric</a:t>
            </a:r>
            <a:r>
              <a:rPr lang="en-US" altLang="da-DK" sz="2400" dirty="0"/>
              <a:t> gravity</a:t>
            </a:r>
          </a:p>
          <a:p>
            <a:pPr marL="0" indent="0">
              <a:buNone/>
            </a:pPr>
            <a:r>
              <a:rPr lang="en-US" altLang="da-DK" sz="2400" dirty="0"/>
              <a:t>DTU gravity is still more ”noisy” </a:t>
            </a:r>
          </a:p>
          <a:p>
            <a:pPr marL="0" indent="0">
              <a:buNone/>
            </a:pPr>
            <a:r>
              <a:rPr lang="en-US" altLang="da-DK" sz="2400" dirty="0"/>
              <a:t>Here than elsewhere.</a:t>
            </a:r>
          </a:p>
          <a:p>
            <a:pPr marL="0" indent="0">
              <a:buNone/>
            </a:pPr>
            <a:r>
              <a:rPr lang="en-US" altLang="da-DK" sz="2400" dirty="0"/>
              <a:t>In line with knowledge about</a:t>
            </a:r>
          </a:p>
          <a:p>
            <a:pPr marL="0" indent="0">
              <a:buNone/>
            </a:pPr>
            <a:r>
              <a:rPr lang="en-US" altLang="da-DK" sz="2400" dirty="0"/>
              <a:t>Higher noise on 20 </a:t>
            </a:r>
            <a:r>
              <a:rPr lang="en-US" altLang="da-DK" sz="2400" dirty="0" err="1"/>
              <a:t>hz</a:t>
            </a:r>
            <a:r>
              <a:rPr lang="en-US" altLang="da-DK" sz="2400" dirty="0"/>
              <a:t> SSH obs. 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878674"/>
            <a:ext cx="402550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528" y="4773278"/>
          <a:ext cx="6408712" cy="135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864096"/>
                <a:gridCol w="1152128"/>
                <a:gridCol w="1224136"/>
                <a:gridCol w="1296144"/>
              </a:tblGrid>
              <a:tr h="480211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All </a:t>
                      </a:r>
                    </a:p>
                    <a:p>
                      <a:r>
                        <a:rPr lang="da-DK" sz="2000" dirty="0" smtClean="0"/>
                        <a:t>mGal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DTU13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DTU15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EGM08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DTU17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</a:tr>
              <a:tr h="278218">
                <a:tc>
                  <a:txBody>
                    <a:bodyPr/>
                    <a:lstStyle/>
                    <a:p>
                      <a:r>
                        <a:rPr lang="da-DK" sz="2000" dirty="0" err="1" smtClean="0"/>
                        <a:t>LomGrav</a:t>
                      </a:r>
                      <a:r>
                        <a:rPr lang="da-DK" sz="2000" dirty="0" smtClean="0"/>
                        <a:t> 2009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5.89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5.45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9.82 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4.22</a:t>
                      </a:r>
                      <a:endParaRPr lang="da-DK" sz="2000" dirty="0"/>
                    </a:p>
                  </a:txBody>
                  <a:tcPr marL="68582" marR="68582" marT="34301" marB="34301"/>
                </a:tc>
              </a:tr>
            </a:tbl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-464" r="-351"/>
          <a:stretch/>
        </p:blipFill>
        <p:spPr>
          <a:xfrm>
            <a:off x="7380313" y="796404"/>
            <a:ext cx="1748159" cy="20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1263" y="0"/>
            <a:ext cx="8229600" cy="914400"/>
          </a:xfrm>
        </p:spPr>
        <p:txBody>
          <a:bodyPr/>
          <a:lstStyle/>
          <a:p>
            <a:pPr eaLnBrk="1" hangingPunct="1"/>
            <a:r>
              <a:rPr lang="da-DK" altLang="da-DK" sz="2000" dirty="0" err="1" smtClean="0">
                <a:solidFill>
                  <a:srgbClr val="000066"/>
                </a:solidFill>
              </a:rPr>
              <a:t>Towards</a:t>
            </a:r>
            <a:r>
              <a:rPr lang="da-DK" altLang="da-DK" sz="2000" dirty="0" smtClean="0">
                <a:solidFill>
                  <a:srgbClr val="000066"/>
                </a:solidFill>
              </a:rPr>
              <a:t> the 1mGal in 2020</a:t>
            </a:r>
            <a:r>
              <a:rPr lang="da-DK" altLang="da-DK" sz="2000" dirty="0">
                <a:solidFill>
                  <a:srgbClr val="000066"/>
                </a:solidFill>
              </a:rPr>
              <a:t/>
            </a:r>
            <a:br>
              <a:rPr lang="da-DK" altLang="da-DK" sz="2000" dirty="0">
                <a:solidFill>
                  <a:srgbClr val="000066"/>
                </a:solidFill>
              </a:rPr>
            </a:br>
            <a:endParaRPr lang="en-US" altLang="da-DK" sz="2000" dirty="0" smtClean="0">
              <a:solidFill>
                <a:srgbClr val="000066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8680"/>
            <a:ext cx="8778875" cy="51228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da-DK" sz="2000" b="1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da-DK" sz="2000" b="1" dirty="0" smtClean="0">
                <a:solidFill>
                  <a:srgbClr val="000066"/>
                </a:solidFill>
              </a:rPr>
              <a:t>JASON-2 EOL </a:t>
            </a:r>
          </a:p>
          <a:p>
            <a:pPr eaLnBrk="1" hangingPunct="1"/>
            <a:r>
              <a:rPr lang="en-US" altLang="da-DK" dirty="0" smtClean="0"/>
              <a:t>July 2017 –&gt; End 2019? </a:t>
            </a:r>
          </a:p>
          <a:p>
            <a:pPr eaLnBrk="1" hangingPunct="1"/>
            <a:r>
              <a:rPr lang="en-US" altLang="da-DK" dirty="0" smtClean="0"/>
              <a:t>Jason-2 End-of-Life Scenario</a:t>
            </a:r>
          </a:p>
          <a:p>
            <a:pPr eaLnBrk="1" hangingPunct="1"/>
            <a:r>
              <a:rPr lang="en-US" altLang="da-DK" b="1" dirty="0" smtClean="0"/>
              <a:t>Low inclination (66º)</a:t>
            </a:r>
          </a:p>
          <a:p>
            <a:pPr eaLnBrk="1" hangingPunct="1"/>
            <a:r>
              <a:rPr lang="en-US" altLang="da-DK" dirty="0" smtClean="0"/>
              <a:t>2 x 406 Days GM </a:t>
            </a:r>
          </a:p>
          <a:p>
            <a:pPr eaLnBrk="1" hangingPunct="1"/>
            <a:r>
              <a:rPr lang="en-US" altLang="da-DK" dirty="0" smtClean="0"/>
              <a:t>Final Track Spacing = 3. km  =&gt; DOUBLE ”CONTROLLED” GEODETIC MISSION </a:t>
            </a:r>
          </a:p>
          <a:p>
            <a:pPr eaLnBrk="1" hangingPunct="1"/>
            <a:r>
              <a:rPr lang="en-US" altLang="da-DK" b="1" dirty="0" smtClean="0"/>
              <a:t>Current </a:t>
            </a:r>
            <a:r>
              <a:rPr lang="en-US" altLang="da-DK" b="1" dirty="0" err="1" smtClean="0"/>
              <a:t>safehold</a:t>
            </a:r>
            <a:r>
              <a:rPr lang="en-US" altLang="da-DK" b="1" dirty="0" smtClean="0"/>
              <a:t> – problematic</a:t>
            </a:r>
          </a:p>
          <a:p>
            <a:pPr eaLnBrk="1" hangingPunct="1"/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  <a:p>
            <a:pPr eaLnBrk="1" hangingPunct="1"/>
            <a:r>
              <a:rPr lang="en-US" altLang="da-DK" sz="2000" b="1" dirty="0" smtClean="0">
                <a:solidFill>
                  <a:srgbClr val="000066"/>
                </a:solidFill>
              </a:rPr>
              <a:t>SENTINEL 3A +3B</a:t>
            </a:r>
          </a:p>
          <a:p>
            <a:pPr eaLnBrk="1" hangingPunct="1"/>
            <a:r>
              <a:rPr lang="en-US" altLang="da-DK" b="1" dirty="0" smtClean="0"/>
              <a:t>FULL SAR satellites.</a:t>
            </a:r>
          </a:p>
          <a:p>
            <a:pPr eaLnBrk="1" hangingPunct="1"/>
            <a:endParaRPr lang="en-US" altLang="da-DK" b="1" dirty="0" smtClean="0"/>
          </a:p>
          <a:p>
            <a:pPr eaLnBrk="1" hangingPunct="1"/>
            <a:r>
              <a:rPr lang="en-US" altLang="da-DK" b="1" dirty="0" smtClean="0"/>
              <a:t>Not GM but will help.</a:t>
            </a:r>
          </a:p>
          <a:p>
            <a:pPr eaLnBrk="1" hangingPunct="1"/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  <a:p>
            <a:pPr eaLnBrk="1" hangingPunct="1"/>
            <a:endParaRPr lang="en-US" altLang="da-DK" b="1" dirty="0" smtClean="0"/>
          </a:p>
          <a:p>
            <a:pPr eaLnBrk="1" hangingPunct="1"/>
            <a:r>
              <a:rPr lang="en-US" altLang="da-DK" sz="2000" b="1" dirty="0" smtClean="0">
                <a:solidFill>
                  <a:srgbClr val="000066"/>
                </a:solidFill>
              </a:rPr>
              <a:t>Cryosat-2 EOL ???</a:t>
            </a:r>
          </a:p>
          <a:p>
            <a:pPr eaLnBrk="1" hangingPunct="1"/>
            <a:r>
              <a:rPr lang="en-US" altLang="da-DK" b="1" dirty="0" smtClean="0"/>
              <a:t>Ideas of a 4 km Ground Track shift of Cryosat-2</a:t>
            </a:r>
          </a:p>
          <a:p>
            <a:pPr eaLnBrk="1" hangingPunct="1"/>
            <a:endParaRPr lang="en-US" altLang="da-DK" dirty="0" smtClean="0"/>
          </a:p>
          <a:p>
            <a:pPr eaLnBrk="1" hangingPunct="1"/>
            <a:endParaRPr lang="en-US" altLang="da-DK" dirty="0" smtClean="0"/>
          </a:p>
          <a:p>
            <a:pPr eaLnBrk="1" hangingPunct="1"/>
            <a:endParaRPr lang="en-US" altLang="da-DK" dirty="0" smtClean="0"/>
          </a:p>
          <a:p>
            <a:pPr eaLnBrk="1" hangingPunct="1"/>
            <a:endParaRPr lang="en-US" altLang="da-DK" dirty="0" smtClean="0"/>
          </a:p>
          <a:p>
            <a:pPr eaLnBrk="1" hangingPunct="1">
              <a:buFontTx/>
              <a:buNone/>
            </a:pPr>
            <a:endParaRPr lang="en-US" altLang="da-DK" dirty="0" smtClean="0"/>
          </a:p>
        </p:txBody>
      </p:sp>
      <p:pic>
        <p:nvPicPr>
          <p:cNvPr id="16389" name="Picture 2" descr="http://jpl.nasa.gov/images/ostm/ostm-200707-brow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25" y="3068960"/>
            <a:ext cx="4084487" cy="22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02012"/>
            <a:ext cx="9108504" cy="523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-314955"/>
            <a:ext cx="7772400" cy="1143000"/>
          </a:xfrm>
        </p:spPr>
        <p:txBody>
          <a:bodyPr/>
          <a:lstStyle/>
          <a:p>
            <a:r>
              <a:rPr lang="en-US" dirty="0" smtClean="0"/>
              <a:t>Implementing the </a:t>
            </a:r>
            <a:r>
              <a:rPr lang="en-US" dirty="0" err="1" smtClean="0"/>
              <a:t>Sandwell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Smith slope correction?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 flipH="1">
            <a:off x="8313093" y="5867400"/>
            <a:ext cx="829320" cy="457200"/>
          </a:xfrm>
          <a:prstGeom prst="rect">
            <a:avLst/>
          </a:prstGeom>
        </p:spPr>
        <p:txBody>
          <a:bodyPr/>
          <a:lstStyle/>
          <a:p>
            <a:fld id="{A6DF0AC7-1FD7-064A-8F89-A3B17B0F64E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 descr="02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189"/>
            <a:ext cx="5410200" cy="5025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371601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altimeter measures the range to the mean scattering surface, </a:t>
            </a:r>
            <a:r>
              <a:rPr lang="en-US" sz="2000" dirty="0" err="1"/>
              <a:t>ρ</a:t>
            </a:r>
            <a:r>
              <a:rPr lang="en-US" sz="2000" dirty="0"/>
              <a:t>, which is not necessarily the range to nadir, </a:t>
            </a:r>
            <a:r>
              <a:rPr lang="en-US" sz="2000" i="1" dirty="0"/>
              <a:t>H</a:t>
            </a:r>
            <a:r>
              <a:rPr lang="en-US" sz="2000" dirty="0"/>
              <a:t>.</a:t>
            </a:r>
          </a:p>
          <a:p>
            <a:r>
              <a:rPr lang="en-US" sz="2000" dirty="0"/>
              <a:t>If the mean surface is inclined to the ellipsoid, the height of the surface at nadir is over-estimated and needs to be reduced by a correction</a:t>
            </a:r>
          </a:p>
          <a:p>
            <a:r>
              <a:rPr lang="en-US" sz="2000" dirty="0" err="1"/>
              <a:t>Δ</a:t>
            </a:r>
            <a:r>
              <a:rPr lang="en-US" sz="2000" i="1" dirty="0" err="1"/>
              <a:t>h</a:t>
            </a:r>
            <a:r>
              <a:rPr lang="en-US" sz="2000" dirty="0"/>
              <a:t> = </a:t>
            </a:r>
            <a:r>
              <a:rPr lang="en-US" sz="2000" i="1" dirty="0"/>
              <a:t>H</a:t>
            </a:r>
            <a:r>
              <a:rPr lang="en-US" sz="2000" dirty="0"/>
              <a:t> – </a:t>
            </a:r>
            <a:r>
              <a:rPr lang="en-US" sz="2000" dirty="0" err="1"/>
              <a:t>ρ</a:t>
            </a:r>
            <a:r>
              <a:rPr lang="en-US" sz="20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6155323"/>
            <a:ext cx="2669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Courtesy</a:t>
            </a:r>
            <a:r>
              <a:rPr lang="da-DK" dirty="0" smtClean="0"/>
              <a:t> of D. </a:t>
            </a:r>
            <a:r>
              <a:rPr lang="da-DK" dirty="0" err="1" smtClean="0"/>
              <a:t>Sandwell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31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wrong is the slope? North Pacific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F0AC7-1FD7-064A-8F89-A3B17B0F64E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6232" y="1988840"/>
            <a:ext cx="23622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slope error exceeds 1 </a:t>
            </a:r>
            <a:r>
              <a:rPr lang="en-US" sz="1800" dirty="0" err="1"/>
              <a:t>μrad</a:t>
            </a:r>
            <a:r>
              <a:rPr lang="en-US" sz="1800" dirty="0"/>
              <a:t> in the Aleutian Trench. </a:t>
            </a:r>
            <a:endParaRPr lang="en-US" sz="1800" dirty="0" smtClean="0"/>
          </a:p>
          <a:p>
            <a:r>
              <a:rPr lang="en-US" sz="1800" dirty="0" smtClean="0"/>
              <a:t>This converts into </a:t>
            </a:r>
          </a:p>
          <a:p>
            <a:r>
              <a:rPr lang="en-US" sz="1800" dirty="0" smtClean="0"/>
              <a:t>A gravity error</a:t>
            </a:r>
          </a:p>
          <a:p>
            <a:r>
              <a:rPr lang="en-US" sz="1800" dirty="0" smtClean="0"/>
              <a:t>Of 1 </a:t>
            </a:r>
            <a:r>
              <a:rPr lang="en-US" sz="1800" dirty="0" err="1" smtClean="0"/>
              <a:t>mGal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4" name="Picture 3" descr="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371601"/>
            <a:ext cx="7312411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 descr="animated gif showing sea surface measuremen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268"/>
            <a:ext cx="6383514" cy="647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illedresultat for satellite altimetr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18361"/>
            <a:ext cx="6267636" cy="48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-531440"/>
            <a:ext cx="7772400" cy="1143000"/>
          </a:xfrm>
        </p:spPr>
        <p:txBody>
          <a:bodyPr/>
          <a:lstStyle/>
          <a:p>
            <a:r>
              <a:rPr lang="da-DK" dirty="0" smtClean="0"/>
              <a:t>Summary</a:t>
            </a:r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836712"/>
            <a:ext cx="853631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660066"/>
                </a:solidFill>
              </a:rPr>
              <a:t>Seen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err="1" smtClean="0">
                <a:solidFill>
                  <a:srgbClr val="660066"/>
                </a:solidFill>
              </a:rPr>
              <a:t>huge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err="1" smtClean="0">
                <a:solidFill>
                  <a:srgbClr val="660066"/>
                </a:solidFill>
              </a:rPr>
              <a:t>development</a:t>
            </a:r>
            <a:r>
              <a:rPr lang="da-DK" b="1" dirty="0" smtClean="0">
                <a:solidFill>
                  <a:srgbClr val="660066"/>
                </a:solidFill>
              </a:rPr>
              <a:t> in </a:t>
            </a:r>
            <a:r>
              <a:rPr lang="da-DK" b="1" dirty="0" err="1" smtClean="0">
                <a:solidFill>
                  <a:srgbClr val="660066"/>
                </a:solidFill>
              </a:rPr>
              <a:t>altimetric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err="1" smtClean="0">
                <a:solidFill>
                  <a:srgbClr val="660066"/>
                </a:solidFill>
              </a:rPr>
              <a:t>gravity</a:t>
            </a:r>
            <a:endParaRPr lang="da-DK" b="1" dirty="0">
              <a:solidFill>
                <a:srgbClr val="660066"/>
              </a:solidFill>
            </a:endParaRPr>
          </a:p>
          <a:p>
            <a:r>
              <a:rPr lang="da-DK" b="1" dirty="0" err="1" smtClean="0">
                <a:solidFill>
                  <a:srgbClr val="660066"/>
                </a:solidFill>
              </a:rPr>
              <a:t>Currently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smtClean="0">
                <a:solidFill>
                  <a:srgbClr val="660066"/>
                </a:solidFill>
              </a:rPr>
              <a:t>on the 2 </a:t>
            </a:r>
            <a:r>
              <a:rPr lang="da-DK" b="1" dirty="0" err="1" smtClean="0">
                <a:solidFill>
                  <a:srgbClr val="660066"/>
                </a:solidFill>
              </a:rPr>
              <a:t>mGal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err="1" smtClean="0">
                <a:solidFill>
                  <a:srgbClr val="660066"/>
                </a:solidFill>
              </a:rPr>
              <a:t>level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endParaRPr lang="da-DK" b="1" dirty="0">
              <a:solidFill>
                <a:srgbClr val="660066"/>
              </a:solidFill>
            </a:endParaRPr>
          </a:p>
          <a:p>
            <a:endParaRPr lang="da-DK" b="1" dirty="0" smtClean="0">
              <a:solidFill>
                <a:srgbClr val="660066"/>
              </a:solidFill>
            </a:endParaRPr>
          </a:p>
          <a:p>
            <a:r>
              <a:rPr lang="da-DK" b="1" dirty="0" err="1" smtClean="0">
                <a:solidFill>
                  <a:srgbClr val="660066"/>
                </a:solidFill>
              </a:rPr>
              <a:t>Despite</a:t>
            </a:r>
            <a:r>
              <a:rPr lang="da-DK" b="1" dirty="0" smtClean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huge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improvements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we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can</a:t>
            </a:r>
            <a:r>
              <a:rPr lang="da-DK" b="1" dirty="0">
                <a:solidFill>
                  <a:srgbClr val="660066"/>
                </a:solidFill>
              </a:rPr>
              <a:t> still </a:t>
            </a:r>
            <a:r>
              <a:rPr lang="da-DK" b="1" dirty="0" err="1">
                <a:solidFill>
                  <a:srgbClr val="660066"/>
                </a:solidFill>
              </a:rPr>
              <a:t>improve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altimetric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gravity</a:t>
            </a:r>
            <a:r>
              <a:rPr lang="da-DK" b="1" dirty="0">
                <a:solidFill>
                  <a:srgbClr val="660066"/>
                </a:solidFill>
              </a:rPr>
              <a:t> </a:t>
            </a:r>
            <a:r>
              <a:rPr lang="da-DK" b="1" dirty="0" err="1">
                <a:solidFill>
                  <a:srgbClr val="660066"/>
                </a:solidFill>
              </a:rPr>
              <a:t>field</a:t>
            </a:r>
            <a:r>
              <a:rPr lang="da-DK" b="1" dirty="0">
                <a:solidFill>
                  <a:srgbClr val="660066"/>
                </a:solidFill>
              </a:rPr>
              <a:t> </a:t>
            </a:r>
          </a:p>
          <a:p>
            <a:endParaRPr lang="da-DK" b="1" dirty="0">
              <a:solidFill>
                <a:srgbClr val="660066"/>
              </a:solidFill>
            </a:endParaRPr>
          </a:p>
          <a:p>
            <a:r>
              <a:rPr lang="da-DK" b="1" dirty="0" err="1" smtClean="0">
                <a:solidFill>
                  <a:srgbClr val="660066"/>
                </a:solidFill>
              </a:rPr>
              <a:t>Next</a:t>
            </a:r>
            <a:r>
              <a:rPr lang="da-DK" b="1" dirty="0" smtClean="0">
                <a:solidFill>
                  <a:srgbClr val="660066"/>
                </a:solidFill>
              </a:rPr>
              <a:t> steps. </a:t>
            </a:r>
          </a:p>
          <a:p>
            <a:r>
              <a:rPr lang="da-DK" dirty="0" err="1"/>
              <a:t>Working</a:t>
            </a:r>
            <a:r>
              <a:rPr lang="da-DK" dirty="0"/>
              <a:t> </a:t>
            </a:r>
            <a:r>
              <a:rPr lang="da-DK" dirty="0" err="1"/>
              <a:t>towards</a:t>
            </a:r>
            <a:r>
              <a:rPr lang="da-DK" dirty="0"/>
              <a:t> the 1 </a:t>
            </a:r>
            <a:r>
              <a:rPr lang="da-DK" dirty="0" err="1"/>
              <a:t>mGal</a:t>
            </a:r>
            <a:r>
              <a:rPr lang="da-DK" dirty="0"/>
              <a:t> </a:t>
            </a:r>
            <a:r>
              <a:rPr lang="da-DK" dirty="0" err="1"/>
              <a:t>accuracy</a:t>
            </a:r>
            <a:r>
              <a:rPr lang="da-DK" dirty="0"/>
              <a:t> </a:t>
            </a:r>
            <a:r>
              <a:rPr lang="da-DK" dirty="0" err="1"/>
              <a:t>level</a:t>
            </a:r>
            <a:r>
              <a:rPr lang="da-DK" dirty="0"/>
              <a:t>.</a:t>
            </a:r>
          </a:p>
          <a:p>
            <a:r>
              <a:rPr lang="da-DK" dirty="0" err="1" smtClean="0"/>
              <a:t>Introducting</a:t>
            </a:r>
            <a:r>
              <a:rPr lang="da-DK" dirty="0" smtClean="0"/>
              <a:t> </a:t>
            </a:r>
            <a:r>
              <a:rPr lang="da-DK" dirty="0" err="1" smtClean="0"/>
              <a:t>retracked</a:t>
            </a:r>
            <a:r>
              <a:rPr lang="da-DK" dirty="0" smtClean="0"/>
              <a:t> SARAL/</a:t>
            </a:r>
            <a:r>
              <a:rPr lang="da-DK" dirty="0" err="1" smtClean="0"/>
              <a:t>AltiKa</a:t>
            </a:r>
            <a:r>
              <a:rPr lang="da-DK" dirty="0" smtClean="0"/>
              <a:t> at &gt; 1 Hz (2-4 km </a:t>
            </a:r>
            <a:r>
              <a:rPr lang="da-DK" dirty="0" err="1" smtClean="0"/>
              <a:t>along</a:t>
            </a:r>
            <a:r>
              <a:rPr lang="da-DK" dirty="0" smtClean="0"/>
              <a:t> track)</a:t>
            </a:r>
          </a:p>
          <a:p>
            <a:r>
              <a:rPr lang="da-DK" dirty="0" err="1" smtClean="0"/>
              <a:t>Inclusion</a:t>
            </a:r>
            <a:r>
              <a:rPr lang="da-DK" dirty="0" smtClean="0"/>
              <a:t> of Sentinel-3 SAR </a:t>
            </a:r>
            <a:r>
              <a:rPr lang="da-DK" dirty="0" err="1" smtClean="0"/>
              <a:t>altimetry</a:t>
            </a:r>
            <a:r>
              <a:rPr lang="da-DK" dirty="0" smtClean="0"/>
              <a:t> </a:t>
            </a:r>
            <a:endParaRPr lang="da-DK" dirty="0" smtClean="0"/>
          </a:p>
          <a:p>
            <a:r>
              <a:rPr lang="da-DK" dirty="0" err="1" smtClean="0"/>
              <a:t>Looking</a:t>
            </a:r>
            <a:r>
              <a:rPr lang="da-DK" dirty="0" smtClean="0"/>
              <a:t> </a:t>
            </a:r>
            <a:r>
              <a:rPr lang="da-DK" dirty="0" err="1" smtClean="0"/>
              <a:t>into</a:t>
            </a:r>
            <a:r>
              <a:rPr lang="da-DK" dirty="0" smtClean="0"/>
              <a:t> of the </a:t>
            </a:r>
            <a:r>
              <a:rPr lang="da-DK" dirty="0" err="1" smtClean="0"/>
              <a:t>slope</a:t>
            </a:r>
            <a:r>
              <a:rPr lang="da-DK" dirty="0" smtClean="0"/>
              <a:t> </a:t>
            </a:r>
            <a:r>
              <a:rPr lang="da-DK" dirty="0" err="1" smtClean="0"/>
              <a:t>error</a:t>
            </a:r>
            <a:r>
              <a:rPr lang="da-DK" dirty="0" smtClean="0"/>
              <a:t> </a:t>
            </a:r>
            <a:r>
              <a:rPr lang="da-DK" dirty="0" err="1" smtClean="0"/>
              <a:t>correction</a:t>
            </a:r>
            <a:endParaRPr lang="da-DK" dirty="0" smtClean="0"/>
          </a:p>
          <a:p>
            <a:endParaRPr lang="da-DK" b="1" smtClean="0">
              <a:solidFill>
                <a:srgbClr val="660066"/>
              </a:solidFill>
            </a:endParaRPr>
          </a:p>
          <a:p>
            <a:r>
              <a:rPr lang="da-DK" b="1" smtClean="0">
                <a:solidFill>
                  <a:srgbClr val="660066"/>
                </a:solidFill>
              </a:rPr>
              <a:t>More </a:t>
            </a:r>
            <a:r>
              <a:rPr lang="da-DK" b="1" dirty="0" err="1" smtClean="0">
                <a:solidFill>
                  <a:srgbClr val="660066"/>
                </a:solidFill>
              </a:rPr>
              <a:t>Geodetic</a:t>
            </a:r>
            <a:r>
              <a:rPr lang="da-DK" b="1" dirty="0" smtClean="0">
                <a:solidFill>
                  <a:srgbClr val="660066"/>
                </a:solidFill>
              </a:rPr>
              <a:t> Missions </a:t>
            </a:r>
            <a:r>
              <a:rPr lang="da-DK" b="1" dirty="0" err="1" smtClean="0">
                <a:solidFill>
                  <a:srgbClr val="660066"/>
                </a:solidFill>
              </a:rPr>
              <a:t>comming</a:t>
            </a:r>
            <a:r>
              <a:rPr lang="da-DK" b="1" dirty="0" smtClean="0">
                <a:solidFill>
                  <a:srgbClr val="660066"/>
                </a:solidFill>
              </a:rPr>
              <a:t> – SWOT in 2020</a:t>
            </a:r>
            <a:endParaRPr lang="da-DK" b="1" dirty="0" smtClean="0">
              <a:solidFill>
                <a:srgbClr val="660066"/>
              </a:solidFill>
            </a:endParaRPr>
          </a:p>
          <a:p>
            <a:r>
              <a:rPr lang="da-DK" b="1" dirty="0" smtClean="0">
                <a:solidFill>
                  <a:srgbClr val="660066"/>
                </a:solidFill>
              </a:rPr>
              <a:t>Jason-1 just </a:t>
            </a:r>
            <a:r>
              <a:rPr lang="da-DK" b="1" dirty="0" err="1" smtClean="0">
                <a:solidFill>
                  <a:srgbClr val="660066"/>
                </a:solidFill>
              </a:rPr>
              <a:t>entered</a:t>
            </a:r>
            <a:r>
              <a:rPr lang="da-DK" b="1" dirty="0" smtClean="0">
                <a:solidFill>
                  <a:srgbClr val="660066"/>
                </a:solidFill>
              </a:rPr>
              <a:t> a 3-year (4 km </a:t>
            </a:r>
            <a:r>
              <a:rPr lang="da-DK" b="1" dirty="0" err="1" smtClean="0">
                <a:solidFill>
                  <a:srgbClr val="660066"/>
                </a:solidFill>
              </a:rPr>
              <a:t>across-trk</a:t>
            </a:r>
            <a:r>
              <a:rPr lang="da-DK" b="1" dirty="0" smtClean="0">
                <a:solidFill>
                  <a:srgbClr val="660066"/>
                </a:solidFill>
              </a:rPr>
              <a:t>) End-of-Life GM. </a:t>
            </a:r>
          </a:p>
          <a:p>
            <a:endParaRPr lang="da-DK" dirty="0" smtClean="0"/>
          </a:p>
          <a:p>
            <a:r>
              <a:rPr lang="da-DK" dirty="0" smtClean="0"/>
              <a:t>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90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-531440"/>
            <a:ext cx="7772400" cy="1143000"/>
          </a:xfrm>
        </p:spPr>
        <p:txBody>
          <a:bodyPr/>
          <a:lstStyle/>
          <a:p>
            <a:r>
              <a:rPr lang="da-DK" dirty="0" smtClean="0"/>
              <a:t>DTU </a:t>
            </a:r>
            <a:r>
              <a:rPr lang="da-DK" dirty="0" err="1" smtClean="0"/>
              <a:t>field</a:t>
            </a:r>
            <a:r>
              <a:rPr lang="da-DK" dirty="0" smtClean="0"/>
              <a:t> </a:t>
            </a:r>
            <a:r>
              <a:rPr lang="da-DK" dirty="0" err="1" smtClean="0"/>
              <a:t>availability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107504" y="836712"/>
            <a:ext cx="9865096" cy="560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SzPct val="80000"/>
            </a:pPr>
            <a:r>
              <a:rPr lang="da-DK" altLang="da-DK" sz="1800" b="1" dirty="0">
                <a:cs typeface="Arial" panose="020B0604020202020204" pitchFamily="34" charset="0"/>
              </a:rPr>
              <a:t>Internet point of download: </a:t>
            </a:r>
          </a:p>
          <a:p>
            <a:pPr>
              <a:lnSpc>
                <a:spcPct val="85000"/>
              </a:lnSpc>
              <a:buSzPct val="80000"/>
              <a:buFontTx/>
              <a:buNone/>
            </a:pPr>
            <a:r>
              <a:rPr lang="da-DK" altLang="da-DK" sz="1800" b="1" dirty="0">
                <a:cs typeface="Arial" panose="020B0604020202020204" pitchFamily="34" charset="0"/>
              </a:rPr>
              <a:t>           </a:t>
            </a:r>
            <a:r>
              <a:rPr lang="da-DK" altLang="da-DK" sz="1800" b="1" dirty="0">
                <a:solidFill>
                  <a:srgbClr val="000066"/>
                </a:solidFill>
                <a:cs typeface="Arial" panose="020B0604020202020204" pitchFamily="34" charset="0"/>
              </a:rPr>
              <a:t>FTP:                 	</a:t>
            </a: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ftp.space.dtu.dk/pub/DTUXX</a:t>
            </a:r>
            <a:endParaRPr lang="da-DK" altLang="da-DK" sz="18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80000"/>
              <a:buFontTx/>
              <a:buNone/>
            </a:pP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	WWW</a:t>
            </a:r>
            <a:r>
              <a:rPr lang="da-DK" altLang="da-DK" sz="1800" b="1" dirty="0">
                <a:solidFill>
                  <a:srgbClr val="000066"/>
                </a:solidFill>
                <a:cs typeface="Arial" panose="020B0604020202020204" pitchFamily="34" charset="0"/>
              </a:rPr>
              <a:t>:   		</a:t>
            </a: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  <a:hlinkClick r:id="rId2"/>
              </a:rPr>
              <a:t>www.space.dtu.dk</a:t>
            </a: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(but link to DTU10)</a:t>
            </a:r>
            <a:endParaRPr lang="da-DK" altLang="da-DK" sz="18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endParaRPr lang="da-DK" altLang="da-DK" sz="1800" b="1" dirty="0" smtClean="0"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sz="1800" b="1" dirty="0" smtClean="0">
                <a:cs typeface="Arial" panose="020B0604020202020204" pitchFamily="34" charset="0"/>
              </a:rPr>
              <a:t>1 </a:t>
            </a:r>
            <a:r>
              <a:rPr lang="da-DK" altLang="da-DK" sz="1800" b="1" dirty="0" err="1">
                <a:cs typeface="Arial" panose="020B0604020202020204" pitchFamily="34" charset="0"/>
              </a:rPr>
              <a:t>minute</a:t>
            </a:r>
            <a:r>
              <a:rPr lang="da-DK" altLang="da-DK" sz="1800" b="1" dirty="0">
                <a:cs typeface="Arial" panose="020B0604020202020204" pitchFamily="34" charset="0"/>
              </a:rPr>
              <a:t> Products </a:t>
            </a:r>
            <a:r>
              <a:rPr lang="da-DK" altLang="da-DK" sz="1800" b="1" dirty="0" smtClean="0">
                <a:cs typeface="Arial" panose="020B0604020202020204" pitchFamily="34" charset="0"/>
              </a:rPr>
              <a:t>(in 3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different</a:t>
            </a:r>
            <a:r>
              <a:rPr lang="da-DK" altLang="da-DK" sz="1800" b="1" dirty="0" smtClean="0">
                <a:cs typeface="Arial" panose="020B0604020202020204" pitchFamily="34" charset="0"/>
              </a:rPr>
              <a:t> formats).  </a:t>
            </a: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 smtClean="0">
                <a:cs typeface="Arial" panose="020B0604020202020204" pitchFamily="34" charset="0"/>
              </a:rPr>
              <a:t>Global </a:t>
            </a:r>
            <a:r>
              <a:rPr lang="da-DK" altLang="da-DK" b="1" dirty="0" err="1" smtClean="0">
                <a:cs typeface="Arial" panose="020B0604020202020204" pitchFamily="34" charset="0"/>
              </a:rPr>
              <a:t>Free</a:t>
            </a:r>
            <a:r>
              <a:rPr lang="da-DK" altLang="da-DK" b="1" dirty="0" smtClean="0">
                <a:cs typeface="Arial" panose="020B0604020202020204" pitchFamily="34" charset="0"/>
              </a:rPr>
              <a:t> Air </a:t>
            </a:r>
            <a:r>
              <a:rPr lang="da-DK" altLang="da-DK" b="1" dirty="0" err="1" smtClean="0">
                <a:cs typeface="Arial" panose="020B0604020202020204" pitchFamily="34" charset="0"/>
              </a:rPr>
              <a:t>Gravity</a:t>
            </a:r>
            <a:endParaRPr lang="da-DK" altLang="da-DK" b="1" dirty="0" smtClean="0"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 smtClean="0">
                <a:cs typeface="Arial" panose="020B0604020202020204" pitchFamily="34" charset="0"/>
              </a:rPr>
              <a:t>Mean </a:t>
            </a:r>
            <a:r>
              <a:rPr lang="da-DK" altLang="da-DK" b="1" dirty="0">
                <a:cs typeface="Arial" panose="020B0604020202020204" pitchFamily="34" charset="0"/>
              </a:rPr>
              <a:t>Sea Surface </a:t>
            </a: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>
                <a:cs typeface="Arial" panose="020B0604020202020204" pitchFamily="34" charset="0"/>
              </a:rPr>
              <a:t>Mean Dynamic </a:t>
            </a:r>
            <a:r>
              <a:rPr lang="da-DK" altLang="da-DK" b="1" dirty="0" err="1">
                <a:cs typeface="Arial" panose="020B0604020202020204" pitchFamily="34" charset="0"/>
              </a:rPr>
              <a:t>Topography</a:t>
            </a:r>
            <a:endParaRPr lang="da-DK" altLang="da-DK" b="1" dirty="0"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 err="1">
                <a:cs typeface="Arial" panose="020B0604020202020204" pitchFamily="34" charset="0"/>
              </a:rPr>
              <a:t>Altimetric</a:t>
            </a:r>
            <a:r>
              <a:rPr lang="da-DK" altLang="da-DK" b="1" dirty="0">
                <a:cs typeface="Arial" panose="020B0604020202020204" pitchFamily="34" charset="0"/>
              </a:rPr>
              <a:t> </a:t>
            </a:r>
            <a:r>
              <a:rPr lang="da-DK" altLang="da-DK" b="1" dirty="0" err="1">
                <a:cs typeface="Arial" panose="020B0604020202020204" pitchFamily="34" charset="0"/>
              </a:rPr>
              <a:t>derived</a:t>
            </a:r>
            <a:r>
              <a:rPr lang="da-DK" altLang="da-DK" b="1" dirty="0">
                <a:cs typeface="Arial" panose="020B0604020202020204" pitchFamily="34" charset="0"/>
              </a:rPr>
              <a:t> </a:t>
            </a:r>
            <a:r>
              <a:rPr lang="da-DK" altLang="da-DK" b="1" dirty="0" err="1">
                <a:cs typeface="Arial" panose="020B0604020202020204" pitchFamily="34" charset="0"/>
              </a:rPr>
              <a:t>Bathymetry</a:t>
            </a:r>
            <a:endParaRPr lang="da-DK" altLang="da-DK" b="1" dirty="0"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 err="1">
                <a:cs typeface="Arial" panose="020B0604020202020204" pitchFamily="34" charset="0"/>
              </a:rPr>
              <a:t>Error</a:t>
            </a:r>
            <a:r>
              <a:rPr lang="da-DK" altLang="da-DK" b="1" dirty="0">
                <a:cs typeface="Arial" panose="020B0604020202020204" pitchFamily="34" charset="0"/>
              </a:rPr>
              <a:t>/</a:t>
            </a:r>
            <a:r>
              <a:rPr lang="da-DK" altLang="da-DK" b="1" dirty="0" err="1">
                <a:cs typeface="Arial" panose="020B0604020202020204" pitchFamily="34" charset="0"/>
              </a:rPr>
              <a:t>Accuracy</a:t>
            </a:r>
            <a:r>
              <a:rPr lang="da-DK" altLang="da-DK" b="1" dirty="0">
                <a:cs typeface="Arial" panose="020B0604020202020204" pitchFamily="34" charset="0"/>
              </a:rPr>
              <a:t> </a:t>
            </a:r>
            <a:r>
              <a:rPr lang="da-DK" altLang="da-DK" b="1" dirty="0" err="1" smtClean="0">
                <a:cs typeface="Arial" panose="020B0604020202020204" pitchFamily="34" charset="0"/>
              </a:rPr>
              <a:t>field</a:t>
            </a:r>
            <a:endParaRPr lang="da-DK" altLang="da-DK" b="1" dirty="0" smtClean="0"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b="1" dirty="0" smtClean="0">
                <a:cs typeface="Arial" panose="020B0604020202020204" pitchFamily="34" charset="0"/>
              </a:rPr>
              <a:t>Ocean </a:t>
            </a:r>
            <a:r>
              <a:rPr lang="da-DK" altLang="da-DK" b="1" dirty="0" err="1" smtClean="0">
                <a:cs typeface="Arial" panose="020B0604020202020204" pitchFamily="34" charset="0"/>
              </a:rPr>
              <a:t>Tides</a:t>
            </a:r>
            <a:r>
              <a:rPr lang="da-DK" altLang="da-DK" b="1" dirty="0" smtClean="0">
                <a:cs typeface="Arial" panose="020B0604020202020204" pitchFamily="34" charset="0"/>
              </a:rPr>
              <a:t> + LAT/</a:t>
            </a:r>
            <a:r>
              <a:rPr lang="da-DK" altLang="da-DK" b="1" dirty="0" err="1" smtClean="0">
                <a:cs typeface="Arial" panose="020B0604020202020204" pitchFamily="34" charset="0"/>
              </a:rPr>
              <a:t>Latoid</a:t>
            </a:r>
            <a:endParaRPr lang="da-DK" altLang="da-DK" b="1" dirty="0" smtClean="0"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endParaRPr lang="da-DK" altLang="da-DK" b="1" dirty="0"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sz="1800" b="1" dirty="0" smtClean="0">
                <a:cs typeface="Arial" panose="020B0604020202020204" pitchFamily="34" charset="0"/>
              </a:rPr>
              <a:t>DTU13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publically</a:t>
            </a:r>
            <a:r>
              <a:rPr lang="da-DK" altLang="da-DK" sz="1800" b="1" dirty="0" smtClean="0">
                <a:cs typeface="Arial" panose="020B0604020202020204" pitchFamily="34" charset="0"/>
              </a:rPr>
              <a:t>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available</a:t>
            </a:r>
            <a:r>
              <a:rPr lang="da-DK" altLang="da-DK" sz="1800" b="1" dirty="0" smtClean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sz="1800" b="1" dirty="0">
                <a:cs typeface="Arial" panose="020B0604020202020204" pitchFamily="34" charset="0"/>
              </a:rPr>
              <a:t>A</a:t>
            </a:r>
            <a:r>
              <a:rPr lang="da-DK" altLang="da-DK" sz="1800" b="1" dirty="0" smtClean="0">
                <a:cs typeface="Arial" panose="020B0604020202020204" pitchFamily="34" charset="0"/>
              </a:rPr>
              <a:t>ccess to DTU15/17GRA via mail: </a:t>
            </a: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Ole </a:t>
            </a:r>
            <a:r>
              <a:rPr lang="da-DK" altLang="da-DK" sz="1800" b="1" dirty="0">
                <a:solidFill>
                  <a:srgbClr val="000066"/>
                </a:solidFill>
                <a:cs typeface="Arial" panose="020B0604020202020204" pitchFamily="34" charset="0"/>
              </a:rPr>
              <a:t>B. Andersen </a:t>
            </a:r>
            <a:r>
              <a:rPr lang="da-DK" altLang="da-DK" sz="1800" b="1" dirty="0" smtClean="0">
                <a:solidFill>
                  <a:srgbClr val="000066"/>
                </a:solidFill>
                <a:cs typeface="Arial" panose="020B0604020202020204" pitchFamily="34" charset="0"/>
                <a:hlinkClick r:id="rId4"/>
              </a:rPr>
              <a:t>oa@space.dtu.dk</a:t>
            </a:r>
            <a:endParaRPr lang="da-DK" altLang="da-DK" sz="18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r>
              <a:rPr lang="da-DK" altLang="da-DK" sz="1800" b="1" dirty="0" smtClean="0">
                <a:cs typeface="Arial" panose="020B0604020202020204" pitchFamily="34" charset="0"/>
              </a:rPr>
              <a:t>Access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granted</a:t>
            </a:r>
            <a:r>
              <a:rPr lang="da-DK" altLang="da-DK" sz="1800" b="1" dirty="0" smtClean="0">
                <a:cs typeface="Arial" panose="020B0604020202020204" pitchFamily="34" charset="0"/>
              </a:rPr>
              <a:t> for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research&amp;non</a:t>
            </a:r>
            <a:r>
              <a:rPr lang="da-DK" altLang="da-DK" sz="1800" b="1" dirty="0" smtClean="0">
                <a:cs typeface="Arial" panose="020B0604020202020204" pitchFamily="34" charset="0"/>
              </a:rPr>
              <a:t> </a:t>
            </a:r>
            <a:r>
              <a:rPr lang="da-DK" altLang="da-DK" sz="1800" b="1" dirty="0" err="1" smtClean="0">
                <a:cs typeface="Arial" panose="020B0604020202020204" pitchFamily="34" charset="0"/>
              </a:rPr>
              <a:t>commercial</a:t>
            </a:r>
            <a:r>
              <a:rPr lang="da-DK" altLang="da-DK" sz="1800" b="1" dirty="0" smtClean="0">
                <a:cs typeface="Arial" panose="020B0604020202020204" pitchFamily="34" charset="0"/>
              </a:rPr>
              <a:t> purposes </a:t>
            </a:r>
            <a:r>
              <a:rPr lang="da-DK" altLang="da-DK" sz="1800" b="1" dirty="0">
                <a:cs typeface="Arial" panose="020B0604020202020204" pitchFamily="34" charset="0"/>
              </a:rPr>
              <a:t>(up to 80N</a:t>
            </a:r>
            <a:r>
              <a:rPr lang="da-DK" altLang="da-DK" sz="1800" b="1" dirty="0" smtClean="0">
                <a:cs typeface="Arial" panose="020B0604020202020204" pitchFamily="34" charset="0"/>
              </a:rPr>
              <a:t>)</a:t>
            </a:r>
            <a:endParaRPr lang="da-DK" altLang="da-DK" sz="18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>
              <a:lnSpc>
                <a:spcPct val="85000"/>
              </a:lnSpc>
              <a:buSzPct val="80000"/>
              <a:buFontTx/>
              <a:buBlip>
                <a:blip r:embed="rId3"/>
              </a:buBlip>
            </a:pPr>
            <a:endParaRPr lang="da-DK" altLang="da-DK" b="1" dirty="0">
              <a:cs typeface="Arial" panose="020B0604020202020204" pitchFamily="34" charset="0"/>
            </a:endParaRPr>
          </a:p>
        </p:txBody>
      </p:sp>
      <p:pic>
        <p:nvPicPr>
          <p:cNvPr id="5" name="Picture 6" descr="DNSC08GRAV0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6952"/>
            <a:ext cx="3455690" cy="2128992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250" r="36093" b="49609"/>
          <a:stretch>
            <a:fillRect/>
          </a:stretch>
        </p:blipFill>
        <p:spPr bwMode="auto">
          <a:xfrm>
            <a:off x="179512" y="1284526"/>
            <a:ext cx="5328592" cy="335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-62221"/>
            <a:ext cx="7772400" cy="1143000"/>
          </a:xfrm>
        </p:spPr>
        <p:txBody>
          <a:bodyPr/>
          <a:lstStyle/>
          <a:p>
            <a:r>
              <a:rPr lang="da-DK" dirty="0" smtClean="0"/>
              <a:t>The Basics at a </a:t>
            </a:r>
            <a:r>
              <a:rPr lang="da-DK" dirty="0" err="1" smtClean="0"/>
              <a:t>glance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The 1-2 </a:t>
            </a:r>
            <a:r>
              <a:rPr lang="da-DK" dirty="0" err="1" smtClean="0"/>
              <a:t>mGal</a:t>
            </a:r>
            <a:r>
              <a:rPr lang="da-DK" dirty="0" smtClean="0"/>
              <a:t> issue</a:t>
            </a:r>
            <a:endParaRPr lang="da-DK" dirty="0"/>
          </a:p>
        </p:txBody>
      </p:sp>
      <p:sp>
        <p:nvSpPr>
          <p:cNvPr id="6" name="Down Arrow 5"/>
          <p:cNvSpPr/>
          <p:nvPr/>
        </p:nvSpPr>
        <p:spPr bwMode="auto">
          <a:xfrm>
            <a:off x="1763688" y="2132856"/>
            <a:ext cx="288032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347864" y="1844824"/>
            <a:ext cx="288032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902474"/>
            <a:ext cx="630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Predicting</a:t>
            </a:r>
            <a:r>
              <a:rPr lang="da-DK" dirty="0" smtClean="0"/>
              <a:t> a 2 </a:t>
            </a:r>
            <a:r>
              <a:rPr lang="da-DK" dirty="0" err="1" smtClean="0"/>
              <a:t>mGal</a:t>
            </a:r>
            <a:r>
              <a:rPr lang="da-DK" dirty="0" smtClean="0"/>
              <a:t> </a:t>
            </a:r>
            <a:r>
              <a:rPr lang="da-DK" dirty="0" err="1" smtClean="0"/>
              <a:t>anomaly</a:t>
            </a:r>
            <a:r>
              <a:rPr lang="da-DK" dirty="0" smtClean="0"/>
              <a:t> </a:t>
            </a:r>
            <a:r>
              <a:rPr lang="da-DK" dirty="0" err="1" smtClean="0"/>
              <a:t>corresponds</a:t>
            </a:r>
            <a:r>
              <a:rPr lang="da-DK" dirty="0" smtClean="0"/>
              <a:t> to </a:t>
            </a:r>
            <a:r>
              <a:rPr lang="da-DK" dirty="0" err="1" smtClean="0"/>
              <a:t>retrieving</a:t>
            </a:r>
            <a:r>
              <a:rPr lang="da-DK" dirty="0" smtClean="0"/>
              <a:t> the SSH (difference) with ~2 cm </a:t>
            </a:r>
            <a:r>
              <a:rPr lang="da-DK" dirty="0" err="1" smtClean="0"/>
              <a:t>height</a:t>
            </a:r>
            <a:r>
              <a:rPr lang="da-DK" dirty="0" smtClean="0"/>
              <a:t> </a:t>
            </a:r>
            <a:r>
              <a:rPr lang="da-DK" dirty="0" err="1" smtClean="0"/>
              <a:t>precision</a:t>
            </a:r>
            <a:r>
              <a:rPr lang="da-DK" dirty="0" smtClean="0"/>
              <a:t> (7 km)  </a:t>
            </a:r>
          </a:p>
          <a:p>
            <a:r>
              <a:rPr lang="da-DK" dirty="0" smtClean="0"/>
              <a:t>7 km distance </a:t>
            </a:r>
            <a:r>
              <a:rPr lang="da-DK" dirty="0" err="1" smtClean="0"/>
              <a:t>corresponds</a:t>
            </a:r>
            <a:r>
              <a:rPr lang="da-DK" dirty="0" smtClean="0"/>
              <a:t> to 1 Hz SSH observations.</a:t>
            </a:r>
          </a:p>
          <a:p>
            <a:r>
              <a:rPr lang="da-DK" dirty="0" err="1" smtClean="0"/>
              <a:t>Altimetry</a:t>
            </a:r>
            <a:r>
              <a:rPr lang="da-DK" dirty="0" smtClean="0"/>
              <a:t> has to </a:t>
            </a:r>
            <a:r>
              <a:rPr lang="da-DK" dirty="0" err="1" smtClean="0"/>
              <a:t>be</a:t>
            </a:r>
            <a:r>
              <a:rPr lang="da-DK" dirty="0" smtClean="0"/>
              <a:t> of </a:t>
            </a:r>
            <a:r>
              <a:rPr lang="da-DK" dirty="0" err="1" smtClean="0"/>
              <a:t>very</a:t>
            </a:r>
            <a:r>
              <a:rPr lang="da-DK" dirty="0" smtClean="0"/>
              <a:t> high </a:t>
            </a:r>
            <a:r>
              <a:rPr lang="da-DK" dirty="0" err="1" smtClean="0"/>
              <a:t>precision</a:t>
            </a:r>
            <a:r>
              <a:rPr lang="da-DK" dirty="0" smtClean="0"/>
              <a:t> (</a:t>
            </a:r>
            <a:r>
              <a:rPr lang="da-DK" dirty="0" err="1" smtClean="0"/>
              <a:t>why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have </a:t>
            </a:r>
            <a:r>
              <a:rPr lang="da-DK" dirty="0" err="1" smtClean="0"/>
              <a:t>retired</a:t>
            </a:r>
            <a:r>
              <a:rPr lang="da-DK" dirty="0" smtClean="0"/>
              <a:t> ERS-1 (1995) and </a:t>
            </a:r>
            <a:r>
              <a:rPr lang="da-DK" dirty="0" err="1" smtClean="0"/>
              <a:t>Geosat</a:t>
            </a:r>
            <a:r>
              <a:rPr lang="da-DK" dirty="0" smtClean="0"/>
              <a:t> (1985) </a:t>
            </a:r>
            <a:r>
              <a:rPr lang="da-DK" dirty="0" err="1" smtClean="0"/>
              <a:t>altimetry</a:t>
            </a:r>
            <a:r>
              <a:rPr lang="da-DK" dirty="0" smtClean="0"/>
              <a:t> </a:t>
            </a:r>
          </a:p>
          <a:p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347864" y="3125202"/>
            <a:ext cx="5616624" cy="1785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/>
              <a:t>Key here: </a:t>
            </a:r>
            <a:r>
              <a:rPr lang="da-DK" altLang="da-DK" sz="2000" b="1" dirty="0" smtClean="0"/>
              <a:t>RANGE PRECISION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/>
              <a:t>	</a:t>
            </a:r>
            <a:r>
              <a:rPr lang="da-DK" altLang="da-DK" sz="2000" b="1" dirty="0" smtClean="0"/>
              <a:t>More </a:t>
            </a:r>
            <a:r>
              <a:rPr lang="da-DK" altLang="da-DK" sz="2000" b="1" dirty="0"/>
              <a:t>accurate SSH </a:t>
            </a:r>
            <a:r>
              <a:rPr lang="da-DK" altLang="da-DK" sz="2000" b="1" dirty="0" smtClean="0"/>
              <a:t>=&gt;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/>
              <a:t>	</a:t>
            </a:r>
            <a:r>
              <a:rPr lang="da-DK" altLang="da-DK" sz="2000" b="1" dirty="0" smtClean="0"/>
              <a:t>More </a:t>
            </a:r>
            <a:r>
              <a:rPr lang="da-DK" altLang="da-DK" sz="2000" b="1" dirty="0" err="1"/>
              <a:t>accurate</a:t>
            </a:r>
            <a:r>
              <a:rPr lang="da-DK" altLang="da-DK" sz="2000" b="1" dirty="0"/>
              <a:t> </a:t>
            </a:r>
            <a:r>
              <a:rPr lang="da-DK" altLang="da-DK" sz="2000" b="1" dirty="0" err="1" smtClean="0"/>
              <a:t>Gravity</a:t>
            </a:r>
            <a:endParaRPr lang="da-DK" altLang="da-DK" sz="20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 smtClean="0"/>
              <a:t>ACCURACY is of </a:t>
            </a:r>
            <a:r>
              <a:rPr lang="da-DK" altLang="da-DK" sz="2000" b="1" dirty="0" err="1" smtClean="0"/>
              <a:t>less</a:t>
            </a:r>
            <a:r>
              <a:rPr lang="da-DK" altLang="da-DK" sz="2000" b="1" dirty="0" smtClean="0"/>
              <a:t> </a:t>
            </a:r>
            <a:r>
              <a:rPr lang="da-DK" altLang="da-DK" sz="2000" b="1" dirty="0" err="1" smtClean="0"/>
              <a:t>importance</a:t>
            </a:r>
            <a:endParaRPr lang="da-DK" alt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13924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da-DK"/>
          </a:p>
        </p:txBody>
      </p:sp>
      <p:pic>
        <p:nvPicPr>
          <p:cNvPr id="14339" name="Picture 2" descr="measurementprin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539875"/>
            <a:ext cx="405288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-823913" y="627063"/>
            <a:ext cx="99679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/>
              <a:t>	</a:t>
            </a:r>
          </a:p>
          <a:p>
            <a:pPr lvl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/>
              <a:t>	Use Geodetic Mission sea surface height data.       </a:t>
            </a:r>
          </a:p>
          <a:p>
            <a:pPr lvl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/>
              <a:t>		  </a:t>
            </a:r>
          </a:p>
          <a:p>
            <a:pPr lvl="1">
              <a:lnSpc>
                <a:spcPct val="90000"/>
              </a:lnSpc>
              <a:buSzPct val="80000"/>
              <a:buFontTx/>
              <a:buNone/>
            </a:pPr>
            <a:r>
              <a:rPr lang="en-GB" altLang="da-DK" sz="2000" b="1"/>
              <a:t>        h = (</a:t>
            </a:r>
            <a:r>
              <a:rPr lang="en-GB" altLang="da-DK" sz="2000" b="1">
                <a:cs typeface="Arial" panose="020B0604020202020204" pitchFamily="34" charset="0"/>
              </a:rPr>
              <a:t>N</a:t>
            </a:r>
            <a:r>
              <a:rPr lang="en-GB" altLang="da-DK" sz="2000" b="1" baseline="-25000">
                <a:cs typeface="Arial" panose="020B0604020202020204" pitchFamily="34" charset="0"/>
              </a:rPr>
              <a:t>LW</a:t>
            </a:r>
            <a:r>
              <a:rPr lang="en-GB" altLang="da-DK" sz="2000" b="1">
                <a:cs typeface="Arial" panose="020B0604020202020204" pitchFamily="34" charset="0"/>
              </a:rPr>
              <a:t> + ∆N)</a:t>
            </a:r>
            <a:r>
              <a:rPr lang="en-GB" altLang="da-DK" sz="2000" b="1"/>
              <a:t> + MDT +</a:t>
            </a:r>
            <a:r>
              <a:rPr lang="en-GB" altLang="da-DK" sz="2000" b="1">
                <a:cs typeface="Arial" panose="020B0604020202020204" pitchFamily="34" charset="0"/>
              </a:rPr>
              <a:t> h(t)</a:t>
            </a:r>
            <a:endParaRPr lang="en-US" altLang="da-DK" sz="2000" b="1">
              <a:cs typeface="Arial" panose="020B0604020202020204" pitchFamily="34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627313" y="260350"/>
            <a:ext cx="597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1148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148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148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148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148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1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1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1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14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a-DK" sz="2000" b="1" dirty="0"/>
              <a:t>Gravity </a:t>
            </a:r>
            <a:r>
              <a:rPr lang="en-GB" altLang="da-DK" sz="2000" b="1" dirty="0" smtClean="0"/>
              <a:t>Machinery prediction engine</a:t>
            </a:r>
            <a:endParaRPr lang="da-DK" altLang="da-DK" sz="2000" b="1" dirty="0"/>
          </a:p>
        </p:txBody>
      </p:sp>
      <p:graphicFrame>
        <p:nvGraphicFramePr>
          <p:cNvPr id="14342" name="Object 5"/>
          <p:cNvGraphicFramePr>
            <a:graphicFrameLocks noChangeAspect="1"/>
          </p:cNvGraphicFramePr>
          <p:nvPr/>
        </p:nvGraphicFramePr>
        <p:xfrm>
          <a:off x="1069975" y="2182813"/>
          <a:ext cx="22669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5" imgW="1218671" imgH="634725" progId="Equation.3">
                  <p:embed/>
                </p:oleObj>
              </mc:Choice>
              <mc:Fallback>
                <p:oleObj name="Equation" r:id="rId5" imgW="1218671" imgH="6347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2182813"/>
                        <a:ext cx="22669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2203450" y="1920875"/>
            <a:ext cx="0" cy="249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141288" y="2981325"/>
            <a:ext cx="88614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Select Area-tile (process world in tiles)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Remove N</a:t>
            </a:r>
            <a:r>
              <a:rPr lang="da-DK" altLang="da-DK" sz="1800" baseline="-25000"/>
              <a:t>LW</a:t>
            </a:r>
            <a:r>
              <a:rPr lang="da-DK" altLang="da-DK" sz="1800"/>
              <a:t> (EGM2008 d/o = 1960)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Remove MDT (MDT</a:t>
            </a:r>
            <a:r>
              <a:rPr lang="da-DK" altLang="da-DK" sz="1800" baseline="-25000"/>
              <a:t>DTU07/EGM2008</a:t>
            </a:r>
            <a:r>
              <a:rPr lang="da-DK" altLang="da-DK" sz="1800"/>
              <a:t> d/o=100)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Perform crossover adjust (”reduce” h(t))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Iterative (despiking /re-xover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”Designed” collocation interpolate to a regular grid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/>
              <a:t>Convert ∆N to ∆g using FFT &amp; Restore EGM2008 gravity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>
                <a:solidFill>
                  <a:srgbClr val="660099"/>
                </a:solidFill>
              </a:rPr>
              <a:t>NOTICE WE HAVE NOT USED GOCE MDT due to consistency issues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800" b="1"/>
              <a:t>ISSUE: Getting </a:t>
            </a:r>
            <a:r>
              <a:rPr lang="en-GB" altLang="da-DK" sz="1800" b="1">
                <a:cs typeface="Arial" panose="020B0604020202020204" pitchFamily="34" charset="0"/>
              </a:rPr>
              <a:t>∆N as accurate as possible……</a:t>
            </a:r>
            <a:endParaRPr lang="da-DK" altLang="da-DK" sz="1800" b="1"/>
          </a:p>
        </p:txBody>
      </p:sp>
    </p:spTree>
    <p:extLst>
      <p:ext uri="{BB962C8B-B14F-4D97-AF65-F5344CB8AC3E}">
        <p14:creationId xmlns:p14="http://schemas.microsoft.com/office/powerpoint/2010/main" val="1657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619250" y="-17463"/>
            <a:ext cx="7772400" cy="1143001"/>
          </a:xfrm>
        </p:spPr>
        <p:txBody>
          <a:bodyPr/>
          <a:lstStyle/>
          <a:p>
            <a:r>
              <a:rPr lang="da-DK" altLang="da-DK" smtClean="0"/>
              <a:t>ERS-1 and GEOSAT </a:t>
            </a:r>
            <a:br>
              <a:rPr lang="da-DK" altLang="da-DK" smtClean="0"/>
            </a:br>
            <a:r>
              <a:rPr lang="da-DK" altLang="da-DK" smtClean="0"/>
              <a:t>Geodetic Missions. </a:t>
            </a:r>
          </a:p>
        </p:txBody>
      </p:sp>
      <p:sp>
        <p:nvSpPr>
          <p:cNvPr id="1536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altLang="da-DK" dirty="0" smtClean="0"/>
              <a:t>ERS-1 (1994-1995) </a:t>
            </a:r>
            <a:r>
              <a:rPr lang="da-DK" altLang="da-DK" b="1" dirty="0" smtClean="0"/>
              <a:t>11 </a:t>
            </a:r>
            <a:r>
              <a:rPr lang="da-DK" altLang="da-DK" b="1" dirty="0" err="1" smtClean="0"/>
              <a:t>month</a:t>
            </a:r>
            <a:r>
              <a:rPr lang="da-DK" altLang="da-DK" b="1" dirty="0" smtClean="0"/>
              <a:t> GM</a:t>
            </a:r>
          </a:p>
          <a:p>
            <a:pPr marL="0" indent="0">
              <a:buFontTx/>
              <a:buNone/>
            </a:pPr>
            <a:r>
              <a:rPr lang="da-DK" altLang="da-DK" dirty="0" smtClean="0"/>
              <a:t>8 km ground track pattern. </a:t>
            </a:r>
          </a:p>
          <a:p>
            <a:pPr marL="0" indent="0">
              <a:buFontTx/>
              <a:buNone/>
            </a:pPr>
            <a:endParaRPr lang="da-DK" altLang="da-DK" dirty="0" smtClean="0"/>
          </a:p>
          <a:p>
            <a:pPr marL="0" indent="0">
              <a:buFontTx/>
              <a:buNone/>
            </a:pPr>
            <a:r>
              <a:rPr lang="da-DK" altLang="da-DK" dirty="0" smtClean="0"/>
              <a:t>GEOSAT (1985 -1986) </a:t>
            </a:r>
            <a:r>
              <a:rPr lang="da-DK" altLang="da-DK" b="1" dirty="0" smtClean="0"/>
              <a:t>15 </a:t>
            </a:r>
            <a:r>
              <a:rPr lang="da-DK" altLang="da-DK" b="1" dirty="0" err="1" smtClean="0"/>
              <a:t>month</a:t>
            </a:r>
            <a:r>
              <a:rPr lang="da-DK" altLang="da-DK" b="1" dirty="0" smtClean="0"/>
              <a:t> GM</a:t>
            </a:r>
          </a:p>
          <a:p>
            <a:pPr marL="0" indent="0">
              <a:buFontTx/>
              <a:buNone/>
            </a:pPr>
            <a:r>
              <a:rPr lang="da-DK" altLang="da-DK" dirty="0" smtClean="0"/>
              <a:t>4-8 km non </a:t>
            </a:r>
            <a:r>
              <a:rPr lang="da-DK" altLang="da-DK" dirty="0" err="1" smtClean="0"/>
              <a:t>systematic</a:t>
            </a:r>
            <a:r>
              <a:rPr lang="da-DK" altLang="da-DK" dirty="0" smtClean="0"/>
              <a:t> ground track pattern</a:t>
            </a:r>
          </a:p>
          <a:p>
            <a:pPr marL="0" indent="0">
              <a:buFontTx/>
              <a:buNone/>
            </a:pPr>
            <a:endParaRPr lang="da-DK" altLang="da-DK" dirty="0" smtClean="0"/>
          </a:p>
          <a:p>
            <a:pPr marL="0" indent="0">
              <a:buFontTx/>
              <a:buNone/>
            </a:pPr>
            <a:r>
              <a:rPr lang="da-DK" altLang="da-DK" b="1" dirty="0" err="1" smtClean="0">
                <a:solidFill>
                  <a:srgbClr val="660099"/>
                </a:solidFill>
              </a:rPr>
              <a:t>Since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then</a:t>
            </a:r>
            <a:r>
              <a:rPr lang="da-DK" altLang="da-DK" b="1" dirty="0" smtClean="0">
                <a:solidFill>
                  <a:srgbClr val="660099"/>
                </a:solidFill>
              </a:rPr>
              <a:t> 65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years</a:t>
            </a:r>
            <a:r>
              <a:rPr lang="da-DK" altLang="da-DK" b="1" dirty="0" smtClean="0">
                <a:solidFill>
                  <a:srgbClr val="660099"/>
                </a:solidFill>
              </a:rPr>
              <a:t> of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Exact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Repeat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Altimetry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da-DK" altLang="da-DK" b="1" dirty="0" smtClean="0">
                <a:solidFill>
                  <a:srgbClr val="660099"/>
                </a:solidFill>
              </a:rPr>
              <a:t>have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been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measured</a:t>
            </a:r>
            <a:r>
              <a:rPr lang="da-DK" altLang="da-DK" b="1" dirty="0" smtClean="0">
                <a:solidFill>
                  <a:srgbClr val="660099"/>
                </a:solidFill>
              </a:rPr>
              <a:t> by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various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satellites</a:t>
            </a:r>
            <a:r>
              <a:rPr lang="da-DK" altLang="da-DK" b="1" dirty="0" smtClean="0">
                <a:solidFill>
                  <a:srgbClr val="660099"/>
                </a:solidFill>
              </a:rPr>
              <a:t>. </a:t>
            </a:r>
          </a:p>
          <a:p>
            <a:pPr marL="0" indent="0">
              <a:buFontTx/>
              <a:buNone/>
            </a:pPr>
            <a:endParaRPr lang="da-DK" altLang="da-DK" b="1" dirty="0" smtClean="0">
              <a:solidFill>
                <a:srgbClr val="660099"/>
              </a:solidFill>
            </a:endParaRPr>
          </a:p>
          <a:p>
            <a:pPr marL="0" indent="0">
              <a:buFontTx/>
              <a:buNone/>
            </a:pPr>
            <a:r>
              <a:rPr lang="da-DK" altLang="da-DK" b="1" dirty="0" err="1" smtClean="0">
                <a:solidFill>
                  <a:srgbClr val="660099"/>
                </a:solidFill>
              </a:rPr>
              <a:t>Numerous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gravity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field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released</a:t>
            </a:r>
            <a:endParaRPr lang="da-DK" altLang="da-DK" b="1" dirty="0" smtClean="0">
              <a:solidFill>
                <a:srgbClr val="660099"/>
              </a:solidFill>
            </a:endParaRPr>
          </a:p>
          <a:p>
            <a:pPr marL="0" indent="0">
              <a:buFontTx/>
              <a:buNone/>
            </a:pPr>
            <a:r>
              <a:rPr lang="da-DK" altLang="da-DK" b="1" dirty="0" smtClean="0">
                <a:solidFill>
                  <a:srgbClr val="660099"/>
                </a:solidFill>
              </a:rPr>
              <a:t>With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increasing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refined</a:t>
            </a:r>
            <a:r>
              <a:rPr lang="da-DK" altLang="da-DK" b="1" dirty="0" smtClean="0">
                <a:solidFill>
                  <a:srgbClr val="660099"/>
                </a:solidFill>
              </a:rPr>
              <a:t>/</a:t>
            </a:r>
            <a:r>
              <a:rPr lang="da-DK" altLang="da-DK" b="1" dirty="0" err="1" smtClean="0">
                <a:solidFill>
                  <a:srgbClr val="660099"/>
                </a:solidFill>
              </a:rPr>
              <a:t>reprocessed</a:t>
            </a:r>
            <a:r>
              <a:rPr lang="da-DK" altLang="da-DK" b="1" dirty="0" smtClean="0">
                <a:solidFill>
                  <a:srgbClr val="660099"/>
                </a:solidFill>
              </a:rPr>
              <a:t>/</a:t>
            </a:r>
          </a:p>
          <a:p>
            <a:pPr marL="0" indent="0">
              <a:buFontTx/>
              <a:buNone/>
            </a:pPr>
            <a:r>
              <a:rPr lang="da-DK" altLang="da-DK" b="1" dirty="0" err="1" smtClean="0">
                <a:solidFill>
                  <a:srgbClr val="660099"/>
                </a:solidFill>
              </a:rPr>
              <a:t>Retracked</a:t>
            </a:r>
            <a:r>
              <a:rPr lang="da-DK" altLang="da-DK" b="1" dirty="0" smtClean="0">
                <a:solidFill>
                  <a:srgbClr val="660099"/>
                </a:solidFill>
              </a:rPr>
              <a:t>/</a:t>
            </a:r>
            <a:r>
              <a:rPr lang="da-DK" altLang="da-DK" b="1" dirty="0" err="1" smtClean="0">
                <a:solidFill>
                  <a:srgbClr val="660099"/>
                </a:solidFill>
              </a:rPr>
              <a:t>repicking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da-DK" altLang="da-DK" b="1" dirty="0" smtClean="0">
                <a:solidFill>
                  <a:srgbClr val="660099"/>
                </a:solidFill>
              </a:rPr>
              <a:t>Data by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groups</a:t>
            </a:r>
            <a:r>
              <a:rPr lang="da-DK" altLang="da-DK" b="1" dirty="0" smtClean="0">
                <a:solidFill>
                  <a:srgbClr val="660099"/>
                </a:solidFill>
              </a:rPr>
              <a:t> </a:t>
            </a:r>
          </a:p>
          <a:p>
            <a:pPr marL="0" indent="0">
              <a:buFontTx/>
              <a:buNone/>
            </a:pPr>
            <a:endParaRPr lang="da-DK" altLang="da-DK" b="1" dirty="0" smtClean="0">
              <a:solidFill>
                <a:srgbClr val="660099"/>
              </a:solidFill>
            </a:endParaRPr>
          </a:p>
          <a:p>
            <a:pPr marL="0" indent="0">
              <a:buFontTx/>
              <a:buNone/>
            </a:pPr>
            <a:r>
              <a:rPr lang="da-DK" altLang="da-DK" b="1" dirty="0" smtClean="0">
                <a:solidFill>
                  <a:srgbClr val="660099"/>
                </a:solidFill>
              </a:rPr>
              <a:t>CLS, </a:t>
            </a:r>
            <a:r>
              <a:rPr lang="da-DK" altLang="da-DK" b="1" dirty="0" err="1" smtClean="0">
                <a:solidFill>
                  <a:srgbClr val="660099"/>
                </a:solidFill>
              </a:rPr>
              <a:t>SiO</a:t>
            </a:r>
            <a:r>
              <a:rPr lang="da-DK" altLang="da-DK" b="1" dirty="0" smtClean="0">
                <a:solidFill>
                  <a:srgbClr val="660099"/>
                </a:solidFill>
              </a:rPr>
              <a:t>, NCTU, KMS, GTECH, DTU etc......</a:t>
            </a:r>
          </a:p>
        </p:txBody>
      </p:sp>
      <p:pic>
        <p:nvPicPr>
          <p:cNvPr id="15364" name="Picture 53" descr="https://www.fas.org/irp/imint/docs/rst/Intro/Er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26988"/>
            <a:ext cx="3584575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5" descr="http://upload.wikimedia.org/wikipedia/commons/c/cb/Geos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852738"/>
            <a:ext cx="310832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1263" y="0"/>
            <a:ext cx="8229600" cy="914400"/>
          </a:xfrm>
        </p:spPr>
        <p:txBody>
          <a:bodyPr/>
          <a:lstStyle/>
          <a:p>
            <a:pPr eaLnBrk="1" hangingPunct="1"/>
            <a:r>
              <a:rPr lang="da-DK" altLang="da-DK" sz="2000" dirty="0" err="1" smtClean="0">
                <a:solidFill>
                  <a:srgbClr val="000066"/>
                </a:solidFill>
              </a:rPr>
              <a:t>Two</a:t>
            </a:r>
            <a:r>
              <a:rPr lang="da-DK" altLang="da-DK" sz="2000" dirty="0" smtClean="0">
                <a:solidFill>
                  <a:srgbClr val="000066"/>
                </a:solidFill>
              </a:rPr>
              <a:t> new ”</a:t>
            </a:r>
            <a:r>
              <a:rPr lang="da-DK" altLang="da-DK" sz="2000" dirty="0" err="1" smtClean="0">
                <a:solidFill>
                  <a:srgbClr val="000066"/>
                </a:solidFill>
              </a:rPr>
              <a:t>Geodetic</a:t>
            </a:r>
            <a:r>
              <a:rPr lang="da-DK" altLang="da-DK" sz="2000" dirty="0" smtClean="0">
                <a:solidFill>
                  <a:srgbClr val="000066"/>
                </a:solidFill>
              </a:rPr>
              <a:t> Missions”</a:t>
            </a:r>
            <a:endParaRPr lang="en-US" altLang="da-DK" sz="2000" dirty="0" smtClean="0">
              <a:solidFill>
                <a:srgbClr val="000066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8350"/>
            <a:ext cx="8778875" cy="51228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da-DK" altLang="da-DK" sz="2000" b="1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da-DK" altLang="da-DK" sz="2000" b="1" dirty="0" smtClean="0">
                <a:solidFill>
                  <a:srgbClr val="000066"/>
                </a:solidFill>
              </a:rPr>
              <a:t>CryoSat-2</a:t>
            </a:r>
          </a:p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dirty="0" smtClean="0"/>
              <a:t>Cryosat-2 </a:t>
            </a:r>
            <a:r>
              <a:rPr lang="da-DK" altLang="da-DK" dirty="0" err="1" smtClean="0"/>
              <a:t>Launched</a:t>
            </a:r>
            <a:r>
              <a:rPr lang="da-DK" altLang="da-DK" dirty="0" smtClean="0"/>
              <a:t> April 2010. </a:t>
            </a:r>
          </a:p>
          <a:p>
            <a:pPr eaLnBrk="1" hangingPunct="1"/>
            <a:r>
              <a:rPr lang="da-DK" altLang="da-DK" dirty="0" smtClean="0"/>
              <a:t>High </a:t>
            </a:r>
            <a:r>
              <a:rPr lang="da-DK" altLang="da-DK" dirty="0" err="1" smtClean="0"/>
              <a:t>Inclination</a:t>
            </a:r>
            <a:r>
              <a:rPr lang="da-DK" altLang="da-DK" dirty="0" smtClean="0"/>
              <a:t> (88º) – Covers most of the </a:t>
            </a:r>
            <a:r>
              <a:rPr lang="da-DK" altLang="da-DK" dirty="0" err="1" smtClean="0"/>
              <a:t>Arctic</a:t>
            </a:r>
            <a:endParaRPr lang="da-DK" altLang="da-DK" dirty="0" smtClean="0"/>
          </a:p>
          <a:p>
            <a:pPr eaLnBrk="1" hangingPunct="1"/>
            <a:r>
              <a:rPr lang="da-DK" altLang="da-DK" dirty="0" err="1" smtClean="0"/>
              <a:t>Completed</a:t>
            </a:r>
            <a:r>
              <a:rPr lang="da-DK" altLang="da-DK" dirty="0" smtClean="0"/>
              <a:t> 7 </a:t>
            </a:r>
            <a:r>
              <a:rPr lang="da-DK" altLang="da-DK" dirty="0" err="1" smtClean="0"/>
              <a:t>near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repeats</a:t>
            </a:r>
            <a:r>
              <a:rPr lang="da-DK" altLang="da-DK" dirty="0" smtClean="0"/>
              <a:t> of 369 </a:t>
            </a:r>
            <a:r>
              <a:rPr lang="da-DK" altLang="da-DK" dirty="0" err="1" smtClean="0"/>
              <a:t>days</a:t>
            </a:r>
            <a:r>
              <a:rPr lang="da-DK" altLang="da-DK" dirty="0" smtClean="0"/>
              <a:t>. </a:t>
            </a:r>
          </a:p>
          <a:p>
            <a:pPr eaLnBrk="1" hangingPunct="1"/>
            <a:r>
              <a:rPr lang="da-DK" altLang="da-DK" dirty="0" smtClean="0"/>
              <a:t>Offers LRM, SAR and SAR-in </a:t>
            </a:r>
            <a:r>
              <a:rPr lang="da-DK" altLang="da-DK" dirty="0" err="1" smtClean="0"/>
              <a:t>altimetry</a:t>
            </a:r>
            <a:r>
              <a:rPr lang="da-DK" altLang="da-DK" dirty="0" smtClean="0"/>
              <a:t>.</a:t>
            </a:r>
          </a:p>
          <a:p>
            <a:pPr eaLnBrk="1" hangingPunct="1"/>
            <a:r>
              <a:rPr lang="da-DK" altLang="da-DK" dirty="0" smtClean="0"/>
              <a:t>Track </a:t>
            </a:r>
            <a:r>
              <a:rPr lang="da-DK" altLang="da-DK" dirty="0" err="1" smtClean="0"/>
              <a:t>Spacing</a:t>
            </a:r>
            <a:r>
              <a:rPr lang="da-DK" altLang="da-DK" dirty="0" smtClean="0"/>
              <a:t> = 8 km  </a:t>
            </a:r>
          </a:p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sz="2000" b="1" dirty="0" smtClean="0">
                <a:solidFill>
                  <a:srgbClr val="000066"/>
                </a:solidFill>
              </a:rPr>
              <a:t>JASON-1 EOL </a:t>
            </a:r>
          </a:p>
          <a:p>
            <a:pPr eaLnBrk="1" hangingPunct="1"/>
            <a:endParaRPr lang="da-DK" altLang="da-DK" dirty="0" smtClean="0"/>
          </a:p>
          <a:p>
            <a:pPr eaLnBrk="1" hangingPunct="1"/>
            <a:r>
              <a:rPr lang="da-DK" altLang="da-DK" dirty="0" smtClean="0"/>
              <a:t>April 2012 – May 2013 </a:t>
            </a:r>
          </a:p>
          <a:p>
            <a:pPr eaLnBrk="1" hangingPunct="1"/>
            <a:r>
              <a:rPr lang="da-DK" altLang="da-DK" dirty="0" smtClean="0"/>
              <a:t>Jason-1 End-of-Life Scenario</a:t>
            </a:r>
          </a:p>
          <a:p>
            <a:pPr eaLnBrk="1" hangingPunct="1"/>
            <a:r>
              <a:rPr lang="da-DK" altLang="da-DK" b="1" dirty="0" smtClean="0"/>
              <a:t>Low </a:t>
            </a:r>
            <a:r>
              <a:rPr lang="da-DK" altLang="da-DK" b="1" dirty="0" err="1" smtClean="0"/>
              <a:t>inclination</a:t>
            </a:r>
            <a:r>
              <a:rPr lang="da-DK" altLang="da-DK" b="1" dirty="0" smtClean="0"/>
              <a:t> (66º)</a:t>
            </a:r>
          </a:p>
          <a:p>
            <a:pPr eaLnBrk="1" hangingPunct="1"/>
            <a:r>
              <a:rPr lang="da-DK" altLang="da-DK" dirty="0" smtClean="0"/>
              <a:t>406 Days GM </a:t>
            </a:r>
          </a:p>
          <a:p>
            <a:pPr eaLnBrk="1" hangingPunct="1"/>
            <a:r>
              <a:rPr lang="da-DK" altLang="da-DK" dirty="0" smtClean="0"/>
              <a:t>Track </a:t>
            </a:r>
            <a:r>
              <a:rPr lang="da-DK" altLang="da-DK" dirty="0" err="1" smtClean="0"/>
              <a:t>Spacing</a:t>
            </a:r>
            <a:r>
              <a:rPr lang="da-DK" altLang="da-DK" dirty="0" smtClean="0"/>
              <a:t> = 7 km</a:t>
            </a:r>
          </a:p>
          <a:p>
            <a:pPr eaLnBrk="1" hangingPunct="1"/>
            <a:r>
              <a:rPr lang="da-DK" altLang="da-DK" b="1" dirty="0" smtClean="0"/>
              <a:t>Lost J-1 </a:t>
            </a:r>
            <a:r>
              <a:rPr lang="da-DK" altLang="da-DK" b="1" dirty="0" err="1" smtClean="0"/>
              <a:t>after</a:t>
            </a:r>
            <a:r>
              <a:rPr lang="da-DK" altLang="da-DK" b="1" dirty="0" smtClean="0"/>
              <a:t> 409 </a:t>
            </a:r>
            <a:r>
              <a:rPr lang="da-DK" altLang="da-DK" b="1" dirty="0" err="1" smtClean="0"/>
              <a:t>days</a:t>
            </a:r>
            <a:endParaRPr lang="da-DK" altLang="da-DK" b="1" dirty="0" smtClean="0"/>
          </a:p>
          <a:p>
            <a:pPr eaLnBrk="1" hangingPunct="1"/>
            <a:endParaRPr lang="da-DK" altLang="da-DK" dirty="0" smtClean="0"/>
          </a:p>
          <a:p>
            <a:pPr eaLnBrk="1" hangingPunct="1"/>
            <a:endParaRPr lang="da-DK" altLang="da-DK" dirty="0" smtClean="0"/>
          </a:p>
          <a:p>
            <a:pPr eaLnBrk="1" hangingPunct="1"/>
            <a:endParaRPr lang="da-DK" altLang="da-DK" dirty="0" smtClean="0"/>
          </a:p>
          <a:p>
            <a:pPr eaLnBrk="1" hangingPunct="1"/>
            <a:endParaRPr lang="da-DK" altLang="da-DK" dirty="0" smtClean="0"/>
          </a:p>
          <a:p>
            <a:pPr eaLnBrk="1" hangingPunct="1">
              <a:buFontTx/>
              <a:buNone/>
            </a:pPr>
            <a:endParaRPr lang="da-DK" altLang="da-DK" dirty="0" smtClean="0"/>
          </a:p>
        </p:txBody>
      </p:sp>
      <p:pic>
        <p:nvPicPr>
          <p:cNvPr id="16388" name="Picture 6" descr="CryoSat measures the freeboard of floating sea ic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jpl.nasa.gov/images/ostm/ostm-200707-brow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830763"/>
            <a:ext cx="370681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Billede 52" descr="j1_d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54563"/>
            <a:ext cx="27495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Billede 50" descr="c2_3yd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2566988"/>
            <a:ext cx="27876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496944" cy="1359024"/>
          </a:xfrm>
        </p:spPr>
        <p:txBody>
          <a:bodyPr>
            <a:noAutofit/>
          </a:bodyPr>
          <a:lstStyle/>
          <a:p>
            <a:r>
              <a:rPr lang="da-DK" altLang="da-DK" dirty="0" smtClean="0"/>
              <a:t>Jason/ENVISAT           Cryosat-2, Sentinel-3</a:t>
            </a:r>
            <a:br>
              <a:rPr lang="da-DK" altLang="da-DK" dirty="0" smtClean="0"/>
            </a:br>
            <a:r>
              <a:rPr lang="da-DK" altLang="da-DK" dirty="0" smtClean="0"/>
              <a:t>LRM				  SAR </a:t>
            </a:r>
          </a:p>
        </p:txBody>
      </p:sp>
      <p:pic>
        <p:nvPicPr>
          <p:cNvPr id="24579" name="Picture 4" descr="http://www.altimetry.info/images/alti/principle/delay_doppler_altimetry_vs_radar_altimet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0077"/>
            <a:ext cx="6667500" cy="50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759" y="2844081"/>
            <a:ext cx="10759759" cy="37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TU Space">
  <a:themeElements>
    <a:clrScheme name="DTU Space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Spac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TU Sp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Sp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Space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TU Corporate UK">
  <a:themeElements>
    <a:clrScheme name="DTU Corporate U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TU Corporate U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Corporate U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Corporate U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34306</TotalTime>
  <Words>1509</Words>
  <Application>Microsoft Office PowerPoint</Application>
  <PresentationFormat>On-screen Show (4:3)</PresentationFormat>
  <Paragraphs>479</Paragraphs>
  <Slides>41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MS PGothic</vt:lpstr>
      <vt:lpstr>MS PGothic</vt:lpstr>
      <vt:lpstr>Arial</vt:lpstr>
      <vt:lpstr>Helvetica</vt:lpstr>
      <vt:lpstr>Verdana</vt:lpstr>
      <vt:lpstr>DTU Space</vt:lpstr>
      <vt:lpstr>DTU Corporate UK</vt:lpstr>
      <vt:lpstr>Equation</vt:lpstr>
      <vt:lpstr>Drawing</vt:lpstr>
      <vt:lpstr>Global altimetric marine gravity field – towards the 1 mGal global goal in 2020.    Ole B. Andersen (DTU Space). </vt:lpstr>
      <vt:lpstr>Global Free-air gravity  (Sandwell, DTU-Andersen or EGM2008)</vt:lpstr>
      <vt:lpstr>Outline</vt:lpstr>
      <vt:lpstr>PowerPoint Presentation</vt:lpstr>
      <vt:lpstr>The Basics at a glance The 1-2 mGal issue</vt:lpstr>
      <vt:lpstr>PowerPoint Presentation</vt:lpstr>
      <vt:lpstr>ERS-1 and GEOSAT  Geodetic Missions. </vt:lpstr>
      <vt:lpstr>Two new ”Geodetic Missions”</vt:lpstr>
      <vt:lpstr>Jason/ENVISAT           Cryosat-2, Sentinel-3 LRM      SAR </vt:lpstr>
      <vt:lpstr>Cryosat Delay Doppler ”promised” and delivered</vt:lpstr>
      <vt:lpstr>C2 SAR-improvments  for coastal sea level within Fjord  </vt:lpstr>
      <vt:lpstr>PowerPoint Presentation</vt:lpstr>
      <vt:lpstr>Based on data from these  two new GM Andersen(DTU) and Sandwell (S&amp;S) released  initially SS21.1 and DTU13  When we explored and realized the full  potential of these data these were updated to  the SS23.1 and DTU15.  </vt:lpstr>
      <vt:lpstr>The surprising new Geodetic Mission For DTU17: SARAL/AltiKa</vt:lpstr>
      <vt:lpstr>PowerPoint Presentation</vt:lpstr>
      <vt:lpstr>PowerPoint Presentation</vt:lpstr>
      <vt:lpstr>Comparisons NW Atlantic  Old NGA data ”Puzzeling”  Why so little  improvement  </vt:lpstr>
      <vt:lpstr>Comparisons NW Atlantic   </vt:lpstr>
      <vt:lpstr>Australian Geoscience  Survey 2009</vt:lpstr>
      <vt:lpstr>Coastal regions heavily improved</vt:lpstr>
      <vt:lpstr>Coastal issue:</vt:lpstr>
      <vt:lpstr>PowerPoint Presentation</vt:lpstr>
      <vt:lpstr>PowerPoint Presentation</vt:lpstr>
      <vt:lpstr>PowerPoint Presentation</vt:lpstr>
      <vt:lpstr>The Arctic Ocean</vt:lpstr>
      <vt:lpstr>PowerPoint Presentation</vt:lpstr>
      <vt:lpstr>Validation: IceBridge</vt:lpstr>
      <vt:lpstr>Validation: IceBridge</vt:lpstr>
      <vt:lpstr>PowerPoint Presentation</vt:lpstr>
      <vt:lpstr>DTU13/DTU15 Arctic Ocean</vt:lpstr>
      <vt:lpstr>PowerPoint Presentation</vt:lpstr>
      <vt:lpstr>PowerPoint Presentation</vt:lpstr>
      <vt:lpstr>PowerPoint Presentation</vt:lpstr>
      <vt:lpstr>PowerPoint Presentation</vt:lpstr>
      <vt:lpstr>LomGrav 2009 Airborne survey. </vt:lpstr>
      <vt:lpstr>Towards the 1mGal in 2020 </vt:lpstr>
      <vt:lpstr>SWOT</vt:lpstr>
      <vt:lpstr>Implementing the Sandwell Smith slope correction?</vt:lpstr>
      <vt:lpstr>How wrong is the slope? North Pacific</vt:lpstr>
      <vt:lpstr>Summary</vt:lpstr>
      <vt:lpstr>DTU field availability </vt:lpstr>
    </vt:vector>
  </TitlesOfParts>
  <Company>www.skabelondesign.com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DTU</dc:title>
  <dc:creator>SkabelonDesign</dc:creator>
  <cp:lastModifiedBy>Ole Baltazar Andersen</cp:lastModifiedBy>
  <cp:revision>326</cp:revision>
  <dcterms:created xsi:type="dcterms:W3CDTF">2008-01-10T16:59:47Z</dcterms:created>
  <dcterms:modified xsi:type="dcterms:W3CDTF">2017-09-29T11:50:27Z</dcterms:modified>
</cp:coreProperties>
</file>