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4" r:id="rId2"/>
  </p:sldMasterIdLst>
  <p:notesMasterIdLst>
    <p:notesMasterId r:id="rId17"/>
  </p:notesMasterIdLst>
  <p:handoutMasterIdLst>
    <p:handoutMasterId r:id="rId18"/>
  </p:handoutMasterIdLst>
  <p:sldIdLst>
    <p:sldId id="327" r:id="rId3"/>
    <p:sldId id="369" r:id="rId4"/>
    <p:sldId id="384" r:id="rId5"/>
    <p:sldId id="382" r:id="rId6"/>
    <p:sldId id="383" r:id="rId7"/>
    <p:sldId id="387" r:id="rId8"/>
    <p:sldId id="389" r:id="rId9"/>
    <p:sldId id="385" r:id="rId10"/>
    <p:sldId id="377" r:id="rId11"/>
    <p:sldId id="388" r:id="rId12"/>
    <p:sldId id="380" r:id="rId13"/>
    <p:sldId id="386" r:id="rId14"/>
    <p:sldId id="378" r:id="rId15"/>
    <p:sldId id="379" r:id="rId1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99"/>
    <a:srgbClr val="660099"/>
    <a:srgbClr val="000066"/>
    <a:srgbClr val="99CC33"/>
    <a:srgbClr val="33CCFF"/>
    <a:srgbClr val="660066"/>
    <a:srgbClr val="990066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7" autoAdjust="0"/>
    <p:restoredTop sz="94665" autoAdjust="0"/>
  </p:normalViewPr>
  <p:slideViewPr>
    <p:cSldViewPr>
      <p:cViewPr varScale="1">
        <p:scale>
          <a:sx n="70" d="100"/>
          <a:sy n="70" d="100"/>
        </p:scale>
        <p:origin x="-15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818B515D-A27F-432A-8332-D8670C2E0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13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DDA3AA76-85C5-40A7-BD43-C9059C244E6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7538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</a:pPr>
            <a:fld id="{C1A43C09-EF12-4369-B6E0-92089C10BEE6}" type="slidenum">
              <a:rPr lang="da-DK" altLang="da-DK" smtClean="0"/>
              <a:pPr>
                <a:spcBef>
                  <a:spcPct val="0"/>
                </a:spcBef>
              </a:pPr>
              <a:t>1</a:t>
            </a:fld>
            <a:endParaRPr lang="da-DK" altLang="da-DK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C:\Users\cls\Desktop\DTU_ppt\Til PAW\DTU_LOGOS\Done\DTU Space A 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4251" b="14568"/>
          <a:stretch>
            <a:fillRect/>
          </a:stretch>
        </p:blipFill>
        <p:spPr bwMode="auto">
          <a:xfrm>
            <a:off x="619125" y="6029325"/>
            <a:ext cx="5213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88640"/>
            <a:ext cx="154173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9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338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41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endParaRPr lang="da-DK" noProof="0" smtClean="0"/>
          </a:p>
        </p:txBody>
      </p:sp>
    </p:spTree>
    <p:extLst>
      <p:ext uri="{BB962C8B-B14F-4D97-AF65-F5344CB8AC3E}">
        <p14:creationId xmlns:p14="http://schemas.microsoft.com/office/powerpoint/2010/main" val="9990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761519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8" t="43704"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 frise 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0"/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569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221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78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7108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4257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9565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5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97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35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606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3508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28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4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045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130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707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65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7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59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text styles</a:t>
            </a:r>
          </a:p>
          <a:p>
            <a:pPr lvl="1"/>
            <a:r>
              <a:rPr lang="en-GB" altLang="da-DK" smtClean="0"/>
              <a:t>Second level</a:t>
            </a:r>
          </a:p>
          <a:p>
            <a:pPr lvl="2"/>
            <a:r>
              <a:rPr lang="en-GB" altLang="da-DK" smtClean="0"/>
              <a:t>Third level</a:t>
            </a:r>
          </a:p>
          <a:p>
            <a:pPr lvl="3"/>
            <a:r>
              <a:rPr lang="en-GB" altLang="da-DK" smtClean="0"/>
              <a:t>Fourth level</a:t>
            </a:r>
          </a:p>
          <a:p>
            <a:pPr lvl="4"/>
            <a:r>
              <a:rPr lang="en-GB" altLang="da-DK" smtClean="0"/>
              <a:t>Fifth level</a:t>
            </a:r>
          </a:p>
        </p:txBody>
      </p:sp>
      <p:pic>
        <p:nvPicPr>
          <p:cNvPr id="1028" name="Picture 9" descr="DTU-DK-A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5651500" y="6508750"/>
            <a:ext cx="2741613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da-DK" altLang="da-DK" sz="900" b="1" dirty="0" smtClean="0"/>
              <a:t>AGU Fall Meeting </a:t>
            </a:r>
          </a:p>
          <a:p>
            <a:pPr algn="r">
              <a:spcBef>
                <a:spcPct val="0"/>
              </a:spcBef>
              <a:defRPr/>
            </a:pPr>
            <a:r>
              <a:rPr lang="da-DK" altLang="da-DK" sz="900" b="1" dirty="0" smtClean="0"/>
              <a:t> Dec 2014, San</a:t>
            </a:r>
            <a:r>
              <a:rPr lang="da-DK" altLang="da-DK" sz="900" b="1" baseline="0" dirty="0" smtClean="0"/>
              <a:t> Francisco</a:t>
            </a:r>
            <a:r>
              <a:rPr lang="da-DK" altLang="da-DK" sz="900" b="1" dirty="0" smtClean="0"/>
              <a:t> </a:t>
            </a:r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 bwMode="auto">
          <a:xfrm>
            <a:off x="8659688" y="6508576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9621A45-E24A-4B99-952B-7DD4491C4C62}" type="slidenum">
              <a:rPr lang="da-DK" altLang="da-DK" sz="1200" smtClean="0"/>
              <a:pPr>
                <a:spcBef>
                  <a:spcPct val="0"/>
                </a:spcBef>
                <a:defRPr/>
              </a:pPr>
              <a:t>‹#›</a:t>
            </a:fld>
            <a:endParaRPr lang="da-DK" altLang="da-DK" sz="9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511" y="188640"/>
            <a:ext cx="154173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text styles</a:t>
            </a:r>
          </a:p>
          <a:p>
            <a:pPr lvl="1"/>
            <a:r>
              <a:rPr lang="en-GB" altLang="da-DK" smtClean="0"/>
              <a:t>Second level</a:t>
            </a:r>
          </a:p>
          <a:p>
            <a:pPr lvl="2"/>
            <a:r>
              <a:rPr lang="en-GB" altLang="da-DK" smtClean="0"/>
              <a:t>Third level</a:t>
            </a:r>
          </a:p>
          <a:p>
            <a:pPr lvl="3"/>
            <a:r>
              <a:rPr lang="en-GB" altLang="da-DK" smtClean="0"/>
              <a:t>Fourth level</a:t>
            </a:r>
          </a:p>
          <a:p>
            <a:pPr lvl="4"/>
            <a:r>
              <a:rPr lang="en-GB" altLang="da-DK" smtClean="0"/>
              <a:t>Fifth level</a:t>
            </a:r>
          </a:p>
        </p:txBody>
      </p:sp>
      <p:pic>
        <p:nvPicPr>
          <p:cNvPr id="2052" name="Picture 7" descr="DTU-DK-A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7618413" y="6477000"/>
            <a:ext cx="76358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en-GB" altLang="da-DK" sz="900" smtClean="0"/>
              <a:t>17/04/2008</a:t>
            </a:r>
            <a:endParaRPr lang="da-DK" altLang="da-DK" sz="900" smtClean="0"/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4800600" y="6477000"/>
            <a:ext cx="2741613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da-DK" altLang="da-DK" sz="900" smtClean="0"/>
              <a:t>Presentation name</a:t>
            </a:r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79B9F4CA-8DFE-4721-AA1F-971CC9F7A837}" type="slidenum">
              <a:rPr lang="da-DK" altLang="da-DK" sz="900" smtClean="0"/>
              <a:pPr>
                <a:spcBef>
                  <a:spcPct val="0"/>
                </a:spcBef>
                <a:defRPr/>
              </a:pPr>
              <a:t>‹#›</a:t>
            </a:fld>
            <a:endParaRPr lang="da-DK" altLang="da-DK" sz="900" smtClean="0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GB" altLang="da-DK" sz="900" b="1" smtClean="0"/>
              <a:t>DTU Space, Technical University of Denmark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source=images&amp;cd=&amp;cad=rja&amp;uact=8&amp;ved=0CAcQjRw&amp;url=http://www.goodnewsfinland.com/archive/news/cryosat-2-surveys-ice-thickness-with-finnish-technology/&amp;ei=PdGQVLeQGqLCywPRqYCQCw&amp;bvm=bv.82001339,d.bGQ&amp;psig=AFQjCNHfyjmuYfOVDVs7Hvewetha67RE_w&amp;ust=141886327582633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source=images&amp;cd=&amp;cad=rja&amp;uact=8&amp;ved=0CAcQjRw&amp;url=http://www.mx.dk/nyheder/danmark/story/20569657&amp;ei=RMqQVKGiBKTpywOk3oKgCA&amp;bvm=bv.82001339,d.bGQ&amp;psig=AFQjCNGywp_sgP5udT17rAp3-rSzGSMZVQ&amp;ust=141886146870013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esrc=s&amp;frm=1&amp;source=images&amp;cd=&amp;cad=rja&amp;docid=of5kVkFXKHithM&amp;tbnid=HQOf41_1usNm1M:&amp;ved=0CAUQjRw&amp;url=http://www.350resources.org.uk/2013/07/02/antarctica-ice-crater-drains-6-billion-tonnes-of-water-quite-possibly-straight-to-the-ocean/&amp;ei=QvdTUsTUFYWzqgHc6oEg&amp;bvm=bv.53537100,d.aWM&amp;psig=AFQjCNGDqzxddPVmSatk-ZwYt_87z9-dNw&amp;ust=13813208601341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9525" y="3759175"/>
            <a:ext cx="9144000" cy="1470025"/>
          </a:xfrm>
        </p:spPr>
        <p:txBody>
          <a:bodyPr/>
          <a:lstStyle/>
          <a:p>
            <a:pPr algn="ctr"/>
            <a:r>
              <a:rPr lang="en-GB" sz="3200" dirty="0"/>
              <a:t>Coastal Sea Level From Cryosat-2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SAR </a:t>
            </a:r>
            <a:r>
              <a:rPr lang="en-GB" sz="3200" dirty="0"/>
              <a:t>And SAR-In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Altimetry</a:t>
            </a:r>
            <a:r>
              <a:rPr lang="en-GB" sz="3200" dirty="0"/>
              <a:t>. </a:t>
            </a:r>
            <a:r>
              <a:rPr lang="da-DK" sz="3200" dirty="0"/>
              <a:t/>
            </a:r>
            <a:br>
              <a:rPr lang="da-DK" sz="3200" dirty="0"/>
            </a:br>
            <a:r>
              <a:rPr lang="en-GB" altLang="da-DK" sz="3200" dirty="0" smtClean="0"/>
              <a:t/>
            </a:r>
            <a:br>
              <a:rPr lang="en-GB" altLang="da-DK" sz="3200" dirty="0" smtClean="0"/>
            </a:br>
            <a:r>
              <a:rPr lang="en-GB" altLang="da-DK" sz="3200" dirty="0" smtClean="0"/>
              <a:t/>
            </a:r>
            <a:br>
              <a:rPr lang="en-GB" altLang="da-DK" sz="3200" dirty="0" smtClean="0"/>
            </a:br>
            <a:r>
              <a:rPr lang="en-GB" altLang="da-DK" sz="3200" dirty="0" smtClean="0"/>
              <a:t/>
            </a:r>
            <a:br>
              <a:rPr lang="en-GB" altLang="da-DK" sz="3200" dirty="0" smtClean="0"/>
            </a:br>
            <a:r>
              <a:rPr lang="en-GB" altLang="da-DK" sz="3200" dirty="0" smtClean="0"/>
              <a:t/>
            </a:r>
            <a:br>
              <a:rPr lang="en-GB" altLang="da-DK" sz="3200" dirty="0" smtClean="0"/>
            </a:br>
            <a:endParaRPr lang="da-DK" altLang="da-DK" sz="32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3011488"/>
            <a:ext cx="7750175" cy="1169987"/>
          </a:xfrm>
        </p:spPr>
        <p:txBody>
          <a:bodyPr/>
          <a:lstStyle/>
          <a:p>
            <a:pPr algn="ctr" eaLnBrk="1" hangingPunct="1"/>
            <a:r>
              <a:rPr lang="da-DK" altLang="da-DK" sz="2400" b="1" dirty="0" smtClean="0"/>
              <a:t>Ole B. Andersen, Adil Abulaitijiang</a:t>
            </a:r>
          </a:p>
          <a:p>
            <a:pPr algn="ctr" eaLnBrk="1" hangingPunct="1"/>
            <a:r>
              <a:rPr lang="da-DK" altLang="da-DK" sz="2400" b="1" dirty="0" smtClean="0"/>
              <a:t>L. Stenseng &amp; P. Knudsen</a:t>
            </a:r>
          </a:p>
          <a:p>
            <a:pPr algn="ctr" eaLnBrk="1" hangingPunct="1"/>
            <a:endParaRPr lang="da-DK" altLang="da-DK" sz="1800" b="1" dirty="0" smtClean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94225" y="3011488"/>
            <a:ext cx="1841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a-DK" sz="3200" b="1">
                <a:solidFill>
                  <a:srgbClr val="000099"/>
                </a:solidFill>
              </a:rPr>
              <a:t/>
            </a:r>
            <a:br>
              <a:rPr lang="en-GB" altLang="da-DK" sz="3200" b="1">
                <a:solidFill>
                  <a:srgbClr val="000099"/>
                </a:solidFill>
              </a:rPr>
            </a:br>
            <a:endParaRPr lang="da-DK" altLang="da-DK" sz="3200" b="1"/>
          </a:p>
        </p:txBody>
      </p:sp>
      <p:sp>
        <p:nvSpPr>
          <p:cNvPr id="3" name="TextBox 2"/>
          <p:cNvSpPr txBox="1"/>
          <p:nvPr/>
        </p:nvSpPr>
        <p:spPr>
          <a:xfrm>
            <a:off x="323528" y="4737338"/>
            <a:ext cx="6078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Acknowledge valuable input from the LOTUS team</a:t>
            </a:r>
          </a:p>
          <a:p>
            <a:r>
              <a:rPr lang="da-DK" b="1" dirty="0" smtClean="0"/>
              <a:t>P. Thibaut, T. Moreaux (CLS) and A. Ejido (Starlab)</a:t>
            </a:r>
            <a:endParaRPr lang="da-DK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287531"/>
            <a:ext cx="7772400" cy="1143000"/>
          </a:xfrm>
        </p:spPr>
        <p:txBody>
          <a:bodyPr/>
          <a:lstStyle/>
          <a:p>
            <a:r>
              <a:rPr lang="da-DK" dirty="0" smtClean="0"/>
              <a:t>C2 SAR-in coastal sea level within Fjord  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96027" cy="592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38947" r="74072" b="34564"/>
          <a:stretch/>
        </p:blipFill>
        <p:spPr bwMode="auto">
          <a:xfrm>
            <a:off x="5027614" y="836712"/>
            <a:ext cx="3584868" cy="549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691680" y="3284984"/>
            <a:ext cx="792088" cy="1512168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6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411413" y="23813"/>
            <a:ext cx="7772400" cy="1143000"/>
          </a:xfrm>
        </p:spPr>
        <p:txBody>
          <a:bodyPr/>
          <a:lstStyle/>
          <a:p>
            <a:r>
              <a:rPr lang="da-DK" altLang="da-DK" dirty="0" smtClean="0"/>
              <a:t>SARin (phase wrapping). </a:t>
            </a:r>
            <a:endParaRPr lang="da-DK" altLang="da-DK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07504" y="1268413"/>
            <a:ext cx="7915721" cy="4565650"/>
          </a:xfrm>
        </p:spPr>
        <p:txBody>
          <a:bodyPr/>
          <a:lstStyle/>
          <a:p>
            <a:pPr marL="0" indent="0">
              <a:buNone/>
            </a:pPr>
            <a:r>
              <a:rPr lang="da-DK" altLang="da-DK" sz="1800" b="1" dirty="0" smtClean="0"/>
              <a:t>Obs from outside</a:t>
            </a:r>
          </a:p>
          <a:p>
            <a:pPr marL="0" indent="0">
              <a:buNone/>
            </a:pPr>
            <a:r>
              <a:rPr lang="da-DK" altLang="da-DK" sz="1800" b="1" dirty="0" smtClean="0"/>
              <a:t>Main beam (3 Db)</a:t>
            </a:r>
          </a:p>
          <a:p>
            <a:pPr marL="0" indent="0">
              <a:buNone/>
            </a:pPr>
            <a:r>
              <a:rPr lang="da-DK" altLang="da-DK" sz="1800" b="1" dirty="0" smtClean="0"/>
              <a:t>Are phase wrapped.</a:t>
            </a:r>
          </a:p>
          <a:p>
            <a:pPr marL="0" indent="0">
              <a:buNone/>
            </a:pPr>
            <a:r>
              <a:rPr lang="da-DK" altLang="da-DK" sz="1800" b="1" dirty="0" smtClean="0"/>
              <a:t>Correcting these</a:t>
            </a:r>
          </a:p>
          <a:p>
            <a:pPr marL="0" indent="0">
              <a:buNone/>
            </a:pPr>
            <a:r>
              <a:rPr lang="da-DK" altLang="da-DK" sz="1800" b="1" dirty="0" smtClean="0"/>
              <a:t>We retrieved SSH</a:t>
            </a:r>
            <a:endParaRPr lang="da-DK" altLang="da-DK" sz="1800" b="1" dirty="0" smtClean="0"/>
          </a:p>
          <a:p>
            <a:pPr marL="0" indent="0">
              <a:buNone/>
            </a:pPr>
            <a:r>
              <a:rPr lang="da-DK" altLang="da-DK" sz="1800" b="1" dirty="0" smtClean="0"/>
              <a:t>When </a:t>
            </a:r>
            <a:r>
              <a:rPr lang="da-DK" altLang="da-DK" sz="1800" b="1" dirty="0" smtClean="0"/>
              <a:t>C-2 flies </a:t>
            </a:r>
            <a:r>
              <a:rPr lang="da-DK" altLang="da-DK" sz="1800" b="1" dirty="0" smtClean="0"/>
              <a:t>up </a:t>
            </a:r>
            <a:endParaRPr lang="da-DK" altLang="da-DK" sz="1800" b="1" dirty="0" smtClean="0"/>
          </a:p>
          <a:p>
            <a:pPr marL="0" indent="0">
              <a:buNone/>
            </a:pPr>
            <a:r>
              <a:rPr lang="da-DK" altLang="da-DK" sz="1800" b="1" dirty="0" smtClean="0"/>
              <a:t>to 13 </a:t>
            </a:r>
            <a:r>
              <a:rPr lang="da-DK" altLang="da-DK" sz="1800" b="1" dirty="0" smtClean="0"/>
              <a:t>km INLAND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484313"/>
            <a:ext cx="64865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470025"/>
            <a:ext cx="65151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816350"/>
            <a:ext cx="770572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3"/>
          <p:cNvSpPr txBox="1">
            <a:spLocks noChangeArrowheads="1"/>
          </p:cNvSpPr>
          <p:nvPr/>
        </p:nvSpPr>
        <p:spPr bwMode="auto">
          <a:xfrm rot="-5400000">
            <a:off x="-885825" y="5059363"/>
            <a:ext cx="2655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b="1"/>
              <a:t>SSH rel to DTU10MSS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-387424"/>
            <a:ext cx="7772400" cy="1143000"/>
          </a:xfrm>
        </p:spPr>
        <p:txBody>
          <a:bodyPr/>
          <a:lstStyle/>
          <a:p>
            <a:r>
              <a:rPr lang="da-DK" dirty="0" smtClean="0"/>
              <a:t>Resolving coastal sea level in fjords 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83460"/>
            <a:ext cx="8171203" cy="500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82" y="1124745"/>
            <a:ext cx="6440857" cy="47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942" y="5780782"/>
            <a:ext cx="8816837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b="1" dirty="0" smtClean="0"/>
              <a:t>10 Years of Envisat-2 gave 93 SLA. 4 years of Cryosat &gt; 800 Sea Level Obs</a:t>
            </a:r>
          </a:p>
          <a:p>
            <a:r>
              <a:rPr lang="da-DK" b="1" dirty="0" smtClean="0"/>
              <a:t>Ocean tide applied (range 70 cm – applying it reduces SLA with 5 cm)</a:t>
            </a:r>
          </a:p>
          <a:p>
            <a:r>
              <a:rPr lang="da-DK" b="1" dirty="0" smtClean="0"/>
              <a:t>RMS (Envisat) = 1.1 meter, RMS (Cryosat) = 62/61 cm. 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44551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1" y="2348880"/>
            <a:ext cx="8849989" cy="395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03765" y="1235945"/>
            <a:ext cx="7772400" cy="1143000"/>
          </a:xfrm>
        </p:spPr>
        <p:txBody>
          <a:bodyPr/>
          <a:lstStyle/>
          <a:p>
            <a:r>
              <a:rPr lang="da-DK" altLang="da-DK" dirty="0" smtClean="0"/>
              <a:t>MSSH differences </a:t>
            </a:r>
            <a:br>
              <a:rPr lang="da-DK" altLang="da-DK" dirty="0" smtClean="0"/>
            </a:br>
            <a:r>
              <a:rPr lang="da-DK" altLang="da-DK" dirty="0" smtClean="0"/>
              <a:t>up to </a:t>
            </a:r>
            <a:r>
              <a:rPr lang="da-DK" altLang="da-DK" dirty="0" smtClean="0"/>
              <a:t>1 </a:t>
            </a:r>
            <a:r>
              <a:rPr lang="da-DK" altLang="da-DK" dirty="0" smtClean="0"/>
              <a:t>meter</a:t>
            </a:r>
            <a:br>
              <a:rPr lang="da-DK" altLang="da-DK" dirty="0" smtClean="0"/>
            </a:br>
            <a:endParaRPr lang="da-DK" altLang="da-DK" dirty="0" smtClean="0"/>
          </a:p>
        </p:txBody>
      </p:sp>
      <p:cxnSp>
        <p:nvCxnSpPr>
          <p:cNvPr id="18436" name="Straight Arrow Connector 4"/>
          <p:cNvCxnSpPr>
            <a:cxnSpLocks noChangeShapeType="1"/>
          </p:cNvCxnSpPr>
          <p:nvPr/>
        </p:nvCxnSpPr>
        <p:spPr bwMode="auto">
          <a:xfrm>
            <a:off x="4067944" y="4868863"/>
            <a:ext cx="0" cy="5762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7" name="Right Arrow 8"/>
          <p:cNvSpPr>
            <a:spLocks noChangeArrowheads="1"/>
          </p:cNvSpPr>
          <p:nvPr/>
        </p:nvSpPr>
        <p:spPr bwMode="auto">
          <a:xfrm rot="-5400000">
            <a:off x="8389144" y="3933032"/>
            <a:ext cx="647700" cy="360362"/>
          </a:xfrm>
          <a:prstGeom prst="rightArrow">
            <a:avLst>
              <a:gd name="adj1" fmla="val 50000"/>
              <a:gd name="adj2" fmla="val 4992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a-DK" altLang="da-DK"/>
          </a:p>
        </p:txBody>
      </p:sp>
      <p:sp>
        <p:nvSpPr>
          <p:cNvPr id="18438" name="Right Arrow 10"/>
          <p:cNvSpPr>
            <a:spLocks noChangeArrowheads="1"/>
          </p:cNvSpPr>
          <p:nvPr/>
        </p:nvSpPr>
        <p:spPr bwMode="auto">
          <a:xfrm rot="5400000">
            <a:off x="987329" y="4644666"/>
            <a:ext cx="647700" cy="360362"/>
          </a:xfrm>
          <a:prstGeom prst="rightArrow">
            <a:avLst>
              <a:gd name="adj1" fmla="val 50000"/>
              <a:gd name="adj2" fmla="val 4992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a-DK" altLang="da-DK"/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7667625" y="4868863"/>
            <a:ext cx="157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b="1"/>
              <a:t>Open Ocean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6" y="116632"/>
            <a:ext cx="44196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5508104" y="836712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508104" y="836712"/>
            <a:ext cx="2159521" cy="151216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 rot="1966073">
            <a:off x="6419565" y="1457812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>
                <a:solidFill>
                  <a:srgbClr val="FF0000"/>
                </a:solidFill>
              </a:rPr>
              <a:t>200 km </a:t>
            </a:r>
            <a:endParaRPr lang="da-DK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627784" y="197768"/>
            <a:ext cx="7772400" cy="1143000"/>
          </a:xfrm>
        </p:spPr>
        <p:txBody>
          <a:bodyPr/>
          <a:lstStyle/>
          <a:p>
            <a:r>
              <a:rPr lang="da-DK" altLang="da-DK" sz="3600" dirty="0" smtClean="0"/>
              <a:t>Summary. </a:t>
            </a:r>
            <a:br>
              <a:rPr lang="da-DK" altLang="da-DK" sz="3600" dirty="0" smtClean="0"/>
            </a:br>
            <a:endParaRPr lang="da-DK" altLang="da-DK" sz="3600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83575" cy="4565650"/>
          </a:xfrm>
        </p:spPr>
        <p:txBody>
          <a:bodyPr/>
          <a:lstStyle/>
          <a:p>
            <a:r>
              <a:rPr lang="da-DK" altLang="da-DK" sz="1800" b="1" dirty="0" smtClean="0"/>
              <a:t>With Cryosat-2 SAR and particularly SAR-in a new era for coastal altimetry has been initiated. </a:t>
            </a:r>
          </a:p>
          <a:p>
            <a:endParaRPr lang="da-DK" altLang="da-DK" sz="1800" b="1" dirty="0" smtClean="0"/>
          </a:p>
          <a:p>
            <a:r>
              <a:rPr lang="da-DK" altLang="da-DK" sz="1800" b="1" dirty="0" smtClean="0"/>
              <a:t>With SAR-in we can retrieve sea level information all the way to 13 km inland. </a:t>
            </a:r>
            <a:endParaRPr lang="da-DK" altLang="da-DK" sz="1800" b="1" dirty="0" smtClean="0"/>
          </a:p>
          <a:p>
            <a:endParaRPr lang="da-DK" altLang="da-DK" sz="1800" b="1" dirty="0" smtClean="0"/>
          </a:p>
          <a:p>
            <a:pPr marL="0" indent="0">
              <a:buNone/>
            </a:pPr>
            <a:r>
              <a:rPr lang="da-DK" altLang="da-DK" sz="1800" b="1" dirty="0"/>
              <a:t>E</a:t>
            </a:r>
            <a:r>
              <a:rPr lang="da-DK" altLang="da-DK" sz="1800" b="1" dirty="0" smtClean="0"/>
              <a:t>xisting </a:t>
            </a:r>
            <a:r>
              <a:rPr lang="da-DK" altLang="da-DK" sz="1800" b="1" dirty="0" smtClean="0"/>
              <a:t>range and </a:t>
            </a:r>
            <a:r>
              <a:rPr lang="da-DK" altLang="da-DK" sz="1800" b="1" dirty="0" smtClean="0"/>
              <a:t>geophysical models must be revisited to enhance accuracy in ”complicated coastal regions</a:t>
            </a:r>
            <a:r>
              <a:rPr lang="da-DK" altLang="da-DK" sz="1800" b="1" dirty="0" smtClean="0"/>
              <a:t>” (fjords and sounds)</a:t>
            </a:r>
          </a:p>
          <a:p>
            <a:endParaRPr lang="da-DK" altLang="da-DK" sz="1800" b="1" dirty="0" smtClean="0"/>
          </a:p>
          <a:p>
            <a:r>
              <a:rPr lang="da-DK" altLang="da-DK" sz="1800" b="1" dirty="0" smtClean="0"/>
              <a:t>One approach is to use </a:t>
            </a:r>
            <a:r>
              <a:rPr lang="da-DK" altLang="da-DK" sz="1800" b="1" dirty="0" smtClean="0"/>
              <a:t>these new data to upgrade our models. </a:t>
            </a:r>
          </a:p>
          <a:p>
            <a:endParaRPr lang="da-DK" altLang="da-DK" sz="1800" b="1" dirty="0" smtClean="0"/>
          </a:p>
          <a:p>
            <a:r>
              <a:rPr lang="da-DK" altLang="da-DK" sz="1800" b="1" dirty="0" smtClean="0"/>
              <a:t>SAR-in should really be exploited more for the coastal </a:t>
            </a:r>
            <a:r>
              <a:rPr lang="da-DK" altLang="da-DK" sz="1800" b="1" dirty="0" smtClean="0"/>
              <a:t>applications. </a:t>
            </a:r>
            <a:endParaRPr lang="da-DK" altLang="da-DK" sz="1800" b="1" dirty="0" smtClean="0"/>
          </a:p>
          <a:p>
            <a:endParaRPr lang="da-DK" altLang="da-DK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861048"/>
            <a:ext cx="9144000" cy="299695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987824" y="-243408"/>
            <a:ext cx="7772400" cy="1143000"/>
          </a:xfrm>
        </p:spPr>
        <p:txBody>
          <a:bodyPr/>
          <a:lstStyle/>
          <a:p>
            <a:r>
              <a:rPr lang="da-DK" altLang="da-DK" dirty="0" smtClean="0"/>
              <a:t>Overview	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69616" y="1124744"/>
            <a:ext cx="8622864" cy="4565650"/>
          </a:xfrm>
        </p:spPr>
        <p:txBody>
          <a:bodyPr/>
          <a:lstStyle/>
          <a:p>
            <a:r>
              <a:rPr lang="da-DK" altLang="da-DK" sz="1800" b="1" dirty="0" smtClean="0"/>
              <a:t>Costal sea level from altimetry (LRM vs </a:t>
            </a:r>
            <a:r>
              <a:rPr lang="da-DK" altLang="da-DK" sz="1800" b="1" dirty="0" smtClean="0"/>
              <a:t>SAR vs SAR-in)</a:t>
            </a:r>
            <a:endParaRPr lang="da-DK" altLang="da-DK" sz="1800" b="1" dirty="0" smtClean="0"/>
          </a:p>
          <a:p>
            <a:endParaRPr lang="da-DK" altLang="da-DK" sz="1800" b="1" dirty="0" smtClean="0"/>
          </a:p>
          <a:p>
            <a:r>
              <a:rPr lang="da-DK" altLang="da-DK" sz="1800" b="1" dirty="0" smtClean="0"/>
              <a:t>SAR altimetry in Danish waters (narrow straits) – </a:t>
            </a:r>
            <a:r>
              <a:rPr lang="da-DK" altLang="da-DK" sz="1800" b="1" dirty="0" smtClean="0"/>
              <a:t>Go </a:t>
            </a:r>
            <a:r>
              <a:rPr lang="da-DK" altLang="da-DK" sz="1800" b="1" dirty="0" smtClean="0">
                <a:solidFill>
                  <a:srgbClr val="FF0000"/>
                </a:solidFill>
              </a:rPr>
              <a:t>to</a:t>
            </a:r>
            <a:r>
              <a:rPr lang="da-DK" altLang="da-DK" sz="1800" b="1" dirty="0" smtClean="0"/>
              <a:t> the coast</a:t>
            </a:r>
            <a:endParaRPr lang="da-DK" altLang="da-DK" sz="1800" b="1" dirty="0" smtClean="0"/>
          </a:p>
          <a:p>
            <a:pPr lvl="1"/>
            <a:r>
              <a:rPr lang="da-DK" altLang="da-DK" sz="1800" b="1" dirty="0" smtClean="0"/>
              <a:t>The problematic Ocean tide correction. </a:t>
            </a:r>
          </a:p>
          <a:p>
            <a:endParaRPr lang="da-DK" altLang="da-DK" sz="1800" b="1" dirty="0" smtClean="0"/>
          </a:p>
          <a:p>
            <a:r>
              <a:rPr lang="da-DK" altLang="da-DK" sz="1800" b="1" dirty="0" smtClean="0"/>
              <a:t>SAR-in altimetry in Greenland </a:t>
            </a:r>
            <a:r>
              <a:rPr lang="da-DK" altLang="da-DK" sz="1800" b="1" dirty="0" smtClean="0"/>
              <a:t>Fjords.  Go </a:t>
            </a:r>
            <a:r>
              <a:rPr lang="da-DK" altLang="da-DK" sz="1800" b="1" dirty="0" smtClean="0">
                <a:solidFill>
                  <a:srgbClr val="FF0000"/>
                </a:solidFill>
              </a:rPr>
              <a:t>onto</a:t>
            </a:r>
            <a:r>
              <a:rPr lang="da-DK" altLang="da-DK" sz="1800" b="1" dirty="0" smtClean="0"/>
              <a:t> the coast. </a:t>
            </a:r>
            <a:endParaRPr lang="da-DK" altLang="da-DK" sz="1800" b="1" dirty="0" smtClean="0"/>
          </a:p>
          <a:p>
            <a:endParaRPr lang="da-DK" altLang="da-DK" sz="1800" b="1" dirty="0" smtClean="0"/>
          </a:p>
          <a:p>
            <a:r>
              <a:rPr lang="da-DK" altLang="da-DK" sz="1800" b="1" dirty="0" smtClean="0"/>
              <a:t>Conclusions.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5" y="6032326"/>
            <a:ext cx="15144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89076"/>
            <a:ext cx="2012012" cy="5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52" y="5095591"/>
            <a:ext cx="1348112" cy="9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3" y="5095591"/>
            <a:ext cx="2519627" cy="85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81" y="5127916"/>
            <a:ext cx="1368152" cy="8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093296"/>
            <a:ext cx="2452484" cy="57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463" y="4045605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LOTUS:  </a:t>
            </a:r>
            <a:endParaRPr lang="da-DK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33125" y="3987061"/>
            <a:ext cx="67753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/>
              <a:t>Ongoing EU  7th FW supported project to support the </a:t>
            </a:r>
            <a:r>
              <a:rPr lang="da-DK" sz="1400" b="1" dirty="0" smtClean="0"/>
              <a:t>Copernicus </a:t>
            </a:r>
            <a:r>
              <a:rPr lang="da-DK" sz="1400" b="1" dirty="0" smtClean="0"/>
              <a:t>Space program by enhancing the take-up of Sentinel-3 SAR altimetry data for ocean and Land. </a:t>
            </a:r>
          </a:p>
          <a:p>
            <a:r>
              <a:rPr lang="da-DK" sz="1400" b="1" dirty="0" smtClean="0"/>
              <a:t>DTU Space (P. Knudsen) leads LOTUS  </a:t>
            </a:r>
            <a:endParaRPr lang="da-DK" sz="1400" b="1" dirty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44" y="5195504"/>
            <a:ext cx="929060" cy="144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930" y="-99392"/>
            <a:ext cx="7772400" cy="1143000"/>
          </a:xfrm>
        </p:spPr>
        <p:txBody>
          <a:bodyPr/>
          <a:lstStyle/>
          <a:p>
            <a:r>
              <a:rPr lang="da-DK" dirty="0" smtClean="0"/>
              <a:t>Conventional (LRM) vs SAR altimetry</a:t>
            </a:r>
            <a:endParaRPr lang="da-DK" dirty="0"/>
          </a:p>
        </p:txBody>
      </p:sp>
      <p:grpSp>
        <p:nvGrpSpPr>
          <p:cNvPr id="5" name="Group 4"/>
          <p:cNvGrpSpPr/>
          <p:nvPr/>
        </p:nvGrpSpPr>
        <p:grpSpPr>
          <a:xfrm>
            <a:off x="3347864" y="2024096"/>
            <a:ext cx="5659545" cy="4285224"/>
            <a:chOff x="-3341554" y="1275966"/>
            <a:chExt cx="5659545" cy="4285224"/>
          </a:xfrm>
        </p:grpSpPr>
        <p:grpSp>
          <p:nvGrpSpPr>
            <p:cNvPr id="6" name="Groupe 15"/>
            <p:cNvGrpSpPr/>
            <p:nvPr/>
          </p:nvGrpSpPr>
          <p:grpSpPr>
            <a:xfrm>
              <a:off x="-3341554" y="1275966"/>
              <a:ext cx="5659545" cy="4285224"/>
              <a:chOff x="1640632" y="765304"/>
              <a:chExt cx="6685768" cy="5400001"/>
            </a:xfrm>
          </p:grpSpPr>
          <p:pic>
            <p:nvPicPr>
              <p:cNvPr id="9" name="Picture 3" descr="C:\Users\pthibaut.PC-CLS\Desktop\Ajaccio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40632" y="765304"/>
                <a:ext cx="6685768" cy="5400001"/>
              </a:xfrm>
              <a:prstGeom prst="rect">
                <a:avLst/>
              </a:prstGeom>
              <a:noFill/>
            </p:spPr>
          </p:pic>
          <p:sp>
            <p:nvSpPr>
              <p:cNvPr id="10" name="Ellipse 3"/>
              <p:cNvSpPr/>
              <p:nvPr/>
            </p:nvSpPr>
            <p:spPr bwMode="auto">
              <a:xfrm>
                <a:off x="5745088" y="2349480"/>
                <a:ext cx="1656184" cy="1584176"/>
              </a:xfrm>
              <a:prstGeom prst="ellipse">
                <a:avLst/>
              </a:prstGeom>
              <a:solidFill>
                <a:srgbClr val="BCFFBC">
                  <a:alpha val="2902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1" name="Ellipse 4"/>
              <p:cNvSpPr/>
              <p:nvPr/>
            </p:nvSpPr>
            <p:spPr bwMode="auto">
              <a:xfrm>
                <a:off x="5817096" y="3465604"/>
                <a:ext cx="1008112" cy="936104"/>
              </a:xfrm>
              <a:prstGeom prst="ellipse">
                <a:avLst/>
              </a:prstGeom>
              <a:solidFill>
                <a:srgbClr val="FFC000">
                  <a:alpha val="29020"/>
                </a:srgbClr>
              </a:solidFill>
              <a:ln w="12700" cap="flat" cmpd="sng" algn="ctr">
                <a:solidFill>
                  <a:srgbClr val="F691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" name="Ellipse 5"/>
              <p:cNvSpPr/>
              <p:nvPr/>
            </p:nvSpPr>
            <p:spPr bwMode="auto">
              <a:xfrm>
                <a:off x="5601072" y="3933656"/>
                <a:ext cx="1224136" cy="1080120"/>
              </a:xfrm>
              <a:prstGeom prst="ellipse">
                <a:avLst/>
              </a:prstGeom>
              <a:solidFill>
                <a:srgbClr val="FF0000">
                  <a:alpha val="2902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3" name="ZoneTexte 6"/>
              <p:cNvSpPr txBox="1"/>
              <p:nvPr/>
            </p:nvSpPr>
            <p:spPr>
              <a:xfrm>
                <a:off x="4935068" y="2627639"/>
                <a:ext cx="821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Jason-2</a:t>
                </a:r>
                <a:endParaRPr lang="fr-FR" i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4" name="ZoneTexte 7"/>
              <p:cNvSpPr txBox="1"/>
              <p:nvPr/>
            </p:nvSpPr>
            <p:spPr>
              <a:xfrm>
                <a:off x="4736976" y="4345959"/>
                <a:ext cx="772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 smtClean="0">
                    <a:solidFill>
                      <a:srgbClr val="FF0000"/>
                    </a:solidFill>
                  </a:rPr>
                  <a:t>Envisat</a:t>
                </a:r>
                <a:endParaRPr lang="fr-FR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ZoneTexte 8"/>
              <p:cNvSpPr txBox="1"/>
              <p:nvPr/>
            </p:nvSpPr>
            <p:spPr>
              <a:xfrm>
                <a:off x="5031964" y="3697888"/>
                <a:ext cx="71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 smtClean="0">
                    <a:solidFill>
                      <a:srgbClr val="F6910A"/>
                    </a:solidFill>
                  </a:rPr>
                  <a:t>Alti</a:t>
                </a:r>
                <a:r>
                  <a:rPr lang="fr-FR" i="1" dirty="0" smtClean="0">
                    <a:solidFill>
                      <a:srgbClr val="F6910A"/>
                    </a:solidFill>
                  </a:rPr>
                  <a:t>-Ka</a:t>
                </a:r>
                <a:endParaRPr lang="fr-FR" i="1" dirty="0">
                  <a:solidFill>
                    <a:srgbClr val="F6910A"/>
                  </a:solidFill>
                </a:endParaRPr>
              </a:p>
            </p:txBody>
          </p:sp>
          <p:cxnSp>
            <p:nvCxnSpPr>
              <p:cNvPr id="16" name="Connecteur droit avec flèche 11"/>
              <p:cNvCxnSpPr/>
              <p:nvPr/>
            </p:nvCxnSpPr>
            <p:spPr bwMode="auto">
              <a:xfrm>
                <a:off x="4376936" y="2060848"/>
                <a:ext cx="792088" cy="0"/>
              </a:xfrm>
              <a:prstGeom prst="straightConnector1">
                <a:avLst/>
              </a:prstGeom>
              <a:solidFill>
                <a:srgbClr val="CCECFF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17" name="ZoneTexte 12"/>
              <p:cNvSpPr txBox="1"/>
              <p:nvPr/>
            </p:nvSpPr>
            <p:spPr>
              <a:xfrm>
                <a:off x="4426513" y="1580398"/>
                <a:ext cx="7425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10 km 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ZoneTexte 13"/>
              <p:cNvSpPr txBox="1"/>
              <p:nvPr/>
            </p:nvSpPr>
            <p:spPr>
              <a:xfrm>
                <a:off x="4166903" y="5785519"/>
                <a:ext cx="1866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</a:rPr>
                  <a:t>Envisat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 RA-2 tracks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Connecteur droit avec flèche 14"/>
              <p:cNvCxnSpPr/>
              <p:nvPr/>
            </p:nvCxnSpPr>
            <p:spPr bwMode="auto">
              <a:xfrm flipV="1">
                <a:off x="6033120" y="5301208"/>
                <a:ext cx="180020" cy="792088"/>
              </a:xfrm>
              <a:prstGeom prst="straightConnector1">
                <a:avLst/>
              </a:prstGeom>
              <a:solidFill>
                <a:srgbClr val="CCECFF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</p:grpSp>
        <p:sp>
          <p:nvSpPr>
            <p:cNvPr id="7" name="Rectangle 6"/>
            <p:cNvSpPr/>
            <p:nvPr/>
          </p:nvSpPr>
          <p:spPr bwMode="auto">
            <a:xfrm rot="1027774">
              <a:off x="-178112" y="4817036"/>
              <a:ext cx="917445" cy="11789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34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116632" y="4458598"/>
              <a:ext cx="1085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chemeClr val="accent2"/>
                  </a:solidFill>
                </a:rPr>
                <a:t>C2 SAR </a:t>
              </a:r>
              <a:endParaRPr lang="da-DK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0" name="ZoneTexte 16"/>
          <p:cNvSpPr txBox="1"/>
          <p:nvPr/>
        </p:nvSpPr>
        <p:spPr>
          <a:xfrm>
            <a:off x="155767" y="1131544"/>
            <a:ext cx="81631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" b="1" dirty="0" smtClean="0">
              <a:latin typeface="+mn-lt"/>
            </a:endParaRPr>
          </a:p>
          <a:p>
            <a:pPr algn="just"/>
            <a:r>
              <a:rPr lang="en-US" b="1" dirty="0" smtClean="0">
                <a:latin typeface="+mn-lt"/>
              </a:rPr>
              <a:t>LRM/Conventional ocean </a:t>
            </a:r>
            <a:r>
              <a:rPr lang="en-US" b="1" dirty="0" err="1" smtClean="0">
                <a:latin typeface="+mn-lt"/>
              </a:rPr>
              <a:t>retrackers</a:t>
            </a:r>
            <a:r>
              <a:rPr lang="en-US" b="1" dirty="0" smtClean="0">
                <a:latin typeface="+mn-lt"/>
              </a:rPr>
              <a:t> uses the Brown model </a:t>
            </a:r>
          </a:p>
          <a:p>
            <a:pPr algn="just"/>
            <a:r>
              <a:rPr lang="en-US" b="1" dirty="0" smtClean="0">
                <a:latin typeface="+mn-lt"/>
              </a:rPr>
              <a:t>SAR altimetry uses i.e. SAMOSA model. </a:t>
            </a:r>
          </a:p>
        </p:txBody>
      </p:sp>
      <p:sp>
        <p:nvSpPr>
          <p:cNvPr id="21" name="ZoneTexte 18"/>
          <p:cNvSpPr txBox="1"/>
          <p:nvPr/>
        </p:nvSpPr>
        <p:spPr>
          <a:xfrm>
            <a:off x="360060" y="2553985"/>
            <a:ext cx="376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WF = FSSR * PTR * PDF</a:t>
            </a:r>
          </a:p>
        </p:txBody>
      </p:sp>
      <p:sp>
        <p:nvSpPr>
          <p:cNvPr id="22" name="ZoneTexte 19"/>
          <p:cNvSpPr txBox="1"/>
          <p:nvPr/>
        </p:nvSpPr>
        <p:spPr>
          <a:xfrm>
            <a:off x="360060" y="3118036"/>
            <a:ext cx="3479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+mn-lt"/>
              </a:rPr>
              <a:t>WF : Waveform</a:t>
            </a:r>
          </a:p>
          <a:p>
            <a:pPr algn="just"/>
            <a:r>
              <a:rPr lang="en-US" sz="1200" dirty="0" smtClean="0">
                <a:latin typeface="+mn-lt"/>
              </a:rPr>
              <a:t>FSSR : Flat Sea Surface Response</a:t>
            </a:r>
          </a:p>
          <a:p>
            <a:pPr algn="just"/>
            <a:r>
              <a:rPr lang="en-US" sz="1200" dirty="0" smtClean="0">
                <a:latin typeface="+mn-lt"/>
              </a:rPr>
              <a:t>PTR : Point Target Response</a:t>
            </a:r>
          </a:p>
          <a:p>
            <a:pPr algn="just"/>
            <a:r>
              <a:rPr lang="en-US" sz="1200" dirty="0" smtClean="0">
                <a:latin typeface="+mn-lt"/>
              </a:rPr>
              <a:t>PDF : Probability Density Function </a:t>
            </a:r>
          </a:p>
          <a:p>
            <a:pPr algn="just"/>
            <a:r>
              <a:rPr lang="en-US" sz="1200" dirty="0">
                <a:latin typeface="+mn-lt"/>
              </a:rPr>
              <a:t>	</a:t>
            </a:r>
            <a:r>
              <a:rPr lang="en-US" sz="1200" dirty="0" smtClean="0">
                <a:latin typeface="+mn-lt"/>
              </a:rPr>
              <a:t>of wave heights 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251096" y="4598340"/>
            <a:ext cx="2880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In coastal region this assumption is violated as the PDF is not homogeneous within the footprint</a:t>
            </a:r>
            <a:endParaRPr lang="da-DK" b="1" dirty="0"/>
          </a:p>
        </p:txBody>
      </p:sp>
      <p:pic>
        <p:nvPicPr>
          <p:cNvPr id="1026" name="Picture 2" descr="https://encrypted-tbn2.gstatic.com/images?q=tbn:ANd9GcRzVRMeI8n8nEeXM5V0RsztngZSD4JTS_wOfihT4qj7nmXcJMS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97784"/>
            <a:ext cx="4191331" cy="52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4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289" y="-234280"/>
            <a:ext cx="7772400" cy="1143000"/>
          </a:xfrm>
        </p:spPr>
        <p:txBody>
          <a:bodyPr/>
          <a:lstStyle/>
          <a:p>
            <a:r>
              <a:rPr lang="da-DK" dirty="0" smtClean="0"/>
              <a:t>Value of SAR-altimeter foot prints. 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4" name="Rectangle 33"/>
          <p:cNvSpPr/>
          <p:nvPr/>
        </p:nvSpPr>
        <p:spPr bwMode="auto">
          <a:xfrm>
            <a:off x="1474995" y="1466533"/>
            <a:ext cx="7494022" cy="455475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1520" y="908720"/>
            <a:ext cx="8892480" cy="4868564"/>
            <a:chOff x="251520" y="908720"/>
            <a:chExt cx="8892480" cy="4868564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51520" y="908720"/>
              <a:ext cx="8892480" cy="48685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34" charset="-128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51520" y="1106493"/>
              <a:ext cx="8789505" cy="4554755"/>
              <a:chOff x="56456" y="836744"/>
              <a:chExt cx="9344609" cy="5256552"/>
            </a:xfrm>
          </p:grpSpPr>
          <p:pic>
            <p:nvPicPr>
              <p:cNvPr id="36" name="Picture 2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1065" y="3573296"/>
                <a:ext cx="7920000" cy="25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7" name="ZoneTexte 4"/>
              <p:cNvSpPr txBox="1"/>
              <p:nvPr/>
            </p:nvSpPr>
            <p:spPr>
              <a:xfrm>
                <a:off x="56456" y="4437392"/>
                <a:ext cx="137730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/>
                  <a:t>Surface of the</a:t>
                </a:r>
              </a:p>
              <a:p>
                <a:r>
                  <a:rPr lang="fr-FR" b="1" dirty="0" err="1" smtClean="0"/>
                  <a:t>waveform</a:t>
                </a:r>
                <a:endParaRPr lang="fr-FR" b="1" dirty="0" smtClean="0"/>
              </a:p>
              <a:p>
                <a:r>
                  <a:rPr lang="fr-FR" b="1" dirty="0" err="1" smtClean="0"/>
                  <a:t>footprint</a:t>
                </a:r>
                <a:endParaRPr lang="fr-FR" b="1" dirty="0" smtClean="0"/>
              </a:p>
              <a:p>
                <a:r>
                  <a:rPr lang="fr-FR" b="1" dirty="0" smtClean="0"/>
                  <a:t>(km</a:t>
                </a:r>
                <a:r>
                  <a:rPr lang="fr-FR" b="1" baseline="30000" dirty="0" smtClean="0"/>
                  <a:t>2</a:t>
                </a:r>
                <a:r>
                  <a:rPr lang="fr-FR" b="1" dirty="0" smtClean="0"/>
                  <a:t>)</a:t>
                </a:r>
                <a:endParaRPr lang="fr-FR" b="1" dirty="0"/>
              </a:p>
            </p:txBody>
          </p:sp>
          <p:pic>
            <p:nvPicPr>
              <p:cNvPr id="38" name="Picture 3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1065" y="836744"/>
                <a:ext cx="7920000" cy="25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9" name="ZoneTexte 6"/>
              <p:cNvSpPr txBox="1"/>
              <p:nvPr/>
            </p:nvSpPr>
            <p:spPr>
              <a:xfrm>
                <a:off x="56456" y="1755093"/>
                <a:ext cx="1817062" cy="1669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/>
                  <a:t>Radius of the</a:t>
                </a:r>
              </a:p>
              <a:p>
                <a:r>
                  <a:rPr lang="fr-FR" b="1" dirty="0" err="1" smtClean="0"/>
                  <a:t>waveform</a:t>
                </a:r>
                <a:endParaRPr lang="fr-FR" b="1" dirty="0" smtClean="0"/>
              </a:p>
              <a:p>
                <a:r>
                  <a:rPr lang="fr-FR" b="1" dirty="0" err="1" smtClean="0"/>
                  <a:t>footprnt</a:t>
                </a:r>
                <a:endParaRPr lang="fr-FR" b="1" dirty="0" smtClean="0"/>
              </a:p>
              <a:p>
                <a:r>
                  <a:rPr lang="fr-FR" b="1" dirty="0" smtClean="0"/>
                  <a:t>(km)</a:t>
                </a:r>
                <a:endParaRPr lang="fr-FR" b="1" dirty="0"/>
              </a:p>
            </p:txBody>
          </p:sp>
          <p:sp>
            <p:nvSpPr>
              <p:cNvPr id="40" name="ZoneTexte 7"/>
              <p:cNvSpPr txBox="1"/>
              <p:nvPr/>
            </p:nvSpPr>
            <p:spPr>
              <a:xfrm>
                <a:off x="1872812" y="3328744"/>
                <a:ext cx="6367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ERS-1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1" name="ZoneTexte 8"/>
              <p:cNvSpPr txBox="1"/>
              <p:nvPr/>
            </p:nvSpPr>
            <p:spPr>
              <a:xfrm>
                <a:off x="2448876" y="3328744"/>
                <a:ext cx="6367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ERS-2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2" name="ZoneTexte 9"/>
              <p:cNvSpPr txBox="1"/>
              <p:nvPr/>
            </p:nvSpPr>
            <p:spPr>
              <a:xfrm>
                <a:off x="3024940" y="3328744"/>
                <a:ext cx="6326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err="1" smtClean="0">
                    <a:solidFill>
                      <a:srgbClr val="C00000"/>
                    </a:solidFill>
                  </a:rPr>
                  <a:t>Topex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ZoneTexte 10"/>
              <p:cNvSpPr txBox="1"/>
              <p:nvPr/>
            </p:nvSpPr>
            <p:spPr>
              <a:xfrm>
                <a:off x="3649614" y="3332592"/>
                <a:ext cx="42351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P-1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4" name="ZoneTexte 11"/>
              <p:cNvSpPr txBox="1"/>
              <p:nvPr/>
            </p:nvSpPr>
            <p:spPr>
              <a:xfrm>
                <a:off x="4229978" y="3332592"/>
                <a:ext cx="4058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J-1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ZoneTexte 12"/>
              <p:cNvSpPr txBox="1"/>
              <p:nvPr/>
            </p:nvSpPr>
            <p:spPr>
              <a:xfrm>
                <a:off x="4756730" y="3328744"/>
                <a:ext cx="54213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RA-2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ZoneTexte 13"/>
              <p:cNvSpPr txBox="1"/>
              <p:nvPr/>
            </p:nvSpPr>
            <p:spPr>
              <a:xfrm>
                <a:off x="5329196" y="3332592"/>
                <a:ext cx="4058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J-2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7" name="ZoneTexte 14"/>
              <p:cNvSpPr txBox="1"/>
              <p:nvPr/>
            </p:nvSpPr>
            <p:spPr>
              <a:xfrm>
                <a:off x="5812413" y="3247953"/>
                <a:ext cx="53412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CS-2</a:t>
                </a:r>
              </a:p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LRM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8" name="ZoneTexte 15"/>
              <p:cNvSpPr txBox="1"/>
              <p:nvPr/>
            </p:nvSpPr>
            <p:spPr>
              <a:xfrm>
                <a:off x="6388477" y="3247953"/>
                <a:ext cx="53412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CS-2</a:t>
                </a:r>
              </a:p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SAR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9" name="ZoneTexte 16"/>
              <p:cNvSpPr txBox="1"/>
              <p:nvPr/>
            </p:nvSpPr>
            <p:spPr>
              <a:xfrm>
                <a:off x="6924985" y="3328744"/>
                <a:ext cx="52270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smtClean="0">
                    <a:solidFill>
                      <a:srgbClr val="C00000"/>
                    </a:solidFill>
                  </a:rPr>
                  <a:t>HY-2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0" name="ZoneTexte 17"/>
              <p:cNvSpPr txBox="1"/>
              <p:nvPr/>
            </p:nvSpPr>
            <p:spPr>
              <a:xfrm>
                <a:off x="7491304" y="3328744"/>
                <a:ext cx="62869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i="1" dirty="0" err="1" smtClean="0">
                    <a:solidFill>
                      <a:srgbClr val="C00000"/>
                    </a:solidFill>
                  </a:rPr>
                  <a:t>AltiKa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1" name="ZoneTexte 18"/>
              <p:cNvSpPr txBox="1"/>
              <p:nvPr/>
            </p:nvSpPr>
            <p:spPr>
              <a:xfrm>
                <a:off x="8040117" y="3255647"/>
                <a:ext cx="51809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S3</a:t>
                </a:r>
              </a:p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LRM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ZoneTexte 19"/>
              <p:cNvSpPr txBox="1"/>
              <p:nvPr/>
            </p:nvSpPr>
            <p:spPr>
              <a:xfrm>
                <a:off x="8620991" y="3255647"/>
                <a:ext cx="50847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S3</a:t>
                </a:r>
              </a:p>
              <a:p>
                <a:r>
                  <a:rPr lang="en-US" sz="1200" b="1" i="1" dirty="0" smtClean="0">
                    <a:solidFill>
                      <a:srgbClr val="C00000"/>
                    </a:solidFill>
                  </a:rPr>
                  <a:t>SAR</a:t>
                </a:r>
                <a:endParaRPr lang="en-US" sz="1200" b="1" i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179512" y="6381328"/>
            <a:ext cx="2458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Courtesy of P. Thibaut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66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-315416"/>
            <a:ext cx="7772400" cy="1143000"/>
          </a:xfrm>
        </p:spPr>
        <p:txBody>
          <a:bodyPr/>
          <a:lstStyle/>
          <a:p>
            <a:r>
              <a:rPr lang="da-DK" dirty="0" smtClean="0"/>
              <a:t>C-2 </a:t>
            </a:r>
            <a:r>
              <a:rPr lang="da-DK" dirty="0" smtClean="0"/>
              <a:t>SAR </a:t>
            </a:r>
            <a:r>
              <a:rPr lang="da-DK" dirty="0" smtClean="0"/>
              <a:t>coastal waveforms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Marcador de contenido 5"/>
          <p:cNvPicPr>
            <a:picLocks noChangeAspect="1"/>
          </p:cNvPicPr>
          <p:nvPr/>
        </p:nvPicPr>
        <p:blipFill rotWithShape="1">
          <a:blip r:embed="rId4"/>
          <a:srcRect l="4178" t="10888" r="4178"/>
          <a:stretch/>
        </p:blipFill>
        <p:spPr bwMode="auto">
          <a:xfrm>
            <a:off x="3563888" y="1061277"/>
            <a:ext cx="5544242" cy="553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ea_to_land_transi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96552" y="1484784"/>
            <a:ext cx="10090236" cy="4607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6525344"/>
            <a:ext cx="8230138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a-DK" b="1" dirty="0" smtClean="0"/>
              <a:t>Under optimal conditions we can </a:t>
            </a:r>
            <a:r>
              <a:rPr lang="da-DK" b="1" dirty="0" smtClean="0"/>
              <a:t>retrieve </a:t>
            </a:r>
            <a:r>
              <a:rPr lang="da-DK" b="1" dirty="0" smtClean="0"/>
              <a:t>SLA all the way to the coast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4796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81" y="2204864"/>
            <a:ext cx="4984040" cy="442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926" y="-459432"/>
            <a:ext cx="7772400" cy="1143000"/>
          </a:xfrm>
        </p:spPr>
        <p:txBody>
          <a:bodyPr/>
          <a:lstStyle/>
          <a:p>
            <a:r>
              <a:rPr lang="da-DK" dirty="0" smtClean="0"/>
              <a:t>Near Coastal issues (0-5 km ) 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830322"/>
            <a:ext cx="51977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More data very close to the coast</a:t>
            </a:r>
          </a:p>
          <a:p>
            <a:r>
              <a:rPr lang="da-DK" smtClean="0"/>
              <a:t>Accuray of r</a:t>
            </a:r>
            <a:r>
              <a:rPr lang="da-DK" smtClean="0"/>
              <a:t>ange </a:t>
            </a:r>
            <a:r>
              <a:rPr lang="da-DK" dirty="0" smtClean="0"/>
              <a:t>and </a:t>
            </a:r>
            <a:r>
              <a:rPr lang="da-DK" smtClean="0"/>
              <a:t>geophysical </a:t>
            </a:r>
            <a:r>
              <a:rPr lang="da-DK" smtClean="0"/>
              <a:t>corrections?. </a:t>
            </a:r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4" y="1484784"/>
            <a:ext cx="86868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44" y="2174270"/>
            <a:ext cx="5489434" cy="42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 bwMode="auto">
          <a:xfrm>
            <a:off x="2470427" y="4867345"/>
            <a:ext cx="564037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1636500" y="5682341"/>
            <a:ext cx="820539" cy="5596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2376421" y="4042063"/>
            <a:ext cx="376025" cy="4716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5" y="6456619"/>
            <a:ext cx="7391767" cy="338554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da-DK" b="1" dirty="0" smtClean="0"/>
              <a:t>Calls for upgrade of range correction models (wet/tides/DAC)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41695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936" y="-25437"/>
            <a:ext cx="7772400" cy="1143000"/>
          </a:xfrm>
        </p:spPr>
        <p:txBody>
          <a:bodyPr/>
          <a:lstStyle/>
          <a:p>
            <a:r>
              <a:rPr lang="da-DK" dirty="0" smtClean="0"/>
              <a:t>Coastal </a:t>
            </a:r>
            <a:r>
              <a:rPr lang="da-DK" dirty="0" smtClean="0"/>
              <a:t>C-2 SAR data</a:t>
            </a:r>
            <a:br>
              <a:rPr lang="da-DK" dirty="0" smtClean="0"/>
            </a:br>
            <a:r>
              <a:rPr lang="da-DK" dirty="0" smtClean="0"/>
              <a:t>in complicated regions</a:t>
            </a:r>
            <a:r>
              <a:rPr lang="da-DK" dirty="0" smtClean="0"/>
              <a:t>. </a:t>
            </a:r>
            <a:br>
              <a:rPr lang="da-DK" dirty="0" smtClean="0"/>
            </a:b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13" y="2812583"/>
            <a:ext cx="7866438" cy="38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066969"/>
            <a:ext cx="8029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Though sampling is not ”perfect” the Cryosat-2 occational observations are </a:t>
            </a:r>
          </a:p>
          <a:p>
            <a:r>
              <a:rPr lang="da-DK" dirty="0" smtClean="0"/>
              <a:t>Extremely valuable for coastal research and safety. </a:t>
            </a:r>
            <a:endParaRPr lang="da-DK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5796136" y="2420888"/>
            <a:ext cx="576064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6994" y="1690670"/>
            <a:ext cx="8979816" cy="5031668"/>
            <a:chOff x="-26384" y="1941748"/>
            <a:chExt cx="8979816" cy="5031668"/>
          </a:xfrm>
        </p:grpSpPr>
        <p:pic>
          <p:nvPicPr>
            <p:cNvPr id="10" name="Picture 7" descr="https://encrypted-tbn1.gstatic.com/images?q=tbn:ANd9GcSflNEqNbmEW1VjqcZ2iLCGaU_bTrpUxitVw9-2CDiKLDiEbdSS7w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384" y="1941748"/>
              <a:ext cx="5715000" cy="361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786" y="4149080"/>
              <a:ext cx="5026646" cy="28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3247" r="-1"/>
          <a:stretch/>
        </p:blipFill>
        <p:spPr bwMode="auto">
          <a:xfrm>
            <a:off x="6493396" y="-10392"/>
            <a:ext cx="2647156" cy="343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6804248" y="692696"/>
            <a:ext cx="56879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7991381" y="1340768"/>
            <a:ext cx="325035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812360" y="2420912"/>
            <a:ext cx="162517" cy="353943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7885935" y="959546"/>
            <a:ext cx="72008" cy="21956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5346" y="895761"/>
            <a:ext cx="6225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2013 </a:t>
            </a:r>
            <a:r>
              <a:rPr lang="da-DK" dirty="0" smtClean="0"/>
              <a:t>December Storm </a:t>
            </a:r>
            <a:r>
              <a:rPr lang="da-DK" dirty="0"/>
              <a:t>Surge </a:t>
            </a:r>
            <a:r>
              <a:rPr lang="da-DK" dirty="0" smtClean="0"/>
              <a:t>Bodil or Xavier was </a:t>
            </a:r>
            <a:r>
              <a:rPr lang="da-DK" dirty="0"/>
              <a:t>captured by </a:t>
            </a:r>
            <a:r>
              <a:rPr lang="da-DK" dirty="0" smtClean="0"/>
              <a:t>Cryosat-2. Caused 2 meter surge (largest on record) in Kattegat and severe</a:t>
            </a:r>
            <a:r>
              <a:rPr lang="da-DK" dirty="0"/>
              <a:t> </a:t>
            </a:r>
            <a:r>
              <a:rPr lang="da-DK" dirty="0" smtClean="0"/>
              <a:t>flood damage in Denmark.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5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-1911"/>
            <a:ext cx="7772400" cy="1143000"/>
          </a:xfrm>
        </p:spPr>
        <p:txBody>
          <a:bodyPr/>
          <a:lstStyle/>
          <a:p>
            <a:r>
              <a:rPr lang="da-DK" dirty="0" smtClean="0"/>
              <a:t>Next step. </a:t>
            </a:r>
            <a:br>
              <a:rPr lang="da-DK" dirty="0" smtClean="0"/>
            </a:br>
            <a:r>
              <a:rPr lang="da-DK" dirty="0" smtClean="0"/>
              <a:t>Can </a:t>
            </a:r>
            <a:r>
              <a:rPr lang="da-DK" dirty="0" smtClean="0"/>
              <a:t>we measure coastal sea level </a:t>
            </a:r>
            <a:br>
              <a:rPr lang="da-DK" dirty="0" smtClean="0"/>
            </a:br>
            <a:r>
              <a:rPr lang="da-DK" dirty="0" smtClean="0"/>
              <a:t>when altimetry flies over land? 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33664"/>
            <a:ext cx="7772400" cy="4565650"/>
          </a:xfrm>
        </p:spPr>
        <p:txBody>
          <a:bodyPr/>
          <a:lstStyle/>
          <a:p>
            <a:r>
              <a:rPr lang="da-DK" dirty="0" smtClean="0"/>
              <a:t>SAR doesnt let you know where the scattere is. </a:t>
            </a:r>
          </a:p>
          <a:p>
            <a:r>
              <a:rPr lang="da-DK" dirty="0" smtClean="0"/>
              <a:t>The solution is SAR-in</a:t>
            </a:r>
          </a:p>
          <a:p>
            <a:r>
              <a:rPr lang="da-DK" dirty="0"/>
              <a:t>L</a:t>
            </a:r>
            <a:r>
              <a:rPr lang="da-DK" dirty="0" smtClean="0"/>
              <a:t>ess accurate compared with SAR</a:t>
            </a:r>
            <a:endParaRPr lang="da-DK" dirty="0"/>
          </a:p>
        </p:txBody>
      </p:sp>
      <p:pic>
        <p:nvPicPr>
          <p:cNvPr id="4" name="Picture 7" descr="http://www.350resources.org.uk/wp-content/uploads/2013/07/cryosat_esa_304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74"/>
          <a:stretch/>
        </p:blipFill>
        <p:spPr bwMode="auto">
          <a:xfrm>
            <a:off x="5399088" y="1719208"/>
            <a:ext cx="3744912" cy="228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89497"/>
            <a:ext cx="3671317" cy="455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89240"/>
            <a:ext cx="1695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13" y="5589240"/>
            <a:ext cx="904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1368172" y="2996952"/>
            <a:ext cx="720080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10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179512" y="1484313"/>
            <a:ext cx="7772400" cy="1143000"/>
          </a:xfrm>
        </p:spPr>
        <p:txBody>
          <a:bodyPr/>
          <a:lstStyle/>
          <a:p>
            <a:r>
              <a:rPr lang="da-DK" altLang="da-DK" dirty="0" smtClean="0"/>
              <a:t>Fjords in </a:t>
            </a:r>
            <a:br>
              <a:rPr lang="da-DK" altLang="da-DK" dirty="0" smtClean="0"/>
            </a:br>
            <a:r>
              <a:rPr lang="da-DK" altLang="da-DK" dirty="0" smtClean="0"/>
              <a:t>Eastern </a:t>
            </a:r>
            <a:br>
              <a:rPr lang="da-DK" altLang="da-DK" dirty="0" smtClean="0"/>
            </a:br>
            <a:r>
              <a:rPr lang="da-DK" altLang="da-DK" dirty="0" smtClean="0"/>
              <a:t>Greenland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35496" y="1815678"/>
            <a:ext cx="7772400" cy="4565650"/>
          </a:xfrm>
        </p:spPr>
        <p:txBody>
          <a:bodyPr/>
          <a:lstStyle/>
          <a:p>
            <a:endParaRPr lang="da-DK" altLang="da-DK" dirty="0" smtClean="0"/>
          </a:p>
          <a:p>
            <a:endParaRPr lang="da-DK" altLang="da-DK" dirty="0" smtClean="0"/>
          </a:p>
        </p:txBody>
      </p:sp>
      <p:sp>
        <p:nvSpPr>
          <p:cNvPr id="17417" name="TextBox 12"/>
          <p:cNvSpPr txBox="1">
            <a:spLocks noChangeArrowheads="1"/>
          </p:cNvSpPr>
          <p:nvPr/>
        </p:nvSpPr>
        <p:spPr bwMode="auto">
          <a:xfrm>
            <a:off x="5940425" y="4860925"/>
            <a:ext cx="98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>
                <a:solidFill>
                  <a:schemeClr val="bg1"/>
                </a:solidFill>
              </a:rPr>
              <a:t>50 km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31" y="-1040"/>
            <a:ext cx="6372200" cy="68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5580063" y="188913"/>
            <a:ext cx="1655762" cy="12954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a-DK" altLang="da-DK"/>
          </a:p>
        </p:txBody>
      </p:sp>
      <p:pic>
        <p:nvPicPr>
          <p:cNvPr id="11" name="Picture 4" descr="Cryosat_Reference_Mission_Zones_3.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2"/>
          <a:stretch/>
        </p:blipFill>
        <p:spPr bwMode="auto">
          <a:xfrm>
            <a:off x="-1146641" y="4005064"/>
            <a:ext cx="4395472" cy="40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17877" y="858198"/>
            <a:ext cx="190308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0000"/>
                </a:solidFill>
              </a:rPr>
              <a:t>Joseph Fjord</a:t>
            </a:r>
          </a:p>
          <a:p>
            <a:r>
              <a:rPr lang="da-DK" b="1" dirty="0" smtClean="0">
                <a:solidFill>
                  <a:srgbClr val="FF0000"/>
                </a:solidFill>
              </a:rPr>
              <a:t>(250 km deep)</a:t>
            </a:r>
            <a:endParaRPr lang="da-DK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0800000">
            <a:off x="6791494" y="857948"/>
            <a:ext cx="576064" cy="35956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788024" y="1557536"/>
            <a:ext cx="2141414" cy="1727448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a-DK" altLang="da-DK"/>
          </a:p>
        </p:txBody>
      </p:sp>
      <p:sp>
        <p:nvSpPr>
          <p:cNvPr id="13" name="TextBox 12"/>
          <p:cNvSpPr txBox="1"/>
          <p:nvPr/>
        </p:nvSpPr>
        <p:spPr>
          <a:xfrm>
            <a:off x="6950355" y="2577762"/>
            <a:ext cx="253306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0000"/>
                </a:solidFill>
              </a:rPr>
              <a:t>Scoresbysund Fjord</a:t>
            </a:r>
          </a:p>
          <a:p>
            <a:r>
              <a:rPr lang="da-DK" b="1" dirty="0" smtClean="0">
                <a:solidFill>
                  <a:srgbClr val="FF0000"/>
                </a:solidFill>
              </a:rPr>
              <a:t>(600 km deep)</a:t>
            </a:r>
            <a:endParaRPr lang="da-D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TU Space">
  <a:themeElements>
    <a:clrScheme name="DTU Space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Spac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TU Sp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TU Corporate UK">
  <a:themeElements>
    <a:clrScheme name="DTU Corporate U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TU Corporate U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25469</TotalTime>
  <Words>570</Words>
  <Application>Microsoft Office PowerPoint</Application>
  <PresentationFormat>On-screen Show (4:3)</PresentationFormat>
  <Paragraphs>110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DTU Space</vt:lpstr>
      <vt:lpstr>DTU Corporate UK</vt:lpstr>
      <vt:lpstr>Coastal Sea Level From Cryosat-2  SAR And SAR-In  Altimetry.      </vt:lpstr>
      <vt:lpstr>Overview </vt:lpstr>
      <vt:lpstr>Conventional (LRM) vs SAR altimetry</vt:lpstr>
      <vt:lpstr>Value of SAR-altimeter foot prints. </vt:lpstr>
      <vt:lpstr>C-2 SAR coastal waveforms</vt:lpstr>
      <vt:lpstr>Near Coastal issues (0-5 km ) </vt:lpstr>
      <vt:lpstr>Coastal C-2 SAR data in complicated regions.  </vt:lpstr>
      <vt:lpstr>Next step.  Can we measure coastal sea level  when altimetry flies over land? </vt:lpstr>
      <vt:lpstr>Fjords in  Eastern  Greenland</vt:lpstr>
      <vt:lpstr>C2 SAR-in coastal sea level within Fjord  </vt:lpstr>
      <vt:lpstr>SARin (phase wrapping). </vt:lpstr>
      <vt:lpstr>Resolving coastal sea level in fjords </vt:lpstr>
      <vt:lpstr>MSSH differences  up to 1 meter </vt:lpstr>
      <vt:lpstr>Summary.  </vt:lpstr>
    </vt:vector>
  </TitlesOfParts>
  <Company>www.skabelondesign.com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DTU</dc:title>
  <dc:creator>SkabelonDesign</dc:creator>
  <cp:lastModifiedBy>Ole Baltazar Andersen</cp:lastModifiedBy>
  <cp:revision>256</cp:revision>
  <dcterms:created xsi:type="dcterms:W3CDTF">2008-01-10T16:59:47Z</dcterms:created>
  <dcterms:modified xsi:type="dcterms:W3CDTF">2014-12-17T14:35:32Z</dcterms:modified>
</cp:coreProperties>
</file>