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327" r:id="rId3"/>
    <p:sldId id="369" r:id="rId4"/>
    <p:sldId id="382" r:id="rId5"/>
    <p:sldId id="387" r:id="rId6"/>
    <p:sldId id="390" r:id="rId7"/>
    <p:sldId id="393" r:id="rId8"/>
    <p:sldId id="391" r:id="rId9"/>
    <p:sldId id="392" r:id="rId10"/>
    <p:sldId id="385" r:id="rId11"/>
    <p:sldId id="377" r:id="rId12"/>
    <p:sldId id="386" r:id="rId13"/>
    <p:sldId id="388" r:id="rId14"/>
    <p:sldId id="380" r:id="rId15"/>
    <p:sldId id="395" r:id="rId16"/>
    <p:sldId id="379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 Baltazar Andersen" initials="OBA" lastIdx="1" clrIdx="0">
    <p:extLst>
      <p:ext uri="{19B8F6BF-5375-455C-9EA6-DF929625EA0E}">
        <p15:presenceInfo xmlns:p15="http://schemas.microsoft.com/office/powerpoint/2012/main" userId="S-1-5-21-4207196655-1284807994-987816898-109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660099"/>
    <a:srgbClr val="000066"/>
    <a:srgbClr val="99CC33"/>
    <a:srgbClr val="33CCFF"/>
    <a:srgbClr val="660066"/>
    <a:srgbClr val="99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7" autoAdjust="0"/>
    <p:restoredTop sz="94665" autoAdjust="0"/>
  </p:normalViewPr>
  <p:slideViewPr>
    <p:cSldViewPr>
      <p:cViewPr>
        <p:scale>
          <a:sx n="64" d="100"/>
          <a:sy n="64" d="100"/>
        </p:scale>
        <p:origin x="7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13:47:25.27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818B515D-A27F-432A-8332-D8670C2E0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DA3AA76-85C5-40A7-BD43-C9059C244E6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5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</a:pPr>
            <a:fld id="{C1A43C09-EF12-4369-B6E0-92089C10BEE6}" type="slidenum">
              <a:rPr lang="da-DK" altLang="da-DK" smtClean="0"/>
              <a:pPr>
                <a:spcBef>
                  <a:spcPct val="0"/>
                </a:spcBef>
              </a:pPr>
              <a:t>1</a:t>
            </a:fld>
            <a:endParaRPr lang="da-DK" altLang="da-DK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18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AA76-85C5-40A7-BD43-C9059C244E64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18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C:\Users\cls\Desktop\DTU_ppt\Til PAW\DTU_LOGOS\Done\DTU Space A 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38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41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lvl="0"/>
            <a:endParaRPr lang="da-DK" noProof="0" smtClean="0"/>
          </a:p>
        </p:txBody>
      </p:sp>
    </p:spTree>
    <p:extLst>
      <p:ext uri="{BB962C8B-B14F-4D97-AF65-F5344CB8AC3E}">
        <p14:creationId xmlns:p14="http://schemas.microsoft.com/office/powerpoint/2010/main" val="999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76151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frise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569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21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7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10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25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56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5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97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3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60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50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4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4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30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07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65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7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pic>
        <p:nvPicPr>
          <p:cNvPr id="1028" name="Picture 9" descr="DTU-DK-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5651500" y="6508750"/>
            <a:ext cx="2741613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a-DK" altLang="da-DK" sz="900" b="1" dirty="0" smtClean="0"/>
              <a:t>NA Cryosat-2workshop </a:t>
            </a:r>
          </a:p>
          <a:p>
            <a:pPr algn="r">
              <a:spcBef>
                <a:spcPct val="0"/>
              </a:spcBef>
              <a:defRPr/>
            </a:pPr>
            <a:r>
              <a:rPr lang="da-DK" altLang="da-DK" sz="900" b="1" dirty="0" smtClean="0"/>
              <a:t> Banff, Canada,</a:t>
            </a:r>
            <a:r>
              <a:rPr lang="da-DK" altLang="da-DK" sz="900" b="1" baseline="0" dirty="0" smtClean="0"/>
              <a:t> March 2017</a:t>
            </a:r>
            <a:r>
              <a:rPr lang="da-DK" altLang="da-DK" sz="900" b="1" dirty="0" smtClean="0"/>
              <a:t> </a:t>
            </a: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8659688" y="6508576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C9621A45-E24A-4B99-952B-7DD4491C4C62}" type="slidenum">
              <a:rPr lang="da-DK" altLang="da-DK" sz="1200" smtClean="0"/>
              <a:pPr>
                <a:spcBef>
                  <a:spcPct val="0"/>
                </a:spcBef>
                <a:defRPr/>
              </a:pPr>
              <a:t>‹#›</a:t>
            </a:fld>
            <a:endParaRPr lang="da-DK" altLang="da-DK" sz="9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pic>
        <p:nvPicPr>
          <p:cNvPr id="2052" name="Picture 7" descr="DTU-DK-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GB" altLang="da-DK" sz="900" smtClean="0"/>
              <a:t>17/04/2008</a:t>
            </a:r>
            <a:endParaRPr lang="da-DK" altLang="da-DK" sz="900" smtClean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a-DK" altLang="da-DK" sz="900" smtClean="0"/>
              <a:t>Presentation name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79B9F4CA-8DFE-4721-AA1F-971CC9F7A837}" type="slidenum">
              <a:rPr lang="da-DK" altLang="da-DK" sz="900" smtClean="0"/>
              <a:pPr>
                <a:spcBef>
                  <a:spcPct val="0"/>
                </a:spcBef>
                <a:defRPr/>
              </a:pPr>
              <a:t>‹#›</a:t>
            </a:fld>
            <a:endParaRPr lang="da-DK" altLang="da-DK" sz="900" smtClean="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900" b="1" smtClean="0"/>
              <a:t>DTU Space,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hyperlink" Target="http://www.google.dk/url?sa=i&amp;rct=j&amp;q=&amp;esrc=s&amp;source=images&amp;cd=&amp;cad=rja&amp;uact=8&amp;ved=0CAcQjRw&amp;url=http://www.mx.dk/nyheder/danmark/story/20569657&amp;ei=RMqQVKGiBKTpywOk3oKgCA&amp;bvm=bv.82001339,d.bGQ&amp;psig=AFQjCNGywp_sgP5udT17rAp3-rSzGSMZVQ&amp;ust=1418861468700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of5kVkFXKHithM&amp;tbnid=HQOf41_1usNm1M:&amp;ved=0CAUQjRw&amp;url=http://www.350resources.org.uk/2013/07/02/antarctica-ice-crater-drains-6-billion-tonnes-of-water-quite-possibly-straight-to-the-ocean/&amp;ei=QvdTUsTUFYWzqgHc6oEg&amp;bvm=bv.53537100,d.aWM&amp;psig=AFQjCNGDqzxddPVmSatk-ZwYt_87z9-dNw&amp;ust=13813208601341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3759175"/>
            <a:ext cx="9144000" cy="1470025"/>
          </a:xfrm>
        </p:spPr>
        <p:txBody>
          <a:bodyPr/>
          <a:lstStyle/>
          <a:p>
            <a:pPr algn="ctr"/>
            <a:r>
              <a:rPr lang="en-GB" sz="3200" dirty="0" smtClean="0"/>
              <a:t>The Great Value of Cryosat-2 </a:t>
            </a:r>
            <a:br>
              <a:rPr lang="en-GB" sz="3200" dirty="0" smtClean="0"/>
            </a:br>
            <a:r>
              <a:rPr lang="en-GB" sz="3200" dirty="0" smtClean="0"/>
              <a:t>SAR and SAR-in for </a:t>
            </a:r>
            <a:br>
              <a:rPr lang="en-GB" sz="3200" dirty="0" smtClean="0"/>
            </a:br>
            <a:r>
              <a:rPr lang="en-GB" sz="3200" dirty="0" smtClean="0"/>
              <a:t>coastal </a:t>
            </a:r>
            <a:r>
              <a:rPr lang="en-GB" sz="3200" dirty="0" smtClean="0"/>
              <a:t>sea </a:t>
            </a:r>
            <a:r>
              <a:rPr lang="en-GB" sz="3200" dirty="0"/>
              <a:t>l</a:t>
            </a:r>
            <a:r>
              <a:rPr lang="en-GB" sz="3200" dirty="0" smtClean="0"/>
              <a:t>evel </a:t>
            </a:r>
            <a:r>
              <a:rPr lang="en-GB" sz="3200" dirty="0" smtClean="0"/>
              <a:t>monitoring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en-GB" altLang="da-DK" sz="3200" dirty="0" smtClean="0"/>
              <a:t/>
            </a:r>
            <a:br>
              <a:rPr lang="en-GB" altLang="da-DK" sz="3200" dirty="0" smtClean="0"/>
            </a:br>
            <a:r>
              <a:rPr lang="en-GB" altLang="da-DK" sz="3200" dirty="0" smtClean="0"/>
              <a:t/>
            </a:r>
            <a:br>
              <a:rPr lang="en-GB" altLang="da-DK" sz="3200" dirty="0" smtClean="0"/>
            </a:br>
            <a:r>
              <a:rPr lang="en-GB" altLang="da-DK" sz="3200" dirty="0" smtClean="0"/>
              <a:t/>
            </a:r>
            <a:br>
              <a:rPr lang="en-GB" altLang="da-DK" sz="3200" dirty="0" smtClean="0"/>
            </a:br>
            <a:r>
              <a:rPr lang="en-GB" altLang="da-DK" sz="3200" dirty="0" smtClean="0"/>
              <a:t/>
            </a:r>
            <a:br>
              <a:rPr lang="en-GB" altLang="da-DK" sz="3200" dirty="0" smtClean="0"/>
            </a:br>
            <a:endParaRPr lang="da-DK" altLang="da-DK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483149"/>
            <a:ext cx="7750175" cy="1169987"/>
          </a:xfrm>
        </p:spPr>
        <p:txBody>
          <a:bodyPr/>
          <a:lstStyle/>
          <a:p>
            <a:pPr algn="ctr" eaLnBrk="1" hangingPunct="1"/>
            <a:r>
              <a:rPr lang="da-DK" altLang="da-DK" sz="2400" b="1" dirty="0" smtClean="0"/>
              <a:t>Ole B. Andersen, Adil </a:t>
            </a:r>
            <a:r>
              <a:rPr lang="da-DK" altLang="da-DK" sz="2400" b="1" dirty="0" err="1" smtClean="0"/>
              <a:t>Abulaitijiang</a:t>
            </a:r>
            <a:endParaRPr lang="da-DK" altLang="da-DK" sz="2400" b="1" dirty="0" smtClean="0"/>
          </a:p>
          <a:p>
            <a:pPr algn="ctr" eaLnBrk="1" hangingPunct="1"/>
            <a:r>
              <a:rPr lang="da-DK" altLang="da-DK" sz="2400" b="1" dirty="0" smtClean="0"/>
              <a:t>L. </a:t>
            </a:r>
            <a:r>
              <a:rPr lang="da-DK" altLang="da-DK" sz="2400" b="1" dirty="0" err="1" smtClean="0"/>
              <a:t>Stenseng</a:t>
            </a:r>
            <a:r>
              <a:rPr lang="da-DK" altLang="da-DK" sz="2400" b="1" dirty="0" smtClean="0"/>
              <a:t>, P. Knudsen</a:t>
            </a:r>
            <a:endParaRPr lang="da-DK" altLang="da-DK" sz="2400" b="1" dirty="0" smtClean="0"/>
          </a:p>
          <a:p>
            <a:pPr algn="ctr" eaLnBrk="1" hangingPunct="1"/>
            <a:r>
              <a:rPr lang="da-DK" altLang="da-DK" sz="2400" b="1" dirty="0" smtClean="0"/>
              <a:t>M. </a:t>
            </a:r>
            <a:r>
              <a:rPr lang="da-DK" altLang="da-DK" sz="2400" b="1" dirty="0" err="1" smtClean="0"/>
              <a:t>Idzanovic</a:t>
            </a:r>
            <a:r>
              <a:rPr lang="da-DK" altLang="da-DK" sz="2400" b="1" dirty="0" smtClean="0"/>
              <a:t> and O. </a:t>
            </a:r>
            <a:r>
              <a:rPr lang="da-DK" altLang="da-DK" sz="2400" b="1" dirty="0" err="1" smtClean="0"/>
              <a:t>Vegard</a:t>
            </a:r>
            <a:r>
              <a:rPr lang="da-DK" altLang="da-DK" sz="2400" b="1" dirty="0" smtClean="0"/>
              <a:t> (NMBU)</a:t>
            </a:r>
          </a:p>
          <a:p>
            <a:pPr algn="ctr" eaLnBrk="1" hangingPunct="1"/>
            <a:endParaRPr lang="da-DK" altLang="da-DK" sz="1800" b="1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94225" y="3011488"/>
            <a:ext cx="184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da-DK" sz="3200" b="1">
                <a:solidFill>
                  <a:srgbClr val="000099"/>
                </a:solidFill>
              </a:rPr>
              <a:t/>
            </a:r>
            <a:br>
              <a:rPr lang="en-GB" altLang="da-DK" sz="3200" b="1">
                <a:solidFill>
                  <a:srgbClr val="000099"/>
                </a:solidFill>
              </a:rPr>
            </a:br>
            <a:endParaRPr lang="da-DK" altLang="da-DK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79512" y="1484313"/>
            <a:ext cx="7772400" cy="1143000"/>
          </a:xfrm>
        </p:spPr>
        <p:txBody>
          <a:bodyPr/>
          <a:lstStyle/>
          <a:p>
            <a:r>
              <a:rPr lang="da-DK" altLang="da-DK" dirty="0" smtClean="0"/>
              <a:t>Fjords in </a:t>
            </a:r>
            <a:br>
              <a:rPr lang="da-DK" altLang="da-DK" dirty="0" smtClean="0"/>
            </a:br>
            <a:r>
              <a:rPr lang="da-DK" altLang="da-DK" dirty="0" smtClean="0"/>
              <a:t>Eastern </a:t>
            </a:r>
            <a:br>
              <a:rPr lang="da-DK" altLang="da-DK" dirty="0" smtClean="0"/>
            </a:br>
            <a:r>
              <a:rPr lang="da-DK" altLang="da-DK" dirty="0" smtClean="0"/>
              <a:t>Greenland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35496" y="1815678"/>
            <a:ext cx="7772400" cy="4565650"/>
          </a:xfrm>
        </p:spPr>
        <p:txBody>
          <a:bodyPr/>
          <a:lstStyle/>
          <a:p>
            <a:endParaRPr lang="da-DK" altLang="da-DK" dirty="0" smtClean="0"/>
          </a:p>
          <a:p>
            <a:endParaRPr lang="da-DK" altLang="da-DK" dirty="0" smtClean="0"/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5940425" y="4860925"/>
            <a:ext cx="98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</a:rPr>
              <a:t>50 km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31" y="-1040"/>
            <a:ext cx="6372200" cy="68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580063" y="188913"/>
            <a:ext cx="1655762" cy="12954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pic>
        <p:nvPicPr>
          <p:cNvPr id="11" name="Picture 4" descr="Cryosat_Reference_Mission_Zones_3.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2"/>
          <a:stretch/>
        </p:blipFill>
        <p:spPr bwMode="auto">
          <a:xfrm>
            <a:off x="-1146641" y="4005064"/>
            <a:ext cx="4395472" cy="40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7877" y="858198"/>
            <a:ext cx="190308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Joseph Fjord</a:t>
            </a:r>
          </a:p>
          <a:p>
            <a:r>
              <a:rPr lang="da-DK" b="1" dirty="0" smtClean="0">
                <a:solidFill>
                  <a:srgbClr val="FF0000"/>
                </a:solidFill>
              </a:rPr>
              <a:t>(250 km deep)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6791494" y="857948"/>
            <a:ext cx="576064" cy="359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88024" y="1557536"/>
            <a:ext cx="2141414" cy="1727448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sp>
        <p:nvSpPr>
          <p:cNvPr id="13" name="TextBox 12"/>
          <p:cNvSpPr txBox="1"/>
          <p:nvPr/>
        </p:nvSpPr>
        <p:spPr>
          <a:xfrm>
            <a:off x="6950355" y="2577762"/>
            <a:ext cx="253306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Scoresbysund Fjord</a:t>
            </a:r>
          </a:p>
          <a:p>
            <a:r>
              <a:rPr lang="da-DK" b="1" dirty="0" smtClean="0">
                <a:solidFill>
                  <a:srgbClr val="FF0000"/>
                </a:solidFill>
              </a:rPr>
              <a:t>(600 km deep)</a:t>
            </a:r>
            <a:endParaRPr lang="da-D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387424"/>
            <a:ext cx="7772400" cy="1143000"/>
          </a:xfrm>
        </p:spPr>
        <p:txBody>
          <a:bodyPr/>
          <a:lstStyle/>
          <a:p>
            <a:r>
              <a:rPr lang="da-DK" dirty="0" smtClean="0"/>
              <a:t>Resolving coastal sea level in fjords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2268"/>
            <a:ext cx="7766042" cy="47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942" y="5592142"/>
            <a:ext cx="667362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10 Years of Envisat-2 gave 93 SLA (20 Hz </a:t>
            </a:r>
            <a:r>
              <a:rPr lang="da-DK" b="1" dirty="0" err="1" smtClean="0"/>
              <a:t>obs</a:t>
            </a:r>
            <a:r>
              <a:rPr lang="da-DK" b="1" dirty="0" smtClean="0"/>
              <a:t>). </a:t>
            </a:r>
          </a:p>
          <a:p>
            <a:r>
              <a:rPr lang="da-DK" b="1" dirty="0"/>
              <a:t>5</a:t>
            </a:r>
            <a:r>
              <a:rPr lang="da-DK" b="1" dirty="0" smtClean="0"/>
              <a:t> years of Cryosat &gt; 1000 (20 Hz Sea Level Obs)</a:t>
            </a:r>
          </a:p>
          <a:p>
            <a:r>
              <a:rPr lang="da-DK" b="1" dirty="0" smtClean="0"/>
              <a:t>RMS (Envisat) = 1.1 meter, RMS (Cryosat) = 62/61 cm.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455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287531"/>
            <a:ext cx="7772400" cy="1143000"/>
          </a:xfrm>
        </p:spPr>
        <p:txBody>
          <a:bodyPr/>
          <a:lstStyle/>
          <a:p>
            <a:r>
              <a:rPr lang="da-DK" dirty="0" smtClean="0"/>
              <a:t>C2 SAR-in coastal sea level within Fjord 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96027" cy="59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38947" r="74072" b="34564"/>
          <a:stretch/>
        </p:blipFill>
        <p:spPr bwMode="auto">
          <a:xfrm>
            <a:off x="5027614" y="836712"/>
            <a:ext cx="3584868" cy="549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691680" y="3284984"/>
            <a:ext cx="792088" cy="1512168"/>
          </a:xfrm>
          <a:prstGeom prst="rect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5" y="853238"/>
            <a:ext cx="9058795" cy="5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11413" y="23813"/>
            <a:ext cx="7772400" cy="1143000"/>
          </a:xfrm>
        </p:spPr>
        <p:txBody>
          <a:bodyPr/>
          <a:lstStyle/>
          <a:p>
            <a:r>
              <a:rPr lang="da-DK" altLang="da-DK" dirty="0" smtClean="0"/>
              <a:t>SARin (phase wrapping).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7504" y="1268413"/>
            <a:ext cx="7915721" cy="4565650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/>
              <a:t>Obs from outside</a:t>
            </a:r>
          </a:p>
          <a:p>
            <a:pPr marL="0" indent="0">
              <a:buNone/>
            </a:pPr>
            <a:r>
              <a:rPr lang="da-DK" altLang="da-DK" sz="1800" b="1" dirty="0" smtClean="0"/>
              <a:t>Main beam (3 Db)</a:t>
            </a:r>
          </a:p>
          <a:p>
            <a:pPr marL="0" indent="0">
              <a:buNone/>
            </a:pPr>
            <a:r>
              <a:rPr lang="da-DK" altLang="da-DK" sz="1800" b="1" dirty="0" smtClean="0"/>
              <a:t>Are phase wrapped.</a:t>
            </a:r>
          </a:p>
          <a:p>
            <a:pPr marL="0" indent="0">
              <a:buNone/>
            </a:pPr>
            <a:r>
              <a:rPr lang="da-DK" altLang="da-DK" sz="1800" b="1" dirty="0" smtClean="0"/>
              <a:t>Correcting these</a:t>
            </a:r>
          </a:p>
          <a:p>
            <a:pPr marL="0" indent="0">
              <a:buNone/>
            </a:pPr>
            <a:r>
              <a:rPr lang="da-DK" altLang="da-DK" sz="1800" b="1" dirty="0" smtClean="0"/>
              <a:t>We retrieved SSH</a:t>
            </a:r>
          </a:p>
          <a:p>
            <a:pPr marL="0" indent="0">
              <a:buNone/>
            </a:pPr>
            <a:r>
              <a:rPr lang="da-DK" altLang="da-DK" sz="1800" b="1" dirty="0" smtClean="0"/>
              <a:t>When C-2 flies up </a:t>
            </a:r>
          </a:p>
          <a:p>
            <a:pPr marL="0" indent="0">
              <a:buNone/>
            </a:pPr>
            <a:r>
              <a:rPr lang="da-DK" altLang="da-DK" sz="1800" b="1" dirty="0" smtClean="0"/>
              <a:t>to 13 km INLAND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484313"/>
            <a:ext cx="64865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393" y="1446987"/>
            <a:ext cx="6477682" cy="4831576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81" y="1357700"/>
            <a:ext cx="6515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11" y="1446987"/>
            <a:ext cx="6477682" cy="483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" y="2348880"/>
            <a:ext cx="8849989" cy="39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0750" y="1328192"/>
            <a:ext cx="7772400" cy="1143000"/>
          </a:xfrm>
        </p:spPr>
        <p:txBody>
          <a:bodyPr/>
          <a:lstStyle/>
          <a:p>
            <a:r>
              <a:rPr lang="da-DK" altLang="da-DK" dirty="0" err="1" smtClean="0"/>
              <a:t>We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need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update</a:t>
            </a:r>
            <a:r>
              <a:rPr lang="da-DK" altLang="da-DK" dirty="0" smtClean="0"/>
              <a:t> </a:t>
            </a:r>
            <a:br>
              <a:rPr lang="da-DK" altLang="da-DK" dirty="0" smtClean="0"/>
            </a:br>
            <a:r>
              <a:rPr lang="da-DK" altLang="da-DK" dirty="0" err="1" smtClean="0"/>
              <a:t>current</a:t>
            </a:r>
            <a:r>
              <a:rPr lang="da-DK" altLang="da-DK" dirty="0" smtClean="0"/>
              <a:t> </a:t>
            </a:r>
            <a:r>
              <a:rPr lang="da-DK" altLang="da-DK" dirty="0" smtClean="0"/>
              <a:t>MSSH models</a:t>
            </a:r>
            <a:br>
              <a:rPr lang="da-DK" altLang="da-DK" dirty="0" smtClean="0"/>
            </a:br>
            <a:r>
              <a:rPr lang="da-DK" altLang="da-DK" dirty="0" smtClean="0"/>
              <a:t>to </a:t>
            </a:r>
            <a:r>
              <a:rPr lang="da-DK" altLang="da-DK" dirty="0" err="1" smtClean="0"/>
              <a:t>obtain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full</a:t>
            </a:r>
            <a:r>
              <a:rPr lang="da-DK" altLang="da-DK" dirty="0" smtClean="0"/>
              <a:t> potential </a:t>
            </a:r>
            <a:br>
              <a:rPr lang="da-DK" altLang="da-DK" dirty="0" smtClean="0"/>
            </a:br>
            <a:r>
              <a:rPr lang="da-DK" altLang="da-DK" dirty="0" smtClean="0"/>
              <a:t>of C2 data in </a:t>
            </a:r>
            <a:r>
              <a:rPr lang="da-DK" altLang="da-DK" dirty="0" err="1" smtClean="0"/>
              <a:t>coastal</a:t>
            </a:r>
            <a:r>
              <a:rPr lang="da-DK" altLang="da-DK" dirty="0" smtClean="0"/>
              <a:t> </a:t>
            </a:r>
            <a:br>
              <a:rPr lang="da-DK" altLang="da-DK" dirty="0" smtClean="0"/>
            </a:br>
            <a:r>
              <a:rPr lang="da-DK" altLang="da-DK" dirty="0" smtClean="0"/>
              <a:t>regions. 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>
            <a:off x="4067944" y="4868863"/>
            <a:ext cx="0" cy="5762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7" name="Right Arrow 8"/>
          <p:cNvSpPr>
            <a:spLocks noChangeArrowheads="1"/>
          </p:cNvSpPr>
          <p:nvPr/>
        </p:nvSpPr>
        <p:spPr bwMode="auto">
          <a:xfrm rot="-5400000">
            <a:off x="8389144" y="3933032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sp>
        <p:nvSpPr>
          <p:cNvPr id="18438" name="Right Arrow 10"/>
          <p:cNvSpPr>
            <a:spLocks noChangeArrowheads="1"/>
          </p:cNvSpPr>
          <p:nvPr/>
        </p:nvSpPr>
        <p:spPr bwMode="auto">
          <a:xfrm rot="5400000">
            <a:off x="987329" y="4644666"/>
            <a:ext cx="6477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7667625" y="4868863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b="1"/>
              <a:t>Open Ocean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6" y="116632"/>
            <a:ext cx="4419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5508104" y="836712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508104" y="836712"/>
            <a:ext cx="2159521" cy="15121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1966073">
            <a:off x="6419565" y="1457812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FF0000"/>
                </a:solidFill>
              </a:rPr>
              <a:t>200 km </a:t>
            </a:r>
            <a:endParaRPr lang="da-D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627784" y="197768"/>
            <a:ext cx="7772400" cy="1143000"/>
          </a:xfrm>
        </p:spPr>
        <p:txBody>
          <a:bodyPr/>
          <a:lstStyle/>
          <a:p>
            <a:r>
              <a:rPr lang="da-DK" altLang="da-DK" sz="3600" dirty="0" smtClean="0"/>
              <a:t>Summary. </a:t>
            </a:r>
            <a:br>
              <a:rPr lang="da-DK" altLang="da-DK" sz="3600" dirty="0" smtClean="0"/>
            </a:br>
            <a:endParaRPr lang="da-DK" altLang="da-DK" sz="3600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83575" cy="4565650"/>
          </a:xfrm>
        </p:spPr>
        <p:txBody>
          <a:bodyPr/>
          <a:lstStyle/>
          <a:p>
            <a:r>
              <a:rPr lang="da-DK" altLang="da-DK" sz="1800" b="1" dirty="0" smtClean="0"/>
              <a:t>With Cryosat-2 SAR and </a:t>
            </a:r>
            <a:r>
              <a:rPr lang="da-DK" altLang="da-DK" sz="1800" b="1" dirty="0" smtClean="0"/>
              <a:t>SAR-in a new </a:t>
            </a:r>
            <a:r>
              <a:rPr lang="da-DK" altLang="da-DK" sz="1800" b="1" dirty="0" smtClean="0"/>
              <a:t>era for coastal altimetry has been initiated. </a:t>
            </a:r>
          </a:p>
          <a:p>
            <a:endParaRPr lang="da-DK" altLang="da-DK" sz="1800" b="1" dirty="0" smtClean="0"/>
          </a:p>
          <a:p>
            <a:r>
              <a:rPr lang="da-DK" altLang="da-DK" sz="1800" b="1" dirty="0" smtClean="0"/>
              <a:t>With SAR-in we can retrieve sea level information all the way to </a:t>
            </a:r>
            <a:r>
              <a:rPr lang="da-DK" altLang="da-DK" sz="1800" b="1" dirty="0" smtClean="0"/>
              <a:t>the </a:t>
            </a:r>
            <a:r>
              <a:rPr lang="da-DK" altLang="da-DK" sz="1800" b="1" dirty="0" err="1" smtClean="0"/>
              <a:t>coast</a:t>
            </a:r>
            <a:r>
              <a:rPr lang="da-DK" altLang="da-DK" sz="1800" b="1" dirty="0" smtClean="0"/>
              <a:t> and under favorable </a:t>
            </a:r>
            <a:r>
              <a:rPr lang="da-DK" altLang="da-DK" sz="1800" b="1" dirty="0" err="1" smtClean="0"/>
              <a:t>conditions</a:t>
            </a:r>
            <a:r>
              <a:rPr lang="da-DK" altLang="da-DK" sz="1800" b="1" dirty="0" smtClean="0"/>
              <a:t> ”</a:t>
            </a:r>
            <a:r>
              <a:rPr lang="da-DK" altLang="da-DK" sz="1800" b="1" dirty="0" err="1" smtClean="0"/>
              <a:t>byond</a:t>
            </a:r>
            <a:r>
              <a:rPr lang="da-DK" altLang="da-DK" sz="1800" b="1" dirty="0" smtClean="0"/>
              <a:t>”  </a:t>
            </a:r>
            <a:endParaRPr lang="da-DK" altLang="da-DK" sz="1800" b="1" dirty="0"/>
          </a:p>
          <a:p>
            <a:endParaRPr lang="da-DK" altLang="da-DK" sz="1800" b="1" dirty="0" smtClean="0"/>
          </a:p>
          <a:p>
            <a:r>
              <a:rPr lang="da-DK" altLang="da-DK" sz="1800" b="1" dirty="0" err="1" smtClean="0"/>
              <a:t>Existing</a:t>
            </a:r>
            <a:r>
              <a:rPr lang="da-DK" altLang="da-DK" sz="1800" b="1" dirty="0" smtClean="0"/>
              <a:t> </a:t>
            </a:r>
            <a:r>
              <a:rPr lang="da-DK" altLang="da-DK" sz="1800" b="1" dirty="0" smtClean="0"/>
              <a:t>range and geophysical models must be revisited to </a:t>
            </a:r>
            <a:r>
              <a:rPr lang="da-DK" altLang="da-DK" sz="1800" b="1" dirty="0" err="1" smtClean="0"/>
              <a:t>enhance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accuracy</a:t>
            </a:r>
            <a:r>
              <a:rPr lang="da-DK" altLang="da-DK" sz="1800" b="1" dirty="0" smtClean="0"/>
              <a:t>. </a:t>
            </a:r>
            <a:r>
              <a:rPr lang="da-DK" altLang="da-DK" sz="1800" b="1" dirty="0" err="1" smtClean="0"/>
              <a:t>Particularly</a:t>
            </a:r>
            <a:r>
              <a:rPr lang="da-DK" altLang="da-DK" sz="1800" b="1" dirty="0" smtClean="0"/>
              <a:t> </a:t>
            </a:r>
            <a:r>
              <a:rPr lang="da-DK" altLang="da-DK" sz="1800" b="1" dirty="0" smtClean="0"/>
              <a:t>in </a:t>
            </a:r>
            <a:r>
              <a:rPr lang="da-DK" altLang="da-DK" sz="1800" b="1" dirty="0" smtClean="0"/>
              <a:t>”complicated coastal regions” (fjords and sounds</a:t>
            </a:r>
            <a:r>
              <a:rPr lang="da-DK" altLang="da-DK" sz="1800" b="1" dirty="0" smtClean="0"/>
              <a:t>)</a:t>
            </a:r>
          </a:p>
          <a:p>
            <a:endParaRPr lang="da-DK" altLang="da-DK" sz="1800" b="1" dirty="0"/>
          </a:p>
          <a:p>
            <a:r>
              <a:rPr lang="da-DK" altLang="da-DK" sz="1800" b="1" dirty="0" err="1" smtClean="0"/>
              <a:t>Particulaly</a:t>
            </a:r>
            <a:r>
              <a:rPr lang="da-DK" altLang="da-DK" sz="1800" b="1" dirty="0" smtClean="0"/>
              <a:t> MSS </a:t>
            </a:r>
            <a:r>
              <a:rPr lang="da-DK" altLang="da-DK" sz="1800" b="1" dirty="0" err="1" smtClean="0"/>
              <a:t>should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be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updated</a:t>
            </a:r>
            <a:r>
              <a:rPr lang="da-DK" altLang="da-DK" sz="1800" b="1" dirty="0" smtClean="0"/>
              <a:t> </a:t>
            </a:r>
          </a:p>
          <a:p>
            <a:pPr lvl="1"/>
            <a:r>
              <a:rPr lang="da-DK" altLang="da-DK" sz="1800" b="1" dirty="0" smtClean="0"/>
              <a:t>side </a:t>
            </a:r>
            <a:r>
              <a:rPr lang="da-DK" altLang="da-DK" sz="1800" b="1" dirty="0" err="1" smtClean="0"/>
              <a:t>effect</a:t>
            </a:r>
            <a:r>
              <a:rPr lang="da-DK" altLang="da-DK" sz="1800" b="1" dirty="0" smtClean="0"/>
              <a:t>: </a:t>
            </a:r>
            <a:r>
              <a:rPr lang="da-DK" altLang="da-DK" sz="1800" b="1" dirty="0" err="1" smtClean="0"/>
              <a:t>will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result</a:t>
            </a:r>
            <a:r>
              <a:rPr lang="da-DK" altLang="da-DK" sz="1800" b="1" dirty="0" smtClean="0"/>
              <a:t> in </a:t>
            </a:r>
            <a:r>
              <a:rPr lang="da-DK" altLang="da-DK" sz="1800" b="1" dirty="0" err="1" smtClean="0"/>
              <a:t>better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coastal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gravity</a:t>
            </a:r>
            <a:r>
              <a:rPr lang="da-DK" altLang="da-DK" sz="1800" b="1" dirty="0" smtClean="0"/>
              <a:t> </a:t>
            </a:r>
            <a:endParaRPr lang="da-DK" altLang="da-DK" sz="1800" b="1" dirty="0" smtClean="0"/>
          </a:p>
          <a:p>
            <a:endParaRPr lang="da-DK" altLang="da-DK" sz="1800" b="1" dirty="0" smtClean="0"/>
          </a:p>
          <a:p>
            <a:r>
              <a:rPr lang="da-DK" altLang="da-DK" sz="1800" b="1" dirty="0" smtClean="0"/>
              <a:t>The </a:t>
            </a:r>
            <a:r>
              <a:rPr lang="da-DK" altLang="da-DK" sz="1800" b="1" dirty="0" err="1" smtClean="0"/>
              <a:t>pros</a:t>
            </a:r>
            <a:r>
              <a:rPr lang="da-DK" altLang="da-DK" sz="1800" b="1" dirty="0" smtClean="0"/>
              <a:t>/cons of </a:t>
            </a:r>
            <a:r>
              <a:rPr lang="da-DK" altLang="da-DK" sz="1800" b="1" dirty="0" smtClean="0"/>
              <a:t>SAR-in </a:t>
            </a:r>
            <a:r>
              <a:rPr lang="da-DK" altLang="da-DK" sz="1800" b="1" dirty="0" err="1" smtClean="0"/>
              <a:t>vs</a:t>
            </a:r>
            <a:r>
              <a:rPr lang="da-DK" altLang="da-DK" sz="1800" b="1" dirty="0" smtClean="0"/>
              <a:t> SAR </a:t>
            </a:r>
            <a:r>
              <a:rPr lang="da-DK" altLang="da-DK" sz="1800" b="1" dirty="0" smtClean="0"/>
              <a:t>for </a:t>
            </a:r>
            <a:r>
              <a:rPr lang="da-DK" altLang="da-DK" sz="1800" b="1" dirty="0" err="1" smtClean="0"/>
              <a:t>coastal</a:t>
            </a:r>
            <a:r>
              <a:rPr lang="da-DK" altLang="da-DK" sz="1800" b="1" dirty="0" smtClean="0"/>
              <a:t> regions must </a:t>
            </a:r>
            <a:r>
              <a:rPr lang="da-DK" altLang="da-DK" sz="1800" b="1" dirty="0" err="1" smtClean="0"/>
              <a:t>be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further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investigated</a:t>
            </a:r>
            <a:r>
              <a:rPr lang="da-DK" altLang="da-DK" sz="1800" b="1" dirty="0" smtClean="0"/>
              <a:t>/</a:t>
            </a:r>
            <a:r>
              <a:rPr lang="da-DK" altLang="da-DK" sz="1800" b="1" dirty="0" err="1" smtClean="0"/>
              <a:t>understood</a:t>
            </a:r>
            <a:r>
              <a:rPr lang="da-DK" altLang="da-DK" sz="1800" b="1" dirty="0" smtClean="0"/>
              <a:t> for future missions. </a:t>
            </a:r>
            <a:endParaRPr lang="da-DK" altLang="da-DK" sz="1800" b="1" dirty="0" smtClean="0"/>
          </a:p>
          <a:p>
            <a:endParaRPr lang="da-DK" altLang="da-DK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987824" y="-243408"/>
            <a:ext cx="7772400" cy="1143000"/>
          </a:xfrm>
        </p:spPr>
        <p:txBody>
          <a:bodyPr/>
          <a:lstStyle/>
          <a:p>
            <a:r>
              <a:rPr lang="da-DK" altLang="da-DK" dirty="0" smtClean="0"/>
              <a:t>Overview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69616" y="1124744"/>
            <a:ext cx="8622864" cy="4565650"/>
          </a:xfrm>
        </p:spPr>
        <p:txBody>
          <a:bodyPr/>
          <a:lstStyle/>
          <a:p>
            <a:r>
              <a:rPr lang="da-DK" altLang="da-DK" sz="1800" b="1" dirty="0" smtClean="0"/>
              <a:t>Costal sea level from </a:t>
            </a:r>
            <a:r>
              <a:rPr lang="da-DK" altLang="da-DK" sz="1800" b="1" dirty="0" smtClean="0"/>
              <a:t>C2 (LRM </a:t>
            </a:r>
            <a:r>
              <a:rPr lang="da-DK" altLang="da-DK" sz="1800" b="1" dirty="0" smtClean="0"/>
              <a:t>vs SAR vs SAR-in)</a:t>
            </a:r>
          </a:p>
          <a:p>
            <a:endParaRPr lang="da-DK" altLang="da-DK" sz="1800" b="1" dirty="0" smtClean="0"/>
          </a:p>
          <a:p>
            <a:r>
              <a:rPr lang="da-DK" altLang="da-DK" sz="1800" b="1" dirty="0" smtClean="0"/>
              <a:t>SAR(in) </a:t>
            </a:r>
            <a:r>
              <a:rPr lang="da-DK" altLang="da-DK" sz="1800" b="1" dirty="0" err="1" smtClean="0"/>
              <a:t>altimetry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along</a:t>
            </a:r>
            <a:r>
              <a:rPr lang="da-DK" altLang="da-DK" sz="1800" b="1" dirty="0" smtClean="0"/>
              <a:t> simple </a:t>
            </a:r>
            <a:r>
              <a:rPr lang="da-DK" altLang="da-DK" sz="1800" b="1" dirty="0" err="1" smtClean="0"/>
              <a:t>coastlines</a:t>
            </a:r>
            <a:r>
              <a:rPr lang="da-DK" altLang="da-DK" sz="1800" b="1" dirty="0" smtClean="0"/>
              <a:t> </a:t>
            </a:r>
          </a:p>
          <a:p>
            <a:pPr lvl="1"/>
            <a:r>
              <a:rPr lang="da-DK" altLang="da-DK" sz="1800" b="1" dirty="0" err="1"/>
              <a:t>Cryosat</a:t>
            </a:r>
            <a:r>
              <a:rPr lang="da-DK" altLang="da-DK" sz="1800" b="1" dirty="0"/>
              <a:t> </a:t>
            </a:r>
            <a:r>
              <a:rPr lang="da-DK" altLang="da-DK" sz="1800" b="1" dirty="0" smtClean="0"/>
              <a:t>measures all the </a:t>
            </a:r>
            <a:r>
              <a:rPr lang="da-DK" altLang="da-DK" sz="1800" b="1" dirty="0" err="1" smtClean="0"/>
              <a:t>way</a:t>
            </a:r>
            <a:r>
              <a:rPr lang="da-DK" altLang="da-DK" sz="1800" b="1" dirty="0" smtClean="0"/>
              <a:t> </a:t>
            </a:r>
            <a:r>
              <a:rPr lang="da-DK" altLang="da-DK" sz="1800" b="1" dirty="0" smtClean="0">
                <a:solidFill>
                  <a:srgbClr val="FF0000"/>
                </a:solidFill>
              </a:rPr>
              <a:t>to</a:t>
            </a:r>
            <a:r>
              <a:rPr lang="da-DK" altLang="da-DK" sz="1800" b="1" dirty="0" smtClean="0"/>
              <a:t> </a:t>
            </a:r>
            <a:r>
              <a:rPr lang="da-DK" altLang="da-DK" sz="1800" b="1" dirty="0"/>
              <a:t>the </a:t>
            </a:r>
            <a:r>
              <a:rPr lang="da-DK" altLang="da-DK" sz="1800" b="1" dirty="0" err="1"/>
              <a:t>coast</a:t>
            </a:r>
            <a:r>
              <a:rPr lang="da-DK" altLang="da-DK" sz="1800" b="1" dirty="0"/>
              <a:t>.</a:t>
            </a:r>
          </a:p>
          <a:p>
            <a:pPr lvl="1"/>
            <a:r>
              <a:rPr lang="da-DK" altLang="da-DK" sz="1800" b="1" dirty="0" smtClean="0"/>
              <a:t>Storm </a:t>
            </a:r>
            <a:r>
              <a:rPr lang="da-DK" altLang="da-DK" sz="1800" b="1" dirty="0" err="1" smtClean="0"/>
              <a:t>surge</a:t>
            </a:r>
            <a:r>
              <a:rPr lang="da-DK" altLang="da-DK" sz="1800" b="1" dirty="0" smtClean="0"/>
              <a:t> Bodil/Xavier </a:t>
            </a:r>
          </a:p>
          <a:p>
            <a:pPr lvl="1"/>
            <a:endParaRPr lang="da-DK" altLang="da-DK" sz="1800" b="1" dirty="0" smtClean="0"/>
          </a:p>
          <a:p>
            <a:r>
              <a:rPr lang="da-DK" altLang="da-DK" sz="1800" b="1" dirty="0" smtClean="0"/>
              <a:t>SAR(in) </a:t>
            </a:r>
            <a:r>
              <a:rPr lang="da-DK" altLang="da-DK" sz="1800" b="1" dirty="0" err="1" smtClean="0"/>
              <a:t>altimetry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along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complicated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coastlines</a:t>
            </a:r>
            <a:r>
              <a:rPr lang="da-DK" altLang="da-DK" sz="1800" b="1" dirty="0" smtClean="0"/>
              <a:t>. </a:t>
            </a:r>
          </a:p>
          <a:p>
            <a:pPr lvl="1"/>
            <a:r>
              <a:rPr lang="da-DK" altLang="da-DK" sz="1800" b="1" dirty="0" err="1" smtClean="0"/>
              <a:t>Comparison</a:t>
            </a:r>
            <a:r>
              <a:rPr lang="da-DK" altLang="da-DK" sz="1800" b="1" dirty="0" smtClean="0"/>
              <a:t> with TG </a:t>
            </a:r>
            <a:r>
              <a:rPr lang="da-DK" altLang="da-DK" sz="1800" b="1" dirty="0" smtClean="0"/>
              <a:t>+ </a:t>
            </a:r>
            <a:r>
              <a:rPr lang="da-DK" altLang="da-DK" sz="1800" b="1" dirty="0" err="1" smtClean="0"/>
              <a:t>conventional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altimetry</a:t>
            </a:r>
            <a:r>
              <a:rPr lang="da-DK" altLang="da-DK" sz="1800" b="1" dirty="0" smtClean="0"/>
              <a:t>. </a:t>
            </a:r>
          </a:p>
          <a:p>
            <a:pPr lvl="1"/>
            <a:endParaRPr lang="da-DK" altLang="da-DK" sz="1800" b="1" dirty="0" smtClean="0"/>
          </a:p>
          <a:p>
            <a:r>
              <a:rPr lang="da-DK" altLang="da-DK" sz="1800" b="1" dirty="0" smtClean="0"/>
              <a:t>SAR-in altimetry in </a:t>
            </a:r>
            <a:r>
              <a:rPr lang="da-DK" altLang="da-DK" sz="1800" b="1" dirty="0" err="1" smtClean="0"/>
              <a:t>complicated</a:t>
            </a:r>
            <a:r>
              <a:rPr lang="da-DK" altLang="da-DK" sz="1800" b="1" dirty="0" smtClean="0"/>
              <a:t> fjords. </a:t>
            </a:r>
          </a:p>
          <a:p>
            <a:pPr lvl="1"/>
            <a:r>
              <a:rPr lang="da-DK" altLang="da-DK" sz="1800" b="1" dirty="0" smtClean="0"/>
              <a:t>Greenland Fjords.  </a:t>
            </a:r>
            <a:endParaRPr lang="da-DK" altLang="da-DK" sz="1800" b="1" dirty="0" smtClean="0"/>
          </a:p>
          <a:p>
            <a:pPr lvl="1"/>
            <a:r>
              <a:rPr lang="da-DK" altLang="da-DK" sz="1800" b="1" dirty="0" err="1" smtClean="0"/>
              <a:t>Cryosat</a:t>
            </a:r>
            <a:r>
              <a:rPr lang="da-DK" altLang="da-DK" sz="1800" b="1" dirty="0" smtClean="0"/>
              <a:t> measures </a:t>
            </a:r>
            <a:r>
              <a:rPr lang="da-DK" altLang="da-DK" sz="1800" b="1" dirty="0" err="1" smtClean="0"/>
              <a:t>sea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level</a:t>
            </a:r>
            <a:r>
              <a:rPr lang="da-DK" altLang="da-DK" sz="1800" b="1" dirty="0" smtClean="0"/>
              <a:t> </a:t>
            </a:r>
            <a:r>
              <a:rPr lang="da-DK" altLang="da-DK" sz="1800" b="1" dirty="0" smtClean="0">
                <a:solidFill>
                  <a:srgbClr val="FF0000"/>
                </a:solidFill>
              </a:rPr>
              <a:t>from </a:t>
            </a:r>
            <a:r>
              <a:rPr lang="da-DK" altLang="da-DK" sz="1800" b="1" dirty="0" err="1" smtClean="0">
                <a:solidFill>
                  <a:srgbClr val="FF0000"/>
                </a:solidFill>
              </a:rPr>
              <a:t>inside</a:t>
            </a:r>
            <a:r>
              <a:rPr lang="da-DK" altLang="da-DK" sz="1800" b="1" dirty="0" smtClean="0"/>
              <a:t> </a:t>
            </a:r>
            <a:r>
              <a:rPr lang="da-DK" altLang="da-DK" sz="1800" b="1" dirty="0" err="1" smtClean="0"/>
              <a:t>coast</a:t>
            </a:r>
            <a:r>
              <a:rPr lang="da-DK" altLang="da-DK" sz="1800" b="1" dirty="0" smtClean="0"/>
              <a:t>. </a:t>
            </a:r>
          </a:p>
          <a:p>
            <a:endParaRPr lang="da-DK" altLang="da-DK" sz="1800" b="1" dirty="0" smtClean="0"/>
          </a:p>
          <a:p>
            <a:r>
              <a:rPr lang="da-DK" altLang="da-DK" sz="1800" b="1" dirty="0" smtClean="0"/>
              <a:t>Conclusions.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17888"/>
            <a:ext cx="2367434" cy="453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289" y="-234280"/>
            <a:ext cx="7772400" cy="1143000"/>
          </a:xfrm>
        </p:spPr>
        <p:txBody>
          <a:bodyPr/>
          <a:lstStyle/>
          <a:p>
            <a:r>
              <a:rPr lang="da-DK" dirty="0" smtClean="0"/>
              <a:t>Value of SAR-altimeter foot prints.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4" name="Rectangle 33"/>
          <p:cNvSpPr/>
          <p:nvPr/>
        </p:nvSpPr>
        <p:spPr bwMode="auto">
          <a:xfrm>
            <a:off x="1474995" y="1466533"/>
            <a:ext cx="7494022" cy="45547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008" y="1224732"/>
            <a:ext cx="8892480" cy="4868564"/>
            <a:chOff x="251520" y="908720"/>
            <a:chExt cx="8892480" cy="486856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51520" y="908720"/>
              <a:ext cx="8892480" cy="4868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51520" y="1106493"/>
              <a:ext cx="8789505" cy="4554755"/>
              <a:chOff x="56456" y="836744"/>
              <a:chExt cx="9344609" cy="5256552"/>
            </a:xfrm>
          </p:grpSpPr>
          <p:pic>
            <p:nvPicPr>
              <p:cNvPr id="36" name="Picture 2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1065" y="3573296"/>
                <a:ext cx="7920000" cy="25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" name="ZoneTexte 4"/>
              <p:cNvSpPr txBox="1"/>
              <p:nvPr/>
            </p:nvSpPr>
            <p:spPr>
              <a:xfrm>
                <a:off x="56456" y="4437392"/>
                <a:ext cx="13773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Surface of the</a:t>
                </a:r>
              </a:p>
              <a:p>
                <a:r>
                  <a:rPr lang="fr-FR" b="1" dirty="0" err="1" smtClean="0"/>
                  <a:t>waveform</a:t>
                </a:r>
                <a:endParaRPr lang="fr-FR" b="1" dirty="0" smtClean="0"/>
              </a:p>
              <a:p>
                <a:r>
                  <a:rPr lang="fr-FR" b="1" dirty="0" err="1" smtClean="0"/>
                  <a:t>footprint</a:t>
                </a:r>
                <a:endParaRPr lang="fr-FR" b="1" dirty="0" smtClean="0"/>
              </a:p>
              <a:p>
                <a:r>
                  <a:rPr lang="fr-FR" b="1" dirty="0" smtClean="0"/>
                  <a:t>(km</a:t>
                </a:r>
                <a:r>
                  <a:rPr lang="fr-FR" b="1" baseline="30000" dirty="0" smtClean="0"/>
                  <a:t>2</a:t>
                </a:r>
                <a:r>
                  <a:rPr lang="fr-FR" b="1" dirty="0" smtClean="0"/>
                  <a:t>)</a:t>
                </a:r>
                <a:endParaRPr lang="fr-FR" b="1" dirty="0"/>
              </a:p>
            </p:txBody>
          </p:sp>
          <p:pic>
            <p:nvPicPr>
              <p:cNvPr id="38" name="Picture 3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1065" y="836744"/>
                <a:ext cx="7920000" cy="25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ZoneTexte 6"/>
              <p:cNvSpPr txBox="1"/>
              <p:nvPr/>
            </p:nvSpPr>
            <p:spPr>
              <a:xfrm>
                <a:off x="56456" y="1755093"/>
                <a:ext cx="1817062" cy="166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Radius of the</a:t>
                </a:r>
              </a:p>
              <a:p>
                <a:r>
                  <a:rPr lang="fr-FR" b="1" dirty="0" err="1" smtClean="0"/>
                  <a:t>waveform</a:t>
                </a:r>
                <a:endParaRPr lang="fr-FR" b="1" dirty="0" smtClean="0"/>
              </a:p>
              <a:p>
                <a:r>
                  <a:rPr lang="fr-FR" b="1" dirty="0" err="1" smtClean="0"/>
                  <a:t>footprnt</a:t>
                </a:r>
                <a:endParaRPr lang="fr-FR" b="1" dirty="0" smtClean="0"/>
              </a:p>
              <a:p>
                <a:r>
                  <a:rPr lang="fr-FR" b="1" dirty="0" smtClean="0"/>
                  <a:t>(km)</a:t>
                </a:r>
                <a:endParaRPr lang="fr-FR" b="1" dirty="0"/>
              </a:p>
            </p:txBody>
          </p:sp>
          <p:sp>
            <p:nvSpPr>
              <p:cNvPr id="40" name="ZoneTexte 7"/>
              <p:cNvSpPr txBox="1"/>
              <p:nvPr/>
            </p:nvSpPr>
            <p:spPr>
              <a:xfrm>
                <a:off x="1872812" y="3328744"/>
                <a:ext cx="6367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ERS-1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ZoneTexte 8"/>
              <p:cNvSpPr txBox="1"/>
              <p:nvPr/>
            </p:nvSpPr>
            <p:spPr>
              <a:xfrm>
                <a:off x="2448876" y="3328744"/>
                <a:ext cx="6367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ERS-2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ZoneTexte 9"/>
              <p:cNvSpPr txBox="1"/>
              <p:nvPr/>
            </p:nvSpPr>
            <p:spPr>
              <a:xfrm>
                <a:off x="3024940" y="3328744"/>
                <a:ext cx="6326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err="1" smtClean="0">
                    <a:solidFill>
                      <a:srgbClr val="C00000"/>
                    </a:solidFill>
                  </a:rPr>
                  <a:t>Topex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ZoneTexte 10"/>
              <p:cNvSpPr txBox="1"/>
              <p:nvPr/>
            </p:nvSpPr>
            <p:spPr>
              <a:xfrm>
                <a:off x="3649614" y="3332592"/>
                <a:ext cx="4235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P-1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ZoneTexte 11"/>
              <p:cNvSpPr txBox="1"/>
              <p:nvPr/>
            </p:nvSpPr>
            <p:spPr>
              <a:xfrm>
                <a:off x="4229978" y="3332592"/>
                <a:ext cx="405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J-1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ZoneTexte 12"/>
              <p:cNvSpPr txBox="1"/>
              <p:nvPr/>
            </p:nvSpPr>
            <p:spPr>
              <a:xfrm>
                <a:off x="4756730" y="3328744"/>
                <a:ext cx="54213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RA-2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ZoneTexte 13"/>
              <p:cNvSpPr txBox="1"/>
              <p:nvPr/>
            </p:nvSpPr>
            <p:spPr>
              <a:xfrm>
                <a:off x="5329196" y="3332592"/>
                <a:ext cx="405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J-2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ZoneTexte 14"/>
              <p:cNvSpPr txBox="1"/>
              <p:nvPr/>
            </p:nvSpPr>
            <p:spPr>
              <a:xfrm>
                <a:off x="5812413" y="3247953"/>
                <a:ext cx="53412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CS-2</a:t>
                </a:r>
              </a:p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LRM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ZoneTexte 15"/>
              <p:cNvSpPr txBox="1"/>
              <p:nvPr/>
            </p:nvSpPr>
            <p:spPr>
              <a:xfrm>
                <a:off x="6388477" y="3247953"/>
                <a:ext cx="53412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CS-2</a:t>
                </a:r>
              </a:p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SAR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ZoneTexte 16"/>
              <p:cNvSpPr txBox="1"/>
              <p:nvPr/>
            </p:nvSpPr>
            <p:spPr>
              <a:xfrm>
                <a:off x="6924985" y="3328744"/>
                <a:ext cx="52270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smtClean="0">
                    <a:solidFill>
                      <a:srgbClr val="C00000"/>
                    </a:solidFill>
                  </a:rPr>
                  <a:t>HY-2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ZoneTexte 17"/>
              <p:cNvSpPr txBox="1"/>
              <p:nvPr/>
            </p:nvSpPr>
            <p:spPr>
              <a:xfrm>
                <a:off x="7491304" y="3328744"/>
                <a:ext cx="6286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i="1" dirty="0" err="1" smtClean="0">
                    <a:solidFill>
                      <a:srgbClr val="C00000"/>
                    </a:solidFill>
                  </a:rPr>
                  <a:t>AltiKa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ZoneTexte 18"/>
              <p:cNvSpPr txBox="1"/>
              <p:nvPr/>
            </p:nvSpPr>
            <p:spPr>
              <a:xfrm>
                <a:off x="8040117" y="3255647"/>
                <a:ext cx="51809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S3</a:t>
                </a:r>
              </a:p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LRM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ZoneTexte 19"/>
              <p:cNvSpPr txBox="1"/>
              <p:nvPr/>
            </p:nvSpPr>
            <p:spPr>
              <a:xfrm>
                <a:off x="8620991" y="3255647"/>
                <a:ext cx="50847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S3</a:t>
                </a:r>
              </a:p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SAR</a:t>
                </a:r>
                <a:endParaRPr lang="en-US" sz="1200" b="1" i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79512" y="6381328"/>
            <a:ext cx="2458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Courtesy of P. Thibaut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6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1" y="2204864"/>
            <a:ext cx="4984040" cy="44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26" y="-459432"/>
            <a:ext cx="7772400" cy="1143000"/>
          </a:xfrm>
        </p:spPr>
        <p:txBody>
          <a:bodyPr/>
          <a:lstStyle/>
          <a:p>
            <a:r>
              <a:rPr lang="da-DK" dirty="0" smtClean="0"/>
              <a:t>Near Coastal issues (0-5 km )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30322"/>
            <a:ext cx="71241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New </a:t>
            </a:r>
            <a:r>
              <a:rPr lang="da-DK" dirty="0" err="1" smtClean="0"/>
              <a:t>knowledge</a:t>
            </a:r>
            <a:r>
              <a:rPr lang="da-DK" dirty="0" smtClean="0"/>
              <a:t> (but </a:t>
            </a:r>
            <a:r>
              <a:rPr lang="da-DK" dirty="0" err="1" smtClean="0"/>
              <a:t>also</a:t>
            </a:r>
            <a:r>
              <a:rPr lang="da-DK" dirty="0" smtClean="0"/>
              <a:t> new problems) </a:t>
            </a:r>
            <a:r>
              <a:rPr lang="da-DK" dirty="0" err="1" smtClean="0"/>
              <a:t>coastal</a:t>
            </a:r>
            <a:r>
              <a:rPr lang="da-DK" dirty="0" smtClean="0"/>
              <a:t> signal.</a:t>
            </a:r>
            <a:endParaRPr lang="da-DK" dirty="0" smtClean="0"/>
          </a:p>
          <a:p>
            <a:r>
              <a:rPr lang="da-DK" dirty="0" err="1" smtClean="0"/>
              <a:t>Accuray</a:t>
            </a:r>
            <a:r>
              <a:rPr lang="da-DK" dirty="0" smtClean="0"/>
              <a:t> of range and </a:t>
            </a:r>
            <a:r>
              <a:rPr lang="da-DK" dirty="0" err="1" smtClean="0"/>
              <a:t>geophysical</a:t>
            </a:r>
            <a:r>
              <a:rPr lang="da-DK" dirty="0" smtClean="0"/>
              <a:t> </a:t>
            </a:r>
            <a:r>
              <a:rPr lang="da-DK" dirty="0" err="1" smtClean="0"/>
              <a:t>corrections</a:t>
            </a:r>
            <a:r>
              <a:rPr lang="da-DK" dirty="0" smtClean="0"/>
              <a:t> – </a:t>
            </a:r>
            <a:r>
              <a:rPr lang="da-DK" dirty="0" err="1" smtClean="0"/>
              <a:t>calls</a:t>
            </a:r>
            <a:r>
              <a:rPr lang="da-DK" dirty="0" smtClean="0"/>
              <a:t> for </a:t>
            </a:r>
            <a:r>
              <a:rPr lang="da-DK" dirty="0" err="1" smtClean="0"/>
              <a:t>upgrade</a:t>
            </a:r>
            <a:r>
              <a:rPr lang="da-DK" dirty="0" smtClean="0"/>
              <a:t>  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4" y="1484784"/>
            <a:ext cx="868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44" y="2174270"/>
            <a:ext cx="5489434" cy="42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470427" y="4867345"/>
            <a:ext cx="564037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376421" y="4042063"/>
            <a:ext cx="376025" cy="471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" y="6456619"/>
            <a:ext cx="8018542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Calls for upgrade of range correction models (</a:t>
            </a:r>
            <a:r>
              <a:rPr lang="da-DK" b="1" dirty="0" err="1" smtClean="0"/>
              <a:t>wet</a:t>
            </a:r>
            <a:r>
              <a:rPr lang="da-DK" b="1" dirty="0" smtClean="0"/>
              <a:t>/</a:t>
            </a:r>
            <a:r>
              <a:rPr lang="da-DK" b="1" dirty="0" err="1" smtClean="0"/>
              <a:t>tides</a:t>
            </a:r>
            <a:r>
              <a:rPr lang="da-DK" b="1" dirty="0" smtClean="0"/>
              <a:t>/DAC/MSS)</a:t>
            </a:r>
            <a:endParaRPr lang="da-DK" b="1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7812360" y="1052736"/>
            <a:ext cx="504056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5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29" y="6308654"/>
            <a:ext cx="418287" cy="2461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/>
              <a:t>DMI</a:t>
            </a: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0410" y="164734"/>
            <a:ext cx="7771950" cy="1142933"/>
          </a:xfrm>
        </p:spPr>
        <p:txBody>
          <a:bodyPr/>
          <a:lstStyle/>
          <a:p>
            <a:r>
              <a:rPr lang="da-DK" altLang="da-DK" sz="3600" dirty="0"/>
              <a:t>Bodil/Xavier </a:t>
            </a:r>
            <a:r>
              <a:rPr lang="da-DK" altLang="da-DK" sz="3600" dirty="0" err="1" smtClean="0"/>
              <a:t>stormsurge</a:t>
            </a:r>
            <a:r>
              <a:rPr lang="da-DK" altLang="da-DK" sz="3600" dirty="0" smtClean="0"/>
              <a:t/>
            </a:r>
            <a:br>
              <a:rPr lang="da-DK" altLang="da-DK" sz="3600" dirty="0" smtClean="0"/>
            </a:br>
            <a:endParaRPr lang="da-DK" altLang="da-DK" sz="3999" dirty="0"/>
          </a:p>
        </p:txBody>
      </p:sp>
      <p:pic>
        <p:nvPicPr>
          <p:cNvPr id="70669" name="Picture 7" descr="https://encrypted-tbn1.gstatic.com/images?q=tbn:ANd9GcSflNEqNbmEW1VjqcZ2iLCGaU_bTrpUxitVw9-2CDiKLDiEbdSS7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8" y="2361730"/>
            <a:ext cx="5714086" cy="36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t="3247" r="-2"/>
          <a:stretch>
            <a:fillRect/>
          </a:stretch>
        </p:blipFill>
        <p:spPr>
          <a:xfrm>
            <a:off x="6492763" y="-10914"/>
            <a:ext cx="2647797" cy="3439914"/>
          </a:xfrm>
        </p:spPr>
      </p:pic>
      <p:sp>
        <p:nvSpPr>
          <p:cNvPr id="70664" name="Right Arrow 6"/>
          <p:cNvSpPr>
            <a:spLocks noChangeArrowheads="1"/>
          </p:cNvSpPr>
          <p:nvPr/>
        </p:nvSpPr>
        <p:spPr bwMode="auto">
          <a:xfrm>
            <a:off x="6803897" y="692308"/>
            <a:ext cx="568292" cy="360343"/>
          </a:xfrm>
          <a:prstGeom prst="rightArrow">
            <a:avLst>
              <a:gd name="adj1" fmla="val 50000"/>
              <a:gd name="adj2" fmla="val 4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sp>
        <p:nvSpPr>
          <p:cNvPr id="70665" name="Down Arrow 13"/>
          <p:cNvSpPr>
            <a:spLocks noChangeArrowheads="1"/>
          </p:cNvSpPr>
          <p:nvPr/>
        </p:nvSpPr>
        <p:spPr bwMode="auto">
          <a:xfrm>
            <a:off x="7991277" y="1341559"/>
            <a:ext cx="325419" cy="503208"/>
          </a:xfrm>
          <a:prstGeom prst="downArrow">
            <a:avLst>
              <a:gd name="adj1" fmla="val 50000"/>
              <a:gd name="adj2" fmla="val 498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sp>
        <p:nvSpPr>
          <p:cNvPr id="70666" name="Rectangle 14"/>
          <p:cNvSpPr>
            <a:spLocks noChangeArrowheads="1"/>
          </p:cNvSpPr>
          <p:nvPr/>
        </p:nvSpPr>
        <p:spPr bwMode="auto">
          <a:xfrm>
            <a:off x="7811901" y="2420997"/>
            <a:ext cx="163502" cy="353991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/>
          </a:p>
        </p:txBody>
      </p:sp>
      <p:cxnSp>
        <p:nvCxnSpPr>
          <p:cNvPr id="70667" name="Straight Connector 5"/>
          <p:cNvCxnSpPr>
            <a:cxnSpLocks noChangeShapeType="1"/>
          </p:cNvCxnSpPr>
          <p:nvPr/>
        </p:nvCxnSpPr>
        <p:spPr bwMode="auto">
          <a:xfrm flipH="1">
            <a:off x="7886509" y="958993"/>
            <a:ext cx="71433" cy="219697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8" name="TextBox 11"/>
          <p:cNvSpPr txBox="1">
            <a:spLocks noChangeArrowheads="1"/>
          </p:cNvSpPr>
          <p:nvPr/>
        </p:nvSpPr>
        <p:spPr bwMode="auto">
          <a:xfrm>
            <a:off x="39592" y="692696"/>
            <a:ext cx="6476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dirty="0"/>
              <a:t>6-7 December </a:t>
            </a:r>
            <a:r>
              <a:rPr lang="da-DK" altLang="da-DK" dirty="0" smtClean="0"/>
              <a:t>2013 Stormen </a:t>
            </a:r>
            <a:r>
              <a:rPr lang="da-DK" altLang="da-DK" dirty="0"/>
              <a:t>Bodil/Xavier </a:t>
            </a:r>
            <a:r>
              <a:rPr lang="da-DK" altLang="da-DK" dirty="0" err="1" smtClean="0"/>
              <a:t>was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observed</a:t>
            </a:r>
            <a:r>
              <a:rPr lang="da-DK" altLang="da-DK" dirty="0" smtClean="0"/>
              <a:t> by Cryosat-2 </a:t>
            </a:r>
            <a:r>
              <a:rPr lang="da-DK" altLang="da-DK" dirty="0"/>
              <a:t>i </a:t>
            </a:r>
            <a:r>
              <a:rPr lang="da-DK" altLang="da-DK" dirty="0" smtClean="0"/>
              <a:t>Kattegat (1000 </a:t>
            </a:r>
            <a:r>
              <a:rPr lang="da-DK" altLang="da-DK" dirty="0" err="1" smtClean="0"/>
              <a:t>year</a:t>
            </a:r>
            <a:r>
              <a:rPr lang="da-DK" altLang="da-DK" dirty="0" smtClean="0"/>
              <a:t> event). </a:t>
            </a:r>
            <a:r>
              <a:rPr lang="da-DK" altLang="da-DK" dirty="0" err="1" smtClean="0"/>
              <a:t>Surge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peaked</a:t>
            </a:r>
            <a:r>
              <a:rPr lang="da-DK" altLang="da-DK" dirty="0" smtClean="0"/>
              <a:t> at 1.91 meter (gauge) and 1.90 meters by Cryosat-2 in Kattegat</a:t>
            </a:r>
            <a:endParaRPr lang="da-DK" altLang="da-DK" dirty="0"/>
          </a:p>
        </p:txBody>
      </p:sp>
      <p:pic>
        <p:nvPicPr>
          <p:cNvPr id="5122" name="Picture 2" descr="Billedresultat for bølgehøjde bod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" y="1840078"/>
            <a:ext cx="9274053" cy="52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766" y="2567886"/>
            <a:ext cx="6728728" cy="522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359758" y="3056521"/>
            <a:ext cx="3168354" cy="30492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19326" y="2958218"/>
            <a:ext cx="3214615" cy="3255084"/>
            <a:chOff x="3047443" y="8163614"/>
            <a:chExt cx="3445323" cy="6084136"/>
          </a:xfrm>
        </p:grpSpPr>
        <p:pic>
          <p:nvPicPr>
            <p:cNvPr id="15" name="Picture 6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54"/>
            <a:stretch/>
          </p:blipFill>
          <p:spPr bwMode="auto">
            <a:xfrm rot="16200000">
              <a:off x="1872019" y="9627002"/>
              <a:ext cx="5796172" cy="344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5" r="173" b="9414"/>
            <a:stretch/>
          </p:blipFill>
          <p:spPr bwMode="auto">
            <a:xfrm rot="16200000">
              <a:off x="4449620" y="6761439"/>
              <a:ext cx="283821" cy="308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5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1500"/>
            <a:ext cx="7772400" cy="1143000"/>
          </a:xfrm>
        </p:spPr>
        <p:txBody>
          <a:bodyPr/>
          <a:lstStyle/>
          <a:p>
            <a:r>
              <a:rPr lang="da-DK" dirty="0" smtClean="0"/>
              <a:t>C2 </a:t>
            </a:r>
            <a:r>
              <a:rPr lang="da-DK" dirty="0" err="1" smtClean="0"/>
              <a:t>coastal</a:t>
            </a:r>
            <a:r>
              <a:rPr lang="da-DK" dirty="0" smtClean="0"/>
              <a:t> </a:t>
            </a:r>
            <a:r>
              <a:rPr lang="da-DK" dirty="0" err="1" smtClean="0"/>
              <a:t>Snagging</a:t>
            </a:r>
            <a:r>
              <a:rPr lang="da-DK" dirty="0" smtClean="0"/>
              <a:t> (SAR </a:t>
            </a:r>
            <a:r>
              <a:rPr lang="da-DK" dirty="0" err="1" smtClean="0"/>
              <a:t>vs</a:t>
            </a:r>
            <a:r>
              <a:rPr lang="da-DK" dirty="0" smtClean="0"/>
              <a:t> </a:t>
            </a:r>
            <a:r>
              <a:rPr lang="da-DK" dirty="0" err="1" smtClean="0"/>
              <a:t>SARin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48662" b="4651"/>
          <a:stretch>
            <a:fillRect/>
          </a:stretch>
        </p:blipFill>
        <p:spPr bwMode="auto">
          <a:xfrm>
            <a:off x="279909" y="384306"/>
            <a:ext cx="6139582" cy="57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55" y="359470"/>
            <a:ext cx="1497273" cy="286909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7524328" y="2420888"/>
            <a:ext cx="1152128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923928" y="2773135"/>
            <a:ext cx="724272" cy="5916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2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772400" cy="1143000"/>
          </a:xfrm>
        </p:spPr>
        <p:txBody>
          <a:bodyPr/>
          <a:lstStyle/>
          <a:p>
            <a:r>
              <a:rPr lang="da-DK" dirty="0" smtClean="0"/>
              <a:t>C2 Sea </a:t>
            </a:r>
            <a:r>
              <a:rPr lang="da-DK" dirty="0" err="1" smtClean="0"/>
              <a:t>level</a:t>
            </a:r>
            <a:r>
              <a:rPr lang="da-DK" dirty="0" smtClean="0"/>
              <a:t> </a:t>
            </a:r>
            <a:r>
              <a:rPr lang="da-DK" dirty="0" err="1" smtClean="0"/>
              <a:t>vs</a:t>
            </a:r>
            <a:r>
              <a:rPr lang="da-DK" dirty="0" smtClean="0"/>
              <a:t> </a:t>
            </a:r>
            <a:r>
              <a:rPr lang="da-DK" dirty="0" smtClean="0"/>
              <a:t>Norwegian </a:t>
            </a:r>
            <a:r>
              <a:rPr lang="da-DK" dirty="0" smtClean="0"/>
              <a:t>tide gauges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772400" cy="4565650"/>
          </a:xfrm>
        </p:spPr>
        <p:txBody>
          <a:bodyPr/>
          <a:lstStyle/>
          <a:p>
            <a:r>
              <a:rPr lang="da-DK" dirty="0" smtClean="0"/>
              <a:t>Cryosat-2 </a:t>
            </a:r>
            <a:r>
              <a:rPr lang="da-DK" dirty="0" err="1" smtClean="0"/>
              <a:t>SARin</a:t>
            </a:r>
            <a:r>
              <a:rPr lang="da-DK" dirty="0" smtClean="0"/>
              <a:t> </a:t>
            </a:r>
            <a:r>
              <a:rPr lang="da-DK" dirty="0" err="1" smtClean="0"/>
              <a:t>Altimetry</a:t>
            </a:r>
            <a:r>
              <a:rPr lang="da-DK" dirty="0" smtClean="0"/>
              <a:t> in 45 km </a:t>
            </a:r>
            <a:r>
              <a:rPr lang="da-DK" dirty="0" err="1" smtClean="0"/>
              <a:t>box</a:t>
            </a:r>
            <a:r>
              <a:rPr lang="da-DK" dirty="0" smtClean="0"/>
              <a:t> </a:t>
            </a:r>
          </a:p>
          <a:p>
            <a:r>
              <a:rPr lang="da-DK" dirty="0" smtClean="0">
                <a:solidFill>
                  <a:srgbClr val="0070C0"/>
                </a:solidFill>
              </a:rPr>
              <a:t>-&gt; </a:t>
            </a:r>
            <a:r>
              <a:rPr lang="da-DK" dirty="0" err="1" smtClean="0">
                <a:solidFill>
                  <a:srgbClr val="0070C0"/>
                </a:solidFill>
              </a:rPr>
              <a:t>Treating</a:t>
            </a:r>
            <a:r>
              <a:rPr lang="da-DK" dirty="0" smtClean="0">
                <a:solidFill>
                  <a:srgbClr val="0070C0"/>
                </a:solidFill>
              </a:rPr>
              <a:t> as </a:t>
            </a:r>
            <a:r>
              <a:rPr lang="da-DK" dirty="0" smtClean="0">
                <a:solidFill>
                  <a:srgbClr val="0070C0"/>
                </a:solidFill>
              </a:rPr>
              <a:t>SAR(no </a:t>
            </a:r>
            <a:r>
              <a:rPr lang="da-DK" dirty="0" err="1" smtClean="0">
                <a:solidFill>
                  <a:srgbClr val="0070C0"/>
                </a:solidFill>
              </a:rPr>
              <a:t>xtrk</a:t>
            </a:r>
            <a:r>
              <a:rPr lang="da-DK" dirty="0" smtClean="0">
                <a:solidFill>
                  <a:srgbClr val="0070C0"/>
                </a:solidFill>
              </a:rPr>
              <a:t>)</a:t>
            </a:r>
            <a:endParaRPr lang="da-DK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rgbClr val="0070C0"/>
                </a:solidFill>
              </a:rPr>
              <a:t>-&gt; No radiometer </a:t>
            </a:r>
            <a:r>
              <a:rPr lang="da-DK" dirty="0" err="1" smtClean="0">
                <a:solidFill>
                  <a:srgbClr val="0070C0"/>
                </a:solidFill>
              </a:rPr>
              <a:t>correction</a:t>
            </a:r>
            <a:endParaRPr lang="da-DK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rgbClr val="0070C0"/>
                </a:solidFill>
              </a:rPr>
              <a:t>-&gt; Simple NP </a:t>
            </a:r>
            <a:r>
              <a:rPr lang="da-DK" dirty="0" err="1" smtClean="0">
                <a:solidFill>
                  <a:srgbClr val="0070C0"/>
                </a:solidFill>
              </a:rPr>
              <a:t>Threshold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rtrk</a:t>
            </a:r>
            <a:endParaRPr lang="da-DK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rgbClr val="0070C0"/>
                </a:solidFill>
              </a:rPr>
              <a:t>-&gt; No </a:t>
            </a:r>
            <a:r>
              <a:rPr lang="da-DK" dirty="0" err="1" smtClean="0">
                <a:solidFill>
                  <a:srgbClr val="0070C0"/>
                </a:solidFill>
              </a:rPr>
              <a:t>repeated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tracks</a:t>
            </a:r>
            <a:r>
              <a:rPr lang="da-DK" dirty="0" smtClean="0">
                <a:solidFill>
                  <a:srgbClr val="0070C0"/>
                </a:solidFill>
              </a:rPr>
              <a:t>. </a:t>
            </a:r>
          </a:p>
          <a:p>
            <a:r>
              <a:rPr lang="da-DK" dirty="0" smtClean="0"/>
              <a:t>-</a:t>
            </a:r>
            <a:r>
              <a:rPr lang="da-DK" dirty="0" smtClean="0">
                <a:solidFill>
                  <a:schemeClr val="tx2"/>
                </a:solidFill>
              </a:rPr>
              <a:t>&gt; </a:t>
            </a:r>
            <a:r>
              <a:rPr lang="da-DK" dirty="0" err="1" smtClean="0">
                <a:solidFill>
                  <a:schemeClr val="tx2"/>
                </a:solidFill>
              </a:rPr>
              <a:t>Averaging</a:t>
            </a:r>
            <a:r>
              <a:rPr lang="da-DK" dirty="0" smtClean="0">
                <a:solidFill>
                  <a:schemeClr val="tx2"/>
                </a:solidFill>
              </a:rPr>
              <a:t> over 40 </a:t>
            </a:r>
            <a:r>
              <a:rPr lang="da-DK" dirty="0" smtClean="0">
                <a:solidFill>
                  <a:schemeClr val="tx2"/>
                </a:solidFill>
              </a:rPr>
              <a:t>km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a-DK" dirty="0" err="1" smtClean="0">
                <a:solidFill>
                  <a:schemeClr val="tx2"/>
                </a:solidFill>
              </a:rPr>
              <a:t>Better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Std</a:t>
            </a:r>
            <a:r>
              <a:rPr lang="da-DK" dirty="0" smtClean="0">
                <a:solidFill>
                  <a:schemeClr val="tx2"/>
                </a:solidFill>
              </a:rPr>
              <a:t> with C2 </a:t>
            </a:r>
            <a:r>
              <a:rPr lang="da-DK" dirty="0" err="1" smtClean="0">
                <a:solidFill>
                  <a:schemeClr val="tx2"/>
                </a:solidFill>
              </a:rPr>
              <a:t>than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conventionel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64" y="1899667"/>
            <a:ext cx="4937440" cy="49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3025"/>
            <a:ext cx="9220200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173" y="0"/>
            <a:ext cx="1312860" cy="251571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7884368" y="1196752"/>
            <a:ext cx="792088" cy="7029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5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459432"/>
            <a:ext cx="7772400" cy="1143000"/>
          </a:xfrm>
        </p:spPr>
        <p:txBody>
          <a:bodyPr/>
          <a:lstStyle/>
          <a:p>
            <a:r>
              <a:rPr lang="da-DK" dirty="0" err="1" smtClean="0"/>
              <a:t>Coastal</a:t>
            </a:r>
            <a:r>
              <a:rPr lang="da-DK" dirty="0" smtClean="0"/>
              <a:t> </a:t>
            </a:r>
            <a:r>
              <a:rPr lang="da-DK" dirty="0" err="1" smtClean="0"/>
              <a:t>currents</a:t>
            </a:r>
            <a:r>
              <a:rPr lang="da-DK" dirty="0" smtClean="0"/>
              <a:t> from </a:t>
            </a:r>
            <a:r>
              <a:rPr lang="da-DK" dirty="0" smtClean="0"/>
              <a:t>Cryosat-2 SAR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1304"/>
            <a:ext cx="7118419" cy="5045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805264"/>
            <a:ext cx="69060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Nordkyst  </a:t>
            </a:r>
            <a:r>
              <a:rPr lang="da-DK" b="1" dirty="0" smtClean="0"/>
              <a:t>MDT (800 m res)  </a:t>
            </a:r>
            <a:r>
              <a:rPr lang="da-DK" b="1" dirty="0" smtClean="0"/>
              <a:t>	CryoSat-2 </a:t>
            </a:r>
            <a:r>
              <a:rPr lang="da-DK" b="1" dirty="0" smtClean="0"/>
              <a:t>MDT</a:t>
            </a:r>
          </a:p>
          <a:p>
            <a:r>
              <a:rPr lang="da-DK" b="1" dirty="0" smtClean="0"/>
              <a:t>THIS IS IMPORTANT FOR COASTAL MSS DETERMINATION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7006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911"/>
            <a:ext cx="7772400" cy="1143000"/>
          </a:xfrm>
        </p:spPr>
        <p:txBody>
          <a:bodyPr/>
          <a:lstStyle/>
          <a:p>
            <a:r>
              <a:rPr lang="da-DK" dirty="0" smtClean="0"/>
              <a:t>Next step. </a:t>
            </a:r>
            <a:br>
              <a:rPr lang="da-DK" dirty="0" smtClean="0"/>
            </a:br>
            <a:r>
              <a:rPr lang="da-DK" dirty="0" err="1" smtClean="0"/>
              <a:t>Measuring</a:t>
            </a:r>
            <a:r>
              <a:rPr lang="da-DK" dirty="0" smtClean="0"/>
              <a:t> coastal sea level </a:t>
            </a:r>
            <a:br>
              <a:rPr lang="da-DK" dirty="0" smtClean="0"/>
            </a:br>
            <a:r>
              <a:rPr lang="da-DK" dirty="0" smtClean="0"/>
              <a:t>when altimetry flies over land?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3664"/>
            <a:ext cx="7772400" cy="4565650"/>
          </a:xfrm>
        </p:spPr>
        <p:txBody>
          <a:bodyPr/>
          <a:lstStyle/>
          <a:p>
            <a:r>
              <a:rPr lang="da-DK" dirty="0" smtClean="0"/>
              <a:t>SAR doesnt let you know where the scattere is. </a:t>
            </a:r>
          </a:p>
          <a:p>
            <a:r>
              <a:rPr lang="da-DK" dirty="0" smtClean="0"/>
              <a:t>The solution is SAR-in</a:t>
            </a:r>
          </a:p>
          <a:p>
            <a:r>
              <a:rPr lang="da-DK" dirty="0"/>
              <a:t>L</a:t>
            </a:r>
            <a:r>
              <a:rPr lang="da-DK" dirty="0" smtClean="0"/>
              <a:t>ess accurate compared with SAR</a:t>
            </a:r>
            <a:endParaRPr lang="da-DK" dirty="0"/>
          </a:p>
        </p:txBody>
      </p:sp>
      <p:pic>
        <p:nvPicPr>
          <p:cNvPr id="4" name="Picture 7" descr="http://www.350resources.org.uk/wp-content/uploads/2013/07/cryosat_esa_30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4"/>
          <a:stretch/>
        </p:blipFill>
        <p:spPr bwMode="auto">
          <a:xfrm>
            <a:off x="5399088" y="1719208"/>
            <a:ext cx="3744912" cy="22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9497"/>
            <a:ext cx="3671317" cy="455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89240"/>
            <a:ext cx="169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13" y="5589240"/>
            <a:ext cx="90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1368172" y="2996952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0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 Space">
  <a:themeElements>
    <a:clrScheme name="DTU Space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Spa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TU Sp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Sp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Space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26084</TotalTime>
  <Words>502</Words>
  <Application>Microsoft Office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Helvetica</vt:lpstr>
      <vt:lpstr>Verdana</vt:lpstr>
      <vt:lpstr>DTU Space</vt:lpstr>
      <vt:lpstr>DTU Corporate UK</vt:lpstr>
      <vt:lpstr>The Great Value of Cryosat-2  SAR and SAR-in for  coastal sea level monitoring     </vt:lpstr>
      <vt:lpstr>Overview </vt:lpstr>
      <vt:lpstr>Value of SAR-altimeter foot prints. </vt:lpstr>
      <vt:lpstr>Near Coastal issues (0-5 km ) </vt:lpstr>
      <vt:lpstr>Bodil/Xavier stormsurge </vt:lpstr>
      <vt:lpstr>C2 coastal Snagging (SAR vs SARin)</vt:lpstr>
      <vt:lpstr>C2 Sea level vs Norwegian tide gauges</vt:lpstr>
      <vt:lpstr>Coastal currents from Cryosat-2 SAR </vt:lpstr>
      <vt:lpstr>Next step.  Measuring coastal sea level  when altimetry flies over land? </vt:lpstr>
      <vt:lpstr>Fjords in  Eastern  Greenland</vt:lpstr>
      <vt:lpstr>Resolving coastal sea level in fjords </vt:lpstr>
      <vt:lpstr>C2 SAR-in coastal sea level within Fjord  </vt:lpstr>
      <vt:lpstr>SARin (phase wrapping). </vt:lpstr>
      <vt:lpstr>We need to update  current MSSH models to obtain full potential  of C2 data in coastal  regions.  </vt:lpstr>
      <vt:lpstr>Summary.  </vt:lpstr>
    </vt:vector>
  </TitlesOfParts>
  <Company>www.skabelondesign.com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DTU</dc:title>
  <dc:creator>SkabelonDesign</dc:creator>
  <cp:lastModifiedBy>Ole Baltazar Andersen</cp:lastModifiedBy>
  <cp:revision>273</cp:revision>
  <dcterms:created xsi:type="dcterms:W3CDTF">2008-01-10T16:59:47Z</dcterms:created>
  <dcterms:modified xsi:type="dcterms:W3CDTF">2017-03-21T13:12:45Z</dcterms:modified>
</cp:coreProperties>
</file>